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wav"/>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handoutMasterIdLst>
    <p:handoutMasterId r:id="rId115"/>
  </p:handoutMasterIdLst>
  <p:sldIdLst>
    <p:sldId id="256" r:id="rId2"/>
    <p:sldId id="544" r:id="rId3"/>
    <p:sldId id="303" r:id="rId4"/>
    <p:sldId id="305" r:id="rId5"/>
    <p:sldId id="306" r:id="rId6"/>
    <p:sldId id="310" r:id="rId7"/>
    <p:sldId id="311" r:id="rId8"/>
    <p:sldId id="312" r:id="rId9"/>
    <p:sldId id="536" r:id="rId10"/>
    <p:sldId id="309" r:id="rId11"/>
    <p:sldId id="315" r:id="rId12"/>
    <p:sldId id="316" r:id="rId13"/>
    <p:sldId id="537" r:id="rId14"/>
    <p:sldId id="444" r:id="rId15"/>
    <p:sldId id="317" r:id="rId16"/>
    <p:sldId id="450" r:id="rId17"/>
    <p:sldId id="451" r:id="rId18"/>
    <p:sldId id="319" r:id="rId19"/>
    <p:sldId id="320" r:id="rId20"/>
    <p:sldId id="321" r:id="rId21"/>
    <p:sldId id="322" r:id="rId22"/>
    <p:sldId id="535" r:id="rId23"/>
    <p:sldId id="531" r:id="rId24"/>
    <p:sldId id="532" r:id="rId25"/>
    <p:sldId id="533" r:id="rId26"/>
    <p:sldId id="534" r:id="rId27"/>
    <p:sldId id="538" r:id="rId28"/>
    <p:sldId id="443" r:id="rId29"/>
    <p:sldId id="325" r:id="rId30"/>
    <p:sldId id="327" r:id="rId31"/>
    <p:sldId id="328" r:id="rId32"/>
    <p:sldId id="329" r:id="rId33"/>
    <p:sldId id="330" r:id="rId34"/>
    <p:sldId id="331" r:id="rId35"/>
    <p:sldId id="332" r:id="rId36"/>
    <p:sldId id="333" r:id="rId37"/>
    <p:sldId id="446" r:id="rId38"/>
    <p:sldId id="447" r:id="rId39"/>
    <p:sldId id="448" r:id="rId40"/>
    <p:sldId id="449" r:id="rId41"/>
    <p:sldId id="539" r:id="rId42"/>
    <p:sldId id="442" r:id="rId43"/>
    <p:sldId id="485" r:id="rId44"/>
    <p:sldId id="486" r:id="rId45"/>
    <p:sldId id="445" r:id="rId46"/>
    <p:sldId id="335" r:id="rId47"/>
    <p:sldId id="334" r:id="rId48"/>
    <p:sldId id="337" r:id="rId49"/>
    <p:sldId id="336" r:id="rId50"/>
    <p:sldId id="441" r:id="rId51"/>
    <p:sldId id="540" r:id="rId52"/>
    <p:sldId id="452" r:id="rId53"/>
    <p:sldId id="490" r:id="rId54"/>
    <p:sldId id="455" r:id="rId55"/>
    <p:sldId id="491" r:id="rId56"/>
    <p:sldId id="456" r:id="rId57"/>
    <p:sldId id="457" r:id="rId58"/>
    <p:sldId id="458" r:id="rId59"/>
    <p:sldId id="529" r:id="rId60"/>
    <p:sldId id="459" r:id="rId61"/>
    <p:sldId id="461" r:id="rId62"/>
    <p:sldId id="460" r:id="rId63"/>
    <p:sldId id="462" r:id="rId64"/>
    <p:sldId id="463" r:id="rId65"/>
    <p:sldId id="464" r:id="rId66"/>
    <p:sldId id="465" r:id="rId67"/>
    <p:sldId id="466" r:id="rId68"/>
    <p:sldId id="470" r:id="rId69"/>
    <p:sldId id="469" r:id="rId70"/>
    <p:sldId id="471" r:id="rId71"/>
    <p:sldId id="472" r:id="rId72"/>
    <p:sldId id="473" r:id="rId73"/>
    <p:sldId id="474" r:id="rId74"/>
    <p:sldId id="475" r:id="rId75"/>
    <p:sldId id="476" r:id="rId76"/>
    <p:sldId id="478" r:id="rId77"/>
    <p:sldId id="479" r:id="rId78"/>
    <p:sldId id="480" r:id="rId79"/>
    <p:sldId id="481" r:id="rId80"/>
    <p:sldId id="482" r:id="rId81"/>
    <p:sldId id="483" r:id="rId82"/>
    <p:sldId id="484" r:id="rId83"/>
    <p:sldId id="541" r:id="rId84"/>
    <p:sldId id="369" r:id="rId85"/>
    <p:sldId id="370" r:id="rId86"/>
    <p:sldId id="371" r:id="rId87"/>
    <p:sldId id="372" r:id="rId88"/>
    <p:sldId id="373" r:id="rId89"/>
    <p:sldId id="374" r:id="rId90"/>
    <p:sldId id="375" r:id="rId91"/>
    <p:sldId id="376" r:id="rId92"/>
    <p:sldId id="377" r:id="rId93"/>
    <p:sldId id="378" r:id="rId94"/>
    <p:sldId id="379" r:id="rId95"/>
    <p:sldId id="380" r:id="rId96"/>
    <p:sldId id="381" r:id="rId97"/>
    <p:sldId id="382" r:id="rId98"/>
    <p:sldId id="383" r:id="rId99"/>
    <p:sldId id="384" r:id="rId100"/>
    <p:sldId id="385" r:id="rId101"/>
    <p:sldId id="386" r:id="rId102"/>
    <p:sldId id="530" r:id="rId103"/>
    <p:sldId id="387" r:id="rId104"/>
    <p:sldId id="388" r:id="rId105"/>
    <p:sldId id="389" r:id="rId106"/>
    <p:sldId id="542" r:id="rId107"/>
    <p:sldId id="390" r:id="rId108"/>
    <p:sldId id="487" r:id="rId109"/>
    <p:sldId id="543" r:id="rId110"/>
    <p:sldId id="545" r:id="rId111"/>
    <p:sldId id="547" r:id="rId112"/>
    <p:sldId id="546" r:id="rId113"/>
  </p:sldIdLst>
  <p:sldSz cx="9144000" cy="6858000" type="screen4x3"/>
  <p:notesSz cx="6781800" cy="9926638"/>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594" autoAdjust="0"/>
  </p:normalViewPr>
  <p:slideViewPr>
    <p:cSldViewPr>
      <p:cViewPr varScale="1">
        <p:scale>
          <a:sx n="57" d="100"/>
          <a:sy n="57" d="100"/>
        </p:scale>
        <p:origin x="1280" y="3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38463" cy="496888"/>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3841750" y="0"/>
            <a:ext cx="2938463" cy="496888"/>
          </a:xfrm>
          <a:prstGeom prst="rect">
            <a:avLst/>
          </a:prstGeom>
        </p:spPr>
        <p:txBody>
          <a:bodyPr vert="horz" lIns="91440" tIns="45720" rIns="91440" bIns="45720" rtlCol="0"/>
          <a:lstStyle>
            <a:lvl1pPr algn="r">
              <a:defRPr sz="1200">
                <a:latin typeface="Arial" charset="0"/>
              </a:defRPr>
            </a:lvl1pPr>
          </a:lstStyle>
          <a:p>
            <a:pPr>
              <a:defRPr/>
            </a:pPr>
            <a:fld id="{96E2C78F-52B9-41FC-BBB7-A99CA8750BC1}" type="datetimeFigureOut">
              <a:rPr lang="zh-CN" altLang="en-US"/>
              <a:pPr>
                <a:defRPr/>
              </a:pPr>
              <a:t>2019-2-26</a:t>
            </a:fld>
            <a:endParaRPr lang="zh-CN" altLang="en-US"/>
          </a:p>
        </p:txBody>
      </p:sp>
      <p:sp>
        <p:nvSpPr>
          <p:cNvPr id="4" name="页脚占位符 3"/>
          <p:cNvSpPr>
            <a:spLocks noGrp="1"/>
          </p:cNvSpPr>
          <p:nvPr>
            <p:ph type="ftr" sz="quarter" idx="2"/>
          </p:nvPr>
        </p:nvSpPr>
        <p:spPr>
          <a:xfrm>
            <a:off x="0" y="9428163"/>
            <a:ext cx="2938463" cy="496887"/>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3841750" y="9428163"/>
            <a:ext cx="2938463" cy="496887"/>
          </a:xfrm>
          <a:prstGeom prst="rect">
            <a:avLst/>
          </a:prstGeom>
        </p:spPr>
        <p:txBody>
          <a:bodyPr vert="horz" lIns="91440" tIns="45720" rIns="91440" bIns="45720" rtlCol="0" anchor="b"/>
          <a:lstStyle>
            <a:lvl1pPr algn="r">
              <a:defRPr sz="1200">
                <a:latin typeface="Arial" charset="0"/>
              </a:defRPr>
            </a:lvl1pPr>
          </a:lstStyle>
          <a:p>
            <a:pPr>
              <a:defRPr/>
            </a:pPr>
            <a:fld id="{C1A44DE8-E0E9-4AA1-9D03-AE3D92E25BF2}" type="slidenum">
              <a:rPr lang="zh-CN" altLang="en-US"/>
              <a:pPr>
                <a:defRPr/>
              </a:pPr>
              <a:t>‹#›</a:t>
            </a:fld>
            <a:endParaRPr lang="zh-CN" altLang="en-US"/>
          </a:p>
        </p:txBody>
      </p:sp>
    </p:spTree>
    <p:extLst>
      <p:ext uri="{BB962C8B-B14F-4D97-AF65-F5344CB8AC3E}">
        <p14:creationId xmlns:p14="http://schemas.microsoft.com/office/powerpoint/2010/main" val="37729532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38463" cy="496888"/>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idx="1"/>
          </p:nvPr>
        </p:nvSpPr>
        <p:spPr>
          <a:xfrm>
            <a:off x="3841750" y="0"/>
            <a:ext cx="2938463" cy="496888"/>
          </a:xfrm>
          <a:prstGeom prst="rect">
            <a:avLst/>
          </a:prstGeom>
        </p:spPr>
        <p:txBody>
          <a:bodyPr vert="horz" lIns="91440" tIns="45720" rIns="91440" bIns="45720" rtlCol="0"/>
          <a:lstStyle>
            <a:lvl1pPr algn="r">
              <a:defRPr sz="1200">
                <a:latin typeface="Arial" charset="0"/>
              </a:defRPr>
            </a:lvl1pPr>
          </a:lstStyle>
          <a:p>
            <a:pPr>
              <a:defRPr/>
            </a:pPr>
            <a:fld id="{661DF34C-E1BB-48AA-993C-5C3637DE2F6E}" type="datetimeFigureOut">
              <a:rPr lang="zh-CN" altLang="en-US"/>
              <a:pPr>
                <a:defRPr/>
              </a:pPr>
              <a:t>2019-2-26</a:t>
            </a:fld>
            <a:endParaRPr lang="zh-CN" altLang="en-US"/>
          </a:p>
        </p:txBody>
      </p:sp>
      <p:sp>
        <p:nvSpPr>
          <p:cNvPr id="4" name="幻灯片图像占位符 3"/>
          <p:cNvSpPr>
            <a:spLocks noGrp="1" noRot="1" noChangeAspect="1"/>
          </p:cNvSpPr>
          <p:nvPr>
            <p:ph type="sldImg" idx="2"/>
          </p:nvPr>
        </p:nvSpPr>
        <p:spPr>
          <a:xfrm>
            <a:off x="909638" y="744538"/>
            <a:ext cx="4962525" cy="3722687"/>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77863" y="4714875"/>
            <a:ext cx="5426075" cy="4467225"/>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428163"/>
            <a:ext cx="2938463" cy="496887"/>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3841750" y="9428163"/>
            <a:ext cx="2938463" cy="496887"/>
          </a:xfrm>
          <a:prstGeom prst="rect">
            <a:avLst/>
          </a:prstGeom>
        </p:spPr>
        <p:txBody>
          <a:bodyPr vert="horz" lIns="91440" tIns="45720" rIns="91440" bIns="45720" rtlCol="0" anchor="b"/>
          <a:lstStyle>
            <a:lvl1pPr algn="r">
              <a:defRPr sz="1200">
                <a:latin typeface="Arial" charset="0"/>
              </a:defRPr>
            </a:lvl1pPr>
          </a:lstStyle>
          <a:p>
            <a:pPr>
              <a:defRPr/>
            </a:pPr>
            <a:fld id="{E04FE98E-24A9-4DA5-923B-ECE5B2D26840}" type="slidenum">
              <a:rPr lang="zh-CN" altLang="en-US"/>
              <a:pPr>
                <a:defRPr/>
              </a:pPr>
              <a:t>‹#›</a:t>
            </a:fld>
            <a:endParaRPr lang="zh-CN" altLang="en-US"/>
          </a:p>
        </p:txBody>
      </p:sp>
    </p:spTree>
    <p:extLst>
      <p:ext uri="{BB962C8B-B14F-4D97-AF65-F5344CB8AC3E}">
        <p14:creationId xmlns:p14="http://schemas.microsoft.com/office/powerpoint/2010/main" val="287469334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baike.baidu.com/view/1015.htm"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baike.baidu.com/view/1457.htm" TargetMode="External"/><Relationship Id="rId5" Type="http://schemas.openxmlformats.org/officeDocument/2006/relationships/hyperlink" Target="http://baike.baidu.com/view/605670.htm" TargetMode="External"/><Relationship Id="rId4" Type="http://schemas.openxmlformats.org/officeDocument/2006/relationships/hyperlink" Target="http://baike.baidu.com/view/1314412.ht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8" Type="http://schemas.openxmlformats.org/officeDocument/2006/relationships/hyperlink" Target="http://baike.baidu.com/view/356030.htm" TargetMode="External"/><Relationship Id="rId3" Type="http://schemas.openxmlformats.org/officeDocument/2006/relationships/hyperlink" Target="http://baike.baidu.com/view/145075.htm" TargetMode="External"/><Relationship Id="rId7" Type="http://schemas.openxmlformats.org/officeDocument/2006/relationships/hyperlink" Target="http://baike.baidu.com/view/99543.htm"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baike.baidu.com/view/48092.htm" TargetMode="External"/><Relationship Id="rId5" Type="http://schemas.openxmlformats.org/officeDocument/2006/relationships/hyperlink" Target="http://baike.baidu.com/view/554171.htm" TargetMode="External"/><Relationship Id="rId10" Type="http://schemas.openxmlformats.org/officeDocument/2006/relationships/hyperlink" Target="http://baike.baidu.com/view/19369.htm" TargetMode="External"/><Relationship Id="rId4" Type="http://schemas.openxmlformats.org/officeDocument/2006/relationships/hyperlink" Target="http://baike.baidu.com/view/176140.htm" TargetMode="External"/><Relationship Id="rId9" Type="http://schemas.openxmlformats.org/officeDocument/2006/relationships/hyperlink" Target="http://baike.baidu.com/view/592229.htm"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baike.baidu.com/view/131763.htm"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baike.baidu.com/view/13689682.htm" TargetMode="External"/><Relationship Id="rId5" Type="http://schemas.openxmlformats.org/officeDocument/2006/relationships/hyperlink" Target="http://baike.baidu.com/view/345756.htm" TargetMode="External"/><Relationship Id="rId4" Type="http://schemas.openxmlformats.org/officeDocument/2006/relationships/hyperlink" Target="http://baike.baidu.com/view/21897.htm"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8" Type="http://schemas.openxmlformats.org/officeDocument/2006/relationships/hyperlink" Target="http://baike.baidu.com/view/77735.htm" TargetMode="External"/><Relationship Id="rId3" Type="http://schemas.openxmlformats.org/officeDocument/2006/relationships/hyperlink" Target="http://baike.baidu.com/view/2527831.htm" TargetMode="External"/><Relationship Id="rId7" Type="http://schemas.openxmlformats.org/officeDocument/2006/relationships/hyperlink" Target="http://baike.baidu.com/view/34646.htm" TargetMode="External"/><Relationship Id="rId2" Type="http://schemas.openxmlformats.org/officeDocument/2006/relationships/slide" Target="../slides/slide77.xml"/><Relationship Id="rId1" Type="http://schemas.openxmlformats.org/officeDocument/2006/relationships/notesMaster" Target="../notesMasters/notesMaster1.xml"/><Relationship Id="rId6" Type="http://schemas.openxmlformats.org/officeDocument/2006/relationships/hyperlink" Target="http://baike.baidu.com/view/112141.htm" TargetMode="External"/><Relationship Id="rId5" Type="http://schemas.openxmlformats.org/officeDocument/2006/relationships/hyperlink" Target="http://baike.baidu.com/view/30735.htm" TargetMode="External"/><Relationship Id="rId4" Type="http://schemas.openxmlformats.org/officeDocument/2006/relationships/hyperlink" Target="http://baike.baidu.com/view/2088207.htm"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dict://key.0895DFE8DB67F9409DB285590D870EDD/colonoscopy"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eltonzeng.photo.hexun.com/37090570_d.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baike.baidu.com/view/351.htm" TargetMode="External"/><Relationship Id="rId2" Type="http://schemas.openxmlformats.org/officeDocument/2006/relationships/slide" Target="../slides/slide102.xml"/><Relationship Id="rId1" Type="http://schemas.openxmlformats.org/officeDocument/2006/relationships/notesMaster" Target="../notesMasters/notesMaster1.xml"/><Relationship Id="rId6" Type="http://schemas.openxmlformats.org/officeDocument/2006/relationships/hyperlink" Target="http://baike.baidu.com/view/42237.htm" TargetMode="External"/><Relationship Id="rId5" Type="http://schemas.openxmlformats.org/officeDocument/2006/relationships/hyperlink" Target="http://baike.baidu.com/view/2289.htm" TargetMode="External"/><Relationship Id="rId4" Type="http://schemas.openxmlformats.org/officeDocument/2006/relationships/hyperlink" Target="http://baike.baidu.com/view/21897.htm" TargetMode="External"/></Relationships>
</file>

<file path=ppt/notesSlides/_rels/notesSlide63.xml.rels><?xml version="1.0" encoding="UTF-8" standalone="yes"?>
<Relationships xmlns="http://schemas.openxmlformats.org/package/2006/relationships"><Relationship Id="rId8" Type="http://schemas.openxmlformats.org/officeDocument/2006/relationships/hyperlink" Target="http://baike.baidu.com/view/9319.htm" TargetMode="External"/><Relationship Id="rId3" Type="http://schemas.openxmlformats.org/officeDocument/2006/relationships/hyperlink" Target="http://baike.baidu.com/view/24430.htm" TargetMode="External"/><Relationship Id="rId7" Type="http://schemas.openxmlformats.org/officeDocument/2006/relationships/hyperlink" Target="http://baike.baidu.com/view/14394.htm" TargetMode="External"/><Relationship Id="rId2" Type="http://schemas.openxmlformats.org/officeDocument/2006/relationships/slide" Target="../slides/slide103.xml"/><Relationship Id="rId1" Type="http://schemas.openxmlformats.org/officeDocument/2006/relationships/notesMaster" Target="../notesMasters/notesMaster1.xml"/><Relationship Id="rId6" Type="http://schemas.openxmlformats.org/officeDocument/2006/relationships/hyperlink" Target="http://baike.baidu.com/view/30964.htm" TargetMode="External"/><Relationship Id="rId5" Type="http://schemas.openxmlformats.org/officeDocument/2006/relationships/hyperlink" Target="http://baike.baidu.com/view/351.htm" TargetMode="External"/><Relationship Id="rId4" Type="http://schemas.openxmlformats.org/officeDocument/2006/relationships/hyperlink" Target="http://baike.baidu.com/view/21897.htm" TargetMode="Externa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baike.baidu.com/view/136590.htm" TargetMode="External"/><Relationship Id="rId2" Type="http://schemas.openxmlformats.org/officeDocument/2006/relationships/slide" Target="../slides/slide104.xml"/><Relationship Id="rId1" Type="http://schemas.openxmlformats.org/officeDocument/2006/relationships/notesMaster" Target="../notesMasters/notesMaster1.xml"/><Relationship Id="rId4" Type="http://schemas.openxmlformats.org/officeDocument/2006/relationships/hyperlink" Target="http://baike.baidu.com/view/124606.htm"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83DF7504-3C7A-434C-85F4-BE7FD8750DF1}" type="slidenum">
              <a:rPr lang="en-US" altLang="zh-CN" smtClean="0"/>
              <a:pPr/>
              <a:t>4</a:t>
            </a:fld>
            <a:endParaRPr lang="en-US" altLang="zh-CN" smtClean="0"/>
          </a:p>
        </p:txBody>
      </p:sp>
      <p:sp>
        <p:nvSpPr>
          <p:cNvPr id="1095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9572"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zh-CN" altLang="zh-CN" smtClean="0"/>
          </a:p>
        </p:txBody>
      </p:sp>
    </p:spTree>
    <p:extLst>
      <p:ext uri="{BB962C8B-B14F-4D97-AF65-F5344CB8AC3E}">
        <p14:creationId xmlns:p14="http://schemas.microsoft.com/office/powerpoint/2010/main" val="1416831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7FC260EA-CE89-4350-9C23-17ED5DD682EF}" type="slidenum">
              <a:rPr lang="en-US" altLang="zh-CN" smtClean="0"/>
              <a:pPr/>
              <a:t>17</a:t>
            </a:fld>
            <a:endParaRPr lang="en-US" altLang="zh-CN" smtClean="0"/>
          </a:p>
        </p:txBody>
      </p:sp>
      <p:sp>
        <p:nvSpPr>
          <p:cNvPr id="12595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25956"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3828055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3B97514-0356-463F-8E81-03674E0DFD3D}" type="slidenum">
              <a:rPr lang="en-US" altLang="zh-CN" smtClean="0"/>
              <a:pPr/>
              <a:t>18</a:t>
            </a:fld>
            <a:endParaRPr lang="en-US" altLang="zh-CN" smtClean="0"/>
          </a:p>
        </p:txBody>
      </p:sp>
      <p:sp>
        <p:nvSpPr>
          <p:cNvPr id="12083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20836"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632070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338C7221-7AC4-4B96-A2A7-4A9AAED5CE57}" type="slidenum">
              <a:rPr lang="en-US" altLang="zh-CN" smtClean="0"/>
              <a:pPr/>
              <a:t>19</a:t>
            </a:fld>
            <a:endParaRPr lang="en-US" altLang="zh-CN" smtClean="0"/>
          </a:p>
        </p:txBody>
      </p:sp>
      <p:sp>
        <p:nvSpPr>
          <p:cNvPr id="121859"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21860"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凡是只纪录各种地物</a:t>
            </a:r>
            <a:r>
              <a:rPr lang="zh-CN" altLang="en-US" dirty="0" smtClean="0">
                <a:hlinkClick r:id="rId3" action="ppaction://hlinkfile"/>
              </a:rPr>
              <a:t>电磁波</a:t>
            </a:r>
            <a:r>
              <a:rPr lang="zh-CN" altLang="en-US" dirty="0" smtClean="0"/>
              <a:t>大小的胶片（或相片），都称为遥感影像（</a:t>
            </a:r>
            <a:r>
              <a:rPr lang="en-US" altLang="zh-CN" dirty="0" smtClean="0"/>
              <a:t>Remote Sensing Image</a:t>
            </a:r>
            <a:r>
              <a:rPr lang="zh-CN" altLang="en-US" dirty="0" smtClean="0"/>
              <a:t>），在遥感中主要是指</a:t>
            </a:r>
            <a:r>
              <a:rPr lang="zh-CN" altLang="en-US" dirty="0" smtClean="0">
                <a:hlinkClick r:id="rId4" action="ppaction://hlinkfile"/>
              </a:rPr>
              <a:t>航空像片</a:t>
            </a:r>
            <a:r>
              <a:rPr lang="zh-CN" altLang="en-US" dirty="0" smtClean="0"/>
              <a:t>和卫星像片。</a:t>
            </a:r>
          </a:p>
          <a:p>
            <a:endParaRPr lang="en-US" altLang="zh-CN" b="1" dirty="0" smtClean="0"/>
          </a:p>
          <a:p>
            <a:r>
              <a:rPr lang="zh-CN" altLang="en-US" b="1" dirty="0" smtClean="0"/>
              <a:t>航空摄影</a:t>
            </a:r>
          </a:p>
          <a:p>
            <a:r>
              <a:rPr lang="zh-CN" altLang="en-US" dirty="0" smtClean="0"/>
              <a:t>摄影成像是通过成像设备获取物体的影像技术。传统摄影成像是依靠光学镜头及放置在</a:t>
            </a:r>
            <a:r>
              <a:rPr lang="zh-CN" altLang="en-US" dirty="0" smtClean="0">
                <a:hlinkClick r:id="rId5" action="ppaction://hlinkfile"/>
              </a:rPr>
              <a:t>焦平面</a:t>
            </a:r>
            <a:r>
              <a:rPr lang="zh-CN" altLang="en-US" dirty="0" smtClean="0"/>
              <a:t>的感光胶片来记录物体影像。数字摄影则通过放置的焦平面的光敏元件，经光</a:t>
            </a:r>
            <a:r>
              <a:rPr lang="en-US" altLang="zh-CN" dirty="0" smtClean="0"/>
              <a:t>/</a:t>
            </a:r>
            <a:r>
              <a:rPr lang="zh-CN" altLang="en-US" dirty="0" smtClean="0"/>
              <a:t>电转换，以数字信号来记录物体的影像。</a:t>
            </a:r>
            <a:r>
              <a:rPr lang="en-US" altLang="zh-CN" baseline="30000" dirty="0" smtClean="0"/>
              <a:t>[3]</a:t>
            </a:r>
            <a:endParaRPr lang="zh-CN" altLang="en-US" dirty="0" smtClean="0"/>
          </a:p>
          <a:p>
            <a:r>
              <a:rPr lang="zh-CN" altLang="en-US" b="1" dirty="0" smtClean="0"/>
              <a:t>航空扫描</a:t>
            </a:r>
          </a:p>
          <a:p>
            <a:r>
              <a:rPr lang="zh-CN" altLang="en-US" dirty="0" smtClean="0"/>
              <a:t>扫描成像是依靠探测元件和扫描镜对目标物体以瞬时视场为单位进行的逐点、逐行取样，以得到目标物的电磁辐射特性信息，形成一定谱段的图像。</a:t>
            </a:r>
          </a:p>
          <a:p>
            <a:r>
              <a:rPr lang="zh-CN" altLang="en-US" b="1" dirty="0" smtClean="0"/>
              <a:t>微波雷达</a:t>
            </a:r>
          </a:p>
          <a:p>
            <a:r>
              <a:rPr lang="zh-CN" altLang="en-US" dirty="0" smtClean="0"/>
              <a:t>微波成像</a:t>
            </a:r>
            <a:r>
              <a:rPr lang="zh-CN" altLang="en-US" dirty="0" smtClean="0">
                <a:hlinkClick r:id="rId6" action="ppaction://hlinkfile"/>
              </a:rPr>
              <a:t>雷达</a:t>
            </a:r>
            <a:r>
              <a:rPr lang="zh-CN" altLang="en-US" dirty="0" smtClean="0"/>
              <a:t>的工作波长为</a:t>
            </a:r>
            <a:r>
              <a:rPr lang="en-US" altLang="zh-CN" dirty="0" smtClean="0"/>
              <a:t>1mm-1m</a:t>
            </a:r>
            <a:r>
              <a:rPr lang="zh-CN" altLang="en-US" dirty="0" smtClean="0"/>
              <a:t>的微波波段，由于微波雷达是一种自备能源的主动传感器和微波具有穿透云雾的能力，所以微波雷达成像具有全天时、全天候的特点。在城市遥感中，这种成像方式对于那些对微波敏感的目标物的识别，具有重要意义。</a:t>
            </a:r>
          </a:p>
          <a:p>
            <a:pPr eaLnBrk="1" hangingPunct="1"/>
            <a:endParaRPr lang="zh-CN" altLang="zh-CN" dirty="0" smtClean="0"/>
          </a:p>
        </p:txBody>
      </p:sp>
    </p:spTree>
    <p:extLst>
      <p:ext uri="{BB962C8B-B14F-4D97-AF65-F5344CB8AC3E}">
        <p14:creationId xmlns:p14="http://schemas.microsoft.com/office/powerpoint/2010/main" val="4139967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6AB583D8-E1DE-46CB-AA36-585ACDBC87D8}" type="slidenum">
              <a:rPr lang="en-US" altLang="zh-CN" smtClean="0"/>
              <a:pPr/>
              <a:t>20</a:t>
            </a:fld>
            <a:endParaRPr lang="en-US" altLang="zh-CN" smtClean="0"/>
          </a:p>
        </p:txBody>
      </p:sp>
      <p:sp>
        <p:nvSpPr>
          <p:cNvPr id="122883"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22884"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3904911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3BD79C14-C7D7-422E-B442-67FA6F2C8DDC}" type="slidenum">
              <a:rPr lang="en-US" altLang="zh-CN" smtClean="0"/>
              <a:pPr/>
              <a:t>21</a:t>
            </a:fld>
            <a:endParaRPr lang="en-US" altLang="zh-CN" smtClean="0"/>
          </a:p>
        </p:txBody>
      </p:sp>
      <p:sp>
        <p:nvSpPr>
          <p:cNvPr id="12390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2390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zh-CN" altLang="en-US" dirty="0" smtClean="0"/>
              <a:t>卫星图像  多光谱航拍图像</a:t>
            </a:r>
            <a:endParaRPr lang="zh-CN" altLang="zh-CN" dirty="0" smtClean="0"/>
          </a:p>
        </p:txBody>
      </p:sp>
    </p:spTree>
    <p:extLst>
      <p:ext uri="{BB962C8B-B14F-4D97-AF65-F5344CB8AC3E}">
        <p14:creationId xmlns:p14="http://schemas.microsoft.com/office/powerpoint/2010/main" val="3551793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solidFill>
                  <a:schemeClr val="tx1"/>
                </a:solidFill>
              </a:rPr>
              <a:t>交通滤波，北方工业大学，智能交通</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F3642E91-CFA2-4707-9A24-0508231338C6}" type="slidenum">
              <a:rPr lang="en-US" altLang="zh-CN" smtClean="0"/>
              <a:pPr>
                <a:defRPr/>
              </a:pPr>
              <a:t>22</a:t>
            </a:fld>
            <a:endParaRPr lang="en-US" altLang="zh-CN"/>
          </a:p>
        </p:txBody>
      </p:sp>
    </p:spTree>
    <p:extLst>
      <p:ext uri="{BB962C8B-B14F-4D97-AF65-F5344CB8AC3E}">
        <p14:creationId xmlns:p14="http://schemas.microsoft.com/office/powerpoint/2010/main" val="3320434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F3642E91-CFA2-4707-9A24-0508231338C6}" type="slidenum">
              <a:rPr lang="en-US" altLang="zh-CN" smtClean="0"/>
              <a:pPr>
                <a:defRPr/>
              </a:pPr>
              <a:t>23</a:t>
            </a:fld>
            <a:endParaRPr lang="en-US" altLang="zh-CN"/>
          </a:p>
        </p:txBody>
      </p:sp>
    </p:spTree>
    <p:extLst>
      <p:ext uri="{BB962C8B-B14F-4D97-AF65-F5344CB8AC3E}">
        <p14:creationId xmlns:p14="http://schemas.microsoft.com/office/powerpoint/2010/main" val="184772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B27AE6D-D1DD-4B8F-BC78-E82B3FBB7D4B}" type="slidenum">
              <a:rPr lang="en-US" altLang="zh-CN" smtClean="0"/>
              <a:pPr/>
              <a:t>26</a:t>
            </a:fld>
            <a:endParaRPr lang="en-US" altLang="zh-CN" smtClean="0"/>
          </a:p>
        </p:txBody>
      </p:sp>
      <p:sp>
        <p:nvSpPr>
          <p:cNvPr id="167939"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67940"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1870463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69E3A6DC-D399-4A91-AF78-CD87DDCFDCB7}" type="slidenum">
              <a:rPr lang="en-US" altLang="zh-CN" smtClean="0"/>
              <a:pPr/>
              <a:t>29</a:t>
            </a:fld>
            <a:endParaRPr lang="en-US" altLang="zh-CN" smtClean="0"/>
          </a:p>
        </p:txBody>
      </p:sp>
      <p:sp>
        <p:nvSpPr>
          <p:cNvPr id="126979"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26980"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2534064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D265E9D4-5BBF-46BE-A579-B2232AF92C04}" type="slidenum">
              <a:rPr lang="en-US" altLang="zh-CN" smtClean="0"/>
              <a:pPr/>
              <a:t>30</a:t>
            </a:fld>
            <a:endParaRPr lang="en-US" altLang="zh-CN" smtClean="0"/>
          </a:p>
        </p:txBody>
      </p:sp>
      <p:sp>
        <p:nvSpPr>
          <p:cNvPr id="12902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2902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4020386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DD8FDDB0-8C46-459A-9212-8DA781C0F21D}" type="slidenum">
              <a:rPr lang="en-US" altLang="zh-CN" smtClean="0"/>
              <a:pPr/>
              <a:t>5</a:t>
            </a:fld>
            <a:endParaRPr lang="en-US" altLang="zh-CN" smtClean="0"/>
          </a:p>
        </p:txBody>
      </p:sp>
      <p:sp>
        <p:nvSpPr>
          <p:cNvPr id="110595" name="Rectangle 2"/>
          <p:cNvSpPr>
            <a:spLocks noGrp="1" noRot="1" noChangeAspect="1" noChangeArrowheads="1" noTextEdit="1"/>
          </p:cNvSpPr>
          <p:nvPr>
            <p:ph type="sldImg"/>
          </p:nvPr>
        </p:nvSpPr>
        <p:spPr bwMode="auto">
          <a:xfrm>
            <a:off x="911225" y="744538"/>
            <a:ext cx="4960938" cy="3722687"/>
          </a:xfrm>
          <a:solidFill>
            <a:srgbClr val="FFFFFF"/>
          </a:solidFill>
          <a:ln>
            <a:solidFill>
              <a:srgbClr val="000000"/>
            </a:solidFill>
            <a:miter lim="800000"/>
            <a:headEnd/>
            <a:tailEnd/>
          </a:ln>
        </p:spPr>
      </p:sp>
      <p:sp>
        <p:nvSpPr>
          <p:cNvPr id="110596" name="Rectangle 3"/>
          <p:cNvSpPr>
            <a:spLocks noGrp="1" noChangeArrowheads="1"/>
          </p:cNvSpPr>
          <p:nvPr>
            <p:ph type="body" idx="1"/>
          </p:nvPr>
        </p:nvSpPr>
        <p:spPr bwMode="auto">
          <a:xfrm>
            <a:off x="904875" y="4714875"/>
            <a:ext cx="4972050" cy="4467225"/>
          </a:xfrm>
          <a:solidFill>
            <a:srgbClr val="FFFFFF"/>
          </a:solidFill>
          <a:ln>
            <a:solidFill>
              <a:srgbClr val="000000"/>
            </a:solidFill>
            <a:miter lim="800000"/>
            <a:headEnd/>
            <a:tailEnd/>
          </a:ln>
        </p:spPr>
        <p:txBody>
          <a:bodyPr wrap="square" numCol="1" anchor="t" anchorCtr="0" compatLnSpc="1">
            <a:prstTxWarp prst="textNoShape">
              <a:avLst/>
            </a:prstTxWarp>
          </a:bodyPr>
          <a:lstStyle/>
          <a:p>
            <a:endParaRPr lang="zh-CN" altLang="zh-CN" smtClean="0"/>
          </a:p>
        </p:txBody>
      </p:sp>
    </p:spTree>
    <p:extLst>
      <p:ext uri="{BB962C8B-B14F-4D97-AF65-F5344CB8AC3E}">
        <p14:creationId xmlns:p14="http://schemas.microsoft.com/office/powerpoint/2010/main" val="3684121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9AFA5BC6-0399-49D1-A0CD-EC2B1BBD0BA8}" type="slidenum">
              <a:rPr lang="en-US" altLang="zh-CN" smtClean="0"/>
              <a:pPr/>
              <a:t>31</a:t>
            </a:fld>
            <a:endParaRPr lang="en-US" altLang="zh-CN" smtClean="0"/>
          </a:p>
        </p:txBody>
      </p:sp>
      <p:sp>
        <p:nvSpPr>
          <p:cNvPr id="13005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30052"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2940310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7CAB7444-74F0-4C22-BCE4-94481D52B85A}" type="slidenum">
              <a:rPr lang="en-US" altLang="zh-CN" smtClean="0"/>
              <a:pPr/>
              <a:t>32</a:t>
            </a:fld>
            <a:endParaRPr lang="en-US" altLang="zh-CN" smtClean="0"/>
          </a:p>
        </p:txBody>
      </p:sp>
      <p:sp>
        <p:nvSpPr>
          <p:cNvPr id="13107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31076"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2150146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DCEB049D-C844-4FCA-B9FB-C1EA0F42C78E}" type="slidenum">
              <a:rPr lang="en-US" altLang="zh-CN" smtClean="0"/>
              <a:pPr/>
              <a:t>33</a:t>
            </a:fld>
            <a:endParaRPr lang="en-US" altLang="zh-CN" smtClean="0"/>
          </a:p>
        </p:txBody>
      </p:sp>
      <p:sp>
        <p:nvSpPr>
          <p:cNvPr id="132099"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32100"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zh-CN" altLang="zh-CN" dirty="0" smtClean="0"/>
          </a:p>
        </p:txBody>
      </p:sp>
    </p:spTree>
    <p:extLst>
      <p:ext uri="{BB962C8B-B14F-4D97-AF65-F5344CB8AC3E}">
        <p14:creationId xmlns:p14="http://schemas.microsoft.com/office/powerpoint/2010/main" val="37259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A0901F48-AAEB-4E4C-8440-655B3196BE0B}" type="slidenum">
              <a:rPr lang="en-US" altLang="zh-CN" smtClean="0"/>
              <a:pPr/>
              <a:t>34</a:t>
            </a:fld>
            <a:endParaRPr lang="en-US" altLang="zh-CN" smtClean="0"/>
          </a:p>
        </p:txBody>
      </p:sp>
      <p:sp>
        <p:nvSpPr>
          <p:cNvPr id="133123"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33124"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2680016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CCCD62E4-4BA3-4132-A0AE-CAD2451E714D}" type="slidenum">
              <a:rPr lang="en-US" altLang="zh-CN" smtClean="0"/>
              <a:pPr/>
              <a:t>35</a:t>
            </a:fld>
            <a:endParaRPr lang="en-US" altLang="zh-CN" smtClean="0"/>
          </a:p>
        </p:txBody>
      </p:sp>
      <p:sp>
        <p:nvSpPr>
          <p:cNvPr id="13414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3414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3988813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4ADEE3E2-A0A5-4399-986F-153DEE566D7B}" type="slidenum">
              <a:rPr lang="en-US" altLang="zh-CN" smtClean="0"/>
              <a:pPr/>
              <a:t>36</a:t>
            </a:fld>
            <a:endParaRPr lang="en-US" altLang="zh-CN" smtClean="0"/>
          </a:p>
        </p:txBody>
      </p:sp>
      <p:sp>
        <p:nvSpPr>
          <p:cNvPr id="13517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35172"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2024306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27E7B2F-45A7-4497-9C28-10F1FB240A7F}" type="slidenum">
              <a:rPr lang="en-US" altLang="zh-CN" smtClean="0"/>
              <a:pPr/>
              <a:t>38</a:t>
            </a:fld>
            <a:endParaRPr lang="en-US" altLang="zh-CN" smtClean="0"/>
          </a:p>
        </p:txBody>
      </p:sp>
      <p:sp>
        <p:nvSpPr>
          <p:cNvPr id="1413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131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3523848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B3764F24-2E41-4122-8199-2E1170FEEADF}" type="slidenum">
              <a:rPr lang="en-US" altLang="zh-CN" smtClean="0"/>
              <a:pPr/>
              <a:t>43</a:t>
            </a:fld>
            <a:endParaRPr lang="en-US" altLang="zh-CN" smtClean="0"/>
          </a:p>
        </p:txBody>
      </p:sp>
      <p:sp>
        <p:nvSpPr>
          <p:cNvPr id="11469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14692"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4186026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8F39BDB3-50A1-4F87-856D-C4333A2A333D}" type="slidenum">
              <a:rPr lang="en-US" altLang="zh-CN" smtClean="0"/>
              <a:pPr/>
              <a:t>44</a:t>
            </a:fld>
            <a:endParaRPr lang="en-US" altLang="zh-CN" smtClean="0"/>
          </a:p>
        </p:txBody>
      </p:sp>
      <p:sp>
        <p:nvSpPr>
          <p:cNvPr id="11571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15716"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2268782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AF30084E-8F45-47D8-A3F8-365098C6C7F7}" type="slidenum">
              <a:rPr lang="en-US" altLang="zh-CN" smtClean="0"/>
              <a:pPr/>
              <a:t>45</a:t>
            </a:fld>
            <a:endParaRPr lang="en-US" altLang="zh-CN" smtClean="0"/>
          </a:p>
        </p:txBody>
      </p:sp>
      <p:sp>
        <p:nvSpPr>
          <p:cNvPr id="11981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19812"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3112463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6A7D1447-389F-438F-9F9D-9BC84EC3FD75}" type="slidenum">
              <a:rPr lang="en-US" altLang="zh-CN" smtClean="0"/>
              <a:pPr/>
              <a:t>6</a:t>
            </a:fld>
            <a:endParaRPr lang="en-US" altLang="zh-CN" smtClean="0"/>
          </a:p>
        </p:txBody>
      </p:sp>
      <p:sp>
        <p:nvSpPr>
          <p:cNvPr id="1116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16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zh-CN" altLang="en-US" dirty="0" smtClean="0"/>
              <a:t>图片第一次从海底电缆从伦敦传到纽约</a:t>
            </a:r>
            <a:endParaRPr lang="en-GB" altLang="zh-CN" dirty="0" smtClean="0"/>
          </a:p>
        </p:txBody>
      </p:sp>
    </p:spTree>
    <p:extLst>
      <p:ext uri="{BB962C8B-B14F-4D97-AF65-F5344CB8AC3E}">
        <p14:creationId xmlns:p14="http://schemas.microsoft.com/office/powerpoint/2010/main" val="8281697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B855FF95-2070-4789-B770-4487C0A214F1}" type="slidenum">
              <a:rPr lang="en-US" altLang="zh-CN" smtClean="0"/>
              <a:pPr/>
              <a:t>46</a:t>
            </a:fld>
            <a:endParaRPr lang="en-US" altLang="zh-CN" smtClean="0"/>
          </a:p>
        </p:txBody>
      </p:sp>
      <p:sp>
        <p:nvSpPr>
          <p:cNvPr id="137219"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37220"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zh-CN" altLang="en-US" dirty="0" smtClean="0"/>
              <a:t>目标拍摄</a:t>
            </a:r>
            <a:endParaRPr lang="zh-CN" altLang="zh-CN" dirty="0" smtClean="0"/>
          </a:p>
        </p:txBody>
      </p:sp>
    </p:spTree>
    <p:extLst>
      <p:ext uri="{BB962C8B-B14F-4D97-AF65-F5344CB8AC3E}">
        <p14:creationId xmlns:p14="http://schemas.microsoft.com/office/powerpoint/2010/main" val="2975622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3CEFEF0F-E65D-48FB-9472-47CDC407D1A3}" type="slidenum">
              <a:rPr lang="en-US" altLang="zh-CN" smtClean="0"/>
              <a:pPr/>
              <a:t>47</a:t>
            </a:fld>
            <a:endParaRPr lang="en-US" altLang="zh-CN" smtClean="0"/>
          </a:p>
        </p:txBody>
      </p:sp>
      <p:sp>
        <p:nvSpPr>
          <p:cNvPr id="13619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36196"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normAutofit fontScale="25000" lnSpcReduction="20000"/>
          </a:bodyPr>
          <a:lstStyle/>
          <a:p>
            <a:r>
              <a:rPr lang="zh-CN" altLang="en-US" sz="1200" b="0" i="0" kern="1200" dirty="0" smtClean="0">
                <a:solidFill>
                  <a:schemeClr val="tx1"/>
                </a:solidFill>
                <a:effectLst/>
                <a:latin typeface="+mn-lt"/>
                <a:ea typeface="+mn-ea"/>
                <a:cs typeface="+mn-cs"/>
              </a:rPr>
              <a:t>导引头是决定导弹能否发现、识别、跟踪和</a:t>
            </a:r>
          </a:p>
          <a:p>
            <a:r>
              <a:rPr lang="zh-CN" altLang="en-US" sz="1200" b="0" i="0" kern="1200" dirty="0" smtClean="0">
                <a:solidFill>
                  <a:schemeClr val="tx1"/>
                </a:solidFill>
                <a:effectLst/>
                <a:latin typeface="+mn-lt"/>
                <a:ea typeface="+mn-ea"/>
                <a:cs typeface="+mn-cs"/>
              </a:rPr>
              <a:t>命中目标的关键部件。</a:t>
            </a:r>
          </a:p>
          <a:p>
            <a:r>
              <a:rPr lang="zh-CN" altLang="en-US" sz="1200" b="0" i="0" kern="1200" dirty="0" smtClean="0">
                <a:solidFill>
                  <a:schemeClr val="tx1"/>
                </a:solidFill>
                <a:effectLst/>
                <a:latin typeface="+mn-lt"/>
                <a:ea typeface="+mn-ea"/>
                <a:cs typeface="+mn-cs"/>
              </a:rPr>
              <a:t>根据其工作原理是用光纤</a:t>
            </a:r>
          </a:p>
          <a:p>
            <a:r>
              <a:rPr lang="zh-CN" altLang="en-US" sz="1200" b="0" i="0" kern="1200" dirty="0" smtClean="0">
                <a:solidFill>
                  <a:schemeClr val="tx1"/>
                </a:solidFill>
                <a:effectLst/>
                <a:latin typeface="+mn-lt"/>
                <a:ea typeface="+mn-ea"/>
                <a:cs typeface="+mn-cs"/>
              </a:rPr>
              <a:t>来传输导引头与地面发射制导系统之间的全部信</a:t>
            </a:r>
          </a:p>
          <a:p>
            <a:r>
              <a:rPr lang="zh-CN" altLang="en-US" sz="1200" b="0" i="0" kern="1200" dirty="0" smtClean="0">
                <a:solidFill>
                  <a:schemeClr val="tx1"/>
                </a:solidFill>
                <a:effectLst/>
                <a:latin typeface="+mn-lt"/>
                <a:ea typeface="+mn-ea"/>
                <a:cs typeface="+mn-cs"/>
              </a:rPr>
              <a:t>息</a:t>
            </a:r>
          </a:p>
          <a:p>
            <a:r>
              <a:rPr lang="en-US" altLang="zh-CN"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而光纤的传输性能具有任何一种能产生视频</a:t>
            </a:r>
          </a:p>
          <a:p>
            <a:r>
              <a:rPr lang="zh-CN" altLang="en-US" sz="1200" b="0" i="0" kern="1200" dirty="0" smtClean="0">
                <a:solidFill>
                  <a:schemeClr val="tx1"/>
                </a:solidFill>
                <a:effectLst/>
                <a:latin typeface="+mn-lt"/>
                <a:ea typeface="+mn-ea"/>
                <a:cs typeface="+mn-cs"/>
              </a:rPr>
              <a:t>图像信号或经探测器转换成视频图像的传输能</a:t>
            </a:r>
          </a:p>
          <a:p>
            <a:r>
              <a:rPr lang="zh-CN" altLang="en-US" sz="1200" b="0" i="0" kern="1200" dirty="0" smtClean="0">
                <a:solidFill>
                  <a:schemeClr val="tx1"/>
                </a:solidFill>
                <a:effectLst/>
                <a:latin typeface="+mn-lt"/>
                <a:ea typeface="+mn-ea"/>
                <a:cs typeface="+mn-cs"/>
              </a:rPr>
              <a:t>力。因此</a:t>
            </a:r>
          </a:p>
          <a:p>
            <a:r>
              <a:rPr lang="en-US" altLang="zh-CN"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光纤制导导弹的导引头中可以装可见</a:t>
            </a:r>
          </a:p>
          <a:p>
            <a:r>
              <a:rPr lang="zh-CN" altLang="en-US" sz="1200" b="0" i="0" kern="1200" dirty="0" smtClean="0">
                <a:solidFill>
                  <a:schemeClr val="tx1"/>
                </a:solidFill>
                <a:effectLst/>
                <a:latin typeface="+mn-lt"/>
                <a:ea typeface="+mn-ea"/>
                <a:cs typeface="+mn-cs"/>
              </a:rPr>
              <a:t>光</a:t>
            </a:r>
          </a:p>
          <a:p>
            <a:r>
              <a:rPr lang="en-US" altLang="zh-CN" sz="1200" b="0" i="0" kern="1200" dirty="0" smtClean="0">
                <a:solidFill>
                  <a:schemeClr val="tx1"/>
                </a:solidFill>
                <a:effectLst/>
                <a:latin typeface="+mn-lt"/>
                <a:ea typeface="+mn-ea"/>
                <a:cs typeface="+mn-cs"/>
              </a:rPr>
              <a:t>TV</a:t>
            </a:r>
          </a:p>
          <a:p>
            <a:r>
              <a:rPr lang="zh-CN" altLang="en-US" sz="1200" b="0" i="0" kern="1200" dirty="0" smtClean="0">
                <a:solidFill>
                  <a:schemeClr val="tx1"/>
                </a:solidFill>
                <a:effectLst/>
                <a:latin typeface="+mn-lt"/>
                <a:ea typeface="+mn-ea"/>
                <a:cs typeface="+mn-cs"/>
              </a:rPr>
              <a:t>摄像机，</a:t>
            </a:r>
          </a:p>
          <a:p>
            <a:r>
              <a:rPr lang="en-US" altLang="zh-CN" sz="1200" b="0" i="0" kern="1200" dirty="0" smtClean="0">
                <a:solidFill>
                  <a:schemeClr val="tx1"/>
                </a:solidFill>
                <a:effectLst/>
                <a:latin typeface="+mn-lt"/>
                <a:ea typeface="+mn-ea"/>
                <a:cs typeface="+mn-cs"/>
              </a:rPr>
              <a:t>CCD </a:t>
            </a:r>
          </a:p>
          <a:p>
            <a:r>
              <a:rPr lang="en-US" altLang="zh-CN" sz="1200" b="0" i="0" kern="1200" dirty="0" smtClean="0">
                <a:solidFill>
                  <a:schemeClr val="tx1"/>
                </a:solidFill>
                <a:effectLst/>
                <a:latin typeface="+mn-lt"/>
                <a:ea typeface="+mn-ea"/>
                <a:cs typeface="+mn-cs"/>
              </a:rPr>
              <a:t>(Charge </a:t>
            </a:r>
          </a:p>
          <a:p>
            <a:r>
              <a:rPr lang="en-US" altLang="zh-CN" sz="1200" b="0" i="0" kern="1200" dirty="0" smtClean="0">
                <a:solidFill>
                  <a:schemeClr val="tx1"/>
                </a:solidFill>
                <a:effectLst/>
                <a:latin typeface="+mn-lt"/>
                <a:ea typeface="+mn-ea"/>
                <a:cs typeface="+mn-cs"/>
              </a:rPr>
              <a:t>Coupled </a:t>
            </a:r>
            <a:r>
              <a:rPr lang="en-US" altLang="zh-CN" sz="1200" b="0" i="0" kern="1200" dirty="0" err="1" smtClean="0">
                <a:solidFill>
                  <a:schemeClr val="tx1"/>
                </a:solidFill>
                <a:effectLst/>
                <a:latin typeface="+mn-lt"/>
                <a:ea typeface="+mn-ea"/>
                <a:cs typeface="+mn-cs"/>
              </a:rPr>
              <a:t>Devies</a:t>
            </a:r>
            <a:r>
              <a:rPr lang="en-US" altLang="zh-CN"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摄像机</a:t>
            </a:r>
          </a:p>
          <a:p>
            <a:r>
              <a:rPr lang="en-US" altLang="zh-CN"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前视红外成像器和毫米波雷达等</a:t>
            </a:r>
          </a:p>
          <a:p>
            <a:r>
              <a:rPr lang="en-US" altLang="zh-CN"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以提供</a:t>
            </a:r>
          </a:p>
          <a:p>
            <a:r>
              <a:rPr lang="zh-CN" altLang="en-US" sz="1200" b="0" i="0" kern="1200" dirty="0" smtClean="0">
                <a:solidFill>
                  <a:schemeClr val="tx1"/>
                </a:solidFill>
                <a:effectLst/>
                <a:latin typeface="+mn-lt"/>
                <a:ea typeface="+mn-ea"/>
                <a:cs typeface="+mn-cs"/>
              </a:rPr>
              <a:t>足够分辨率的视频图像来搜索、探测、</a:t>
            </a:r>
          </a:p>
          <a:p>
            <a:r>
              <a:rPr lang="zh-CN" altLang="en-US" sz="1200" b="0" i="0" kern="1200" dirty="0" smtClean="0">
                <a:solidFill>
                  <a:schemeClr val="tx1"/>
                </a:solidFill>
                <a:effectLst/>
                <a:latin typeface="+mn-lt"/>
                <a:ea typeface="+mn-ea"/>
                <a:cs typeface="+mn-cs"/>
              </a:rPr>
              <a:t>识别和跟</a:t>
            </a:r>
          </a:p>
          <a:p>
            <a:r>
              <a:rPr lang="zh-CN" altLang="en-US" sz="1200" b="0" i="0" kern="1200" dirty="0" smtClean="0">
                <a:solidFill>
                  <a:schemeClr val="tx1"/>
                </a:solidFill>
                <a:effectLst/>
                <a:latin typeface="+mn-lt"/>
                <a:ea typeface="+mn-ea"/>
                <a:cs typeface="+mn-cs"/>
              </a:rPr>
              <a:t>踪目标并制导导弹命中目标。①可见光</a:t>
            </a:r>
          </a:p>
          <a:p>
            <a:r>
              <a:rPr lang="en-US" altLang="zh-CN" sz="1200" b="0" i="0" kern="1200" dirty="0" smtClean="0">
                <a:solidFill>
                  <a:schemeClr val="tx1"/>
                </a:solidFill>
                <a:effectLst/>
                <a:latin typeface="+mn-lt"/>
                <a:ea typeface="+mn-ea"/>
                <a:cs typeface="+mn-cs"/>
              </a:rPr>
              <a:t>TV</a:t>
            </a:r>
          </a:p>
          <a:p>
            <a:r>
              <a:rPr lang="zh-CN" altLang="en-US" sz="1200" b="0" i="0" kern="1200" dirty="0" smtClean="0">
                <a:solidFill>
                  <a:schemeClr val="tx1"/>
                </a:solidFill>
                <a:effectLst/>
                <a:latin typeface="+mn-lt"/>
                <a:ea typeface="+mn-ea"/>
                <a:cs typeface="+mn-cs"/>
              </a:rPr>
              <a:t>导引</a:t>
            </a:r>
          </a:p>
          <a:p>
            <a:r>
              <a:rPr lang="zh-CN" altLang="en-US" sz="1200" b="0" i="0" kern="1200" dirty="0" smtClean="0">
                <a:solidFill>
                  <a:schemeClr val="tx1"/>
                </a:solidFill>
                <a:effectLst/>
                <a:latin typeface="+mn-lt"/>
                <a:ea typeface="+mn-ea"/>
                <a:cs typeface="+mn-cs"/>
              </a:rPr>
              <a:t>头是光纤制导导弹初期试验中装的导引头。</a:t>
            </a:r>
          </a:p>
          <a:p>
            <a:r>
              <a:rPr lang="zh-CN" altLang="en-US" sz="1200" b="0" i="0" kern="1200" dirty="0" smtClean="0">
                <a:solidFill>
                  <a:schemeClr val="tx1"/>
                </a:solidFill>
                <a:effectLst/>
                <a:latin typeface="+mn-lt"/>
                <a:ea typeface="+mn-ea"/>
                <a:cs typeface="+mn-cs"/>
              </a:rPr>
              <a:t>由于</a:t>
            </a:r>
          </a:p>
          <a:p>
            <a:r>
              <a:rPr lang="zh-CN" altLang="en-US" sz="1200" b="0" i="0" kern="1200" dirty="0" smtClean="0">
                <a:solidFill>
                  <a:schemeClr val="tx1"/>
                </a:solidFill>
                <a:effectLst/>
                <a:latin typeface="+mn-lt"/>
                <a:ea typeface="+mn-ea"/>
                <a:cs typeface="+mn-cs"/>
              </a:rPr>
              <a:t>结构简单</a:t>
            </a:r>
          </a:p>
          <a:p>
            <a:r>
              <a:rPr lang="en-US" altLang="zh-CN"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技术成熟</a:t>
            </a:r>
          </a:p>
          <a:p>
            <a:r>
              <a:rPr lang="en-US" altLang="zh-CN"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成本很低</a:t>
            </a:r>
          </a:p>
          <a:p>
            <a:r>
              <a:rPr lang="en-US" altLang="zh-CN"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据预测</a:t>
            </a:r>
          </a:p>
          <a:p>
            <a:r>
              <a:rPr lang="en-US" altLang="zh-CN"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未来的光</a:t>
            </a:r>
          </a:p>
          <a:p>
            <a:r>
              <a:rPr lang="zh-CN" altLang="en-US" sz="1200" b="0" i="0" kern="1200" dirty="0" smtClean="0">
                <a:solidFill>
                  <a:schemeClr val="tx1"/>
                </a:solidFill>
                <a:effectLst/>
                <a:latin typeface="+mn-lt"/>
                <a:ea typeface="+mn-ea"/>
                <a:cs typeface="+mn-cs"/>
              </a:rPr>
              <a:t>纤制导导弹仍将有</a:t>
            </a:r>
          </a:p>
          <a:p>
            <a:r>
              <a:rPr lang="en-US" altLang="zh-CN" sz="1200" b="0" i="0" kern="1200" dirty="0" smtClean="0">
                <a:solidFill>
                  <a:schemeClr val="tx1"/>
                </a:solidFill>
                <a:effectLst/>
                <a:latin typeface="+mn-lt"/>
                <a:ea typeface="+mn-ea"/>
                <a:cs typeface="+mn-cs"/>
              </a:rPr>
              <a:t>2/3</a:t>
            </a:r>
          </a:p>
          <a:p>
            <a:r>
              <a:rPr lang="zh-CN" altLang="en-US" sz="1200" b="0" i="0" kern="1200" dirty="0" smtClean="0">
                <a:solidFill>
                  <a:schemeClr val="tx1"/>
                </a:solidFill>
                <a:effectLst/>
                <a:latin typeface="+mn-lt"/>
                <a:ea typeface="+mn-ea"/>
                <a:cs typeface="+mn-cs"/>
              </a:rPr>
              <a:t>的导引头装备</a:t>
            </a:r>
          </a:p>
          <a:p>
            <a:r>
              <a:rPr lang="en-US" altLang="zh-CN" sz="1200" b="0" i="0" kern="1200" dirty="0" smtClean="0">
                <a:solidFill>
                  <a:schemeClr val="tx1"/>
                </a:solidFill>
                <a:effectLst/>
                <a:latin typeface="+mn-lt"/>
                <a:ea typeface="+mn-ea"/>
                <a:cs typeface="+mn-cs"/>
              </a:rPr>
              <a:t>TV</a:t>
            </a:r>
          </a:p>
          <a:p>
            <a:r>
              <a:rPr lang="zh-CN" altLang="en-US" sz="1200" b="0" i="0" kern="1200" dirty="0" smtClean="0">
                <a:solidFill>
                  <a:schemeClr val="tx1"/>
                </a:solidFill>
                <a:effectLst/>
                <a:latin typeface="+mn-lt"/>
                <a:ea typeface="+mn-ea"/>
                <a:cs typeface="+mn-cs"/>
              </a:rPr>
              <a:t>摄像机。</a:t>
            </a:r>
          </a:p>
          <a:p>
            <a:r>
              <a:rPr lang="zh-CN" altLang="en-US" sz="1200" b="0" i="0" kern="1200" dirty="0" smtClean="0">
                <a:solidFill>
                  <a:schemeClr val="tx1"/>
                </a:solidFill>
                <a:effectLst/>
                <a:latin typeface="+mn-lt"/>
                <a:ea typeface="+mn-ea"/>
                <a:cs typeface="+mn-cs"/>
              </a:rPr>
              <a:t>美国在</a:t>
            </a:r>
          </a:p>
          <a:p>
            <a:r>
              <a:rPr lang="en-US" altLang="zh-CN" sz="1200" b="0" i="0" kern="1200" dirty="0" smtClean="0">
                <a:solidFill>
                  <a:schemeClr val="tx1"/>
                </a:solidFill>
                <a:effectLst/>
                <a:latin typeface="+mn-lt"/>
                <a:ea typeface="+mn-ea"/>
                <a:cs typeface="+mn-cs"/>
              </a:rPr>
              <a:t>FOG-M</a:t>
            </a:r>
          </a:p>
          <a:p>
            <a:r>
              <a:rPr lang="zh-CN" altLang="en-US" sz="1200" b="0" i="0" kern="1200" dirty="0" smtClean="0">
                <a:solidFill>
                  <a:schemeClr val="tx1"/>
                </a:solidFill>
                <a:effectLst/>
                <a:latin typeface="+mn-lt"/>
                <a:ea typeface="+mn-ea"/>
                <a:cs typeface="+mn-cs"/>
              </a:rPr>
              <a:t>初始作战鉴定试验</a:t>
            </a:r>
          </a:p>
          <a:p>
            <a:r>
              <a:rPr lang="en-US" altLang="zh-CN" sz="1200" b="0" i="0" kern="1200" dirty="0" smtClean="0">
                <a:solidFill>
                  <a:schemeClr val="tx1"/>
                </a:solidFill>
                <a:effectLst/>
                <a:latin typeface="+mn-lt"/>
                <a:ea typeface="+mn-ea"/>
                <a:cs typeface="+mn-cs"/>
              </a:rPr>
              <a:t>(IOE)</a:t>
            </a:r>
          </a:p>
          <a:p>
            <a:r>
              <a:rPr lang="zh-CN" altLang="en-US" sz="1200" b="0" i="0" kern="1200" dirty="0" smtClean="0">
                <a:solidFill>
                  <a:schemeClr val="tx1"/>
                </a:solidFill>
                <a:effectLst/>
                <a:latin typeface="+mn-lt"/>
                <a:ea typeface="+mn-ea"/>
                <a:cs typeface="+mn-cs"/>
              </a:rPr>
              <a:t>中用的</a:t>
            </a:r>
          </a:p>
          <a:p>
            <a:r>
              <a:rPr lang="zh-CN" altLang="en-US" sz="1200" b="0" i="0" kern="1200" dirty="0" smtClean="0">
                <a:solidFill>
                  <a:schemeClr val="tx1"/>
                </a:solidFill>
                <a:effectLst/>
                <a:latin typeface="+mn-lt"/>
                <a:ea typeface="+mn-ea"/>
                <a:cs typeface="+mn-cs"/>
              </a:rPr>
              <a:t>导引头是仙童公司生产的</a:t>
            </a:r>
          </a:p>
          <a:p>
            <a:r>
              <a:rPr lang="en-US" altLang="zh-CN" sz="1200" b="0" i="0" kern="1200" dirty="0" smtClean="0">
                <a:solidFill>
                  <a:schemeClr val="tx1"/>
                </a:solidFill>
                <a:effectLst/>
                <a:latin typeface="+mn-lt"/>
                <a:ea typeface="+mn-ea"/>
                <a:cs typeface="+mn-cs"/>
              </a:rPr>
              <a:t>CCD</a:t>
            </a:r>
          </a:p>
          <a:p>
            <a:r>
              <a:rPr lang="zh-CN" altLang="en-US" sz="1200" b="0" i="0" kern="1200" dirty="0" smtClean="0">
                <a:solidFill>
                  <a:schemeClr val="tx1"/>
                </a:solidFill>
                <a:effectLst/>
                <a:latin typeface="+mn-lt"/>
                <a:ea typeface="+mn-ea"/>
                <a:cs typeface="+mn-cs"/>
              </a:rPr>
              <a:t>摄像机</a:t>
            </a:r>
          </a:p>
          <a:p>
            <a:r>
              <a:rPr lang="en-US" altLang="zh-CN"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陈列像元</a:t>
            </a:r>
          </a:p>
          <a:p>
            <a:r>
              <a:rPr lang="en-US" altLang="zh-CN" sz="1200" b="0" i="0" kern="1200" dirty="0" smtClean="0">
                <a:solidFill>
                  <a:schemeClr val="tx1"/>
                </a:solidFill>
                <a:effectLst/>
                <a:latin typeface="+mn-lt"/>
                <a:ea typeface="+mn-ea"/>
                <a:cs typeface="+mn-cs"/>
              </a:rPr>
              <a:t>484</a:t>
            </a:r>
          </a:p>
          <a:p>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510 </a:t>
            </a:r>
          </a:p>
          <a:p>
            <a:r>
              <a:rPr lang="en-US" altLang="zh-CN"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其灵敏度接近红外波段。②红外成</a:t>
            </a:r>
          </a:p>
          <a:p>
            <a:r>
              <a:rPr lang="zh-CN" altLang="en-US" sz="1200" b="0" i="0" kern="1200" dirty="0" smtClean="0">
                <a:solidFill>
                  <a:schemeClr val="tx1"/>
                </a:solidFill>
                <a:effectLst/>
                <a:latin typeface="+mn-lt"/>
                <a:ea typeface="+mn-ea"/>
                <a:cs typeface="+mn-cs"/>
              </a:rPr>
              <a:t>像导引头是把</a:t>
            </a:r>
          </a:p>
          <a:p>
            <a:r>
              <a:rPr lang="en-US" altLang="zh-CN" sz="1200" b="0" i="0" kern="1200" dirty="0" smtClean="0">
                <a:solidFill>
                  <a:schemeClr val="tx1"/>
                </a:solidFill>
                <a:effectLst/>
                <a:latin typeface="+mn-lt"/>
                <a:ea typeface="+mn-ea"/>
                <a:cs typeface="+mn-cs"/>
              </a:rPr>
              <a:t>3</a:t>
            </a:r>
          </a:p>
          <a:p>
            <a:r>
              <a:rPr lang="zh-CN" altLang="en-US"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5</a:t>
            </a:r>
          </a:p>
          <a:p>
            <a:r>
              <a:rPr lang="en-US" altLang="zh-CN" sz="1200" b="0" i="0" kern="1200" dirty="0" smtClean="0">
                <a:solidFill>
                  <a:schemeClr val="tx1"/>
                </a:solidFill>
                <a:effectLst/>
                <a:latin typeface="+mn-lt"/>
                <a:ea typeface="+mn-ea"/>
                <a:cs typeface="+mn-cs"/>
              </a:rPr>
              <a:t>μ</a:t>
            </a:r>
          </a:p>
          <a:p>
            <a:r>
              <a:rPr lang="en-US" altLang="zh-CN" sz="1200" b="0" i="0" kern="1200" dirty="0" smtClean="0">
                <a:solidFill>
                  <a:schemeClr val="tx1"/>
                </a:solidFill>
                <a:effectLst/>
                <a:latin typeface="+mn-lt"/>
                <a:ea typeface="+mn-ea"/>
                <a:cs typeface="+mn-cs"/>
              </a:rPr>
              <a:t>m</a:t>
            </a:r>
          </a:p>
          <a:p>
            <a:r>
              <a:rPr lang="zh-CN" altLang="en-US" sz="1200" b="0" i="0" kern="1200" dirty="0" smtClean="0">
                <a:solidFill>
                  <a:schemeClr val="tx1"/>
                </a:solidFill>
                <a:effectLst/>
                <a:latin typeface="+mn-lt"/>
                <a:ea typeface="+mn-ea"/>
                <a:cs typeface="+mn-cs"/>
              </a:rPr>
              <a:t>波段或者</a:t>
            </a:r>
          </a:p>
          <a:p>
            <a:r>
              <a:rPr lang="en-US" altLang="zh-CN" sz="1200" b="0" i="0" kern="1200" dirty="0" smtClean="0">
                <a:solidFill>
                  <a:schemeClr val="tx1"/>
                </a:solidFill>
                <a:effectLst/>
                <a:latin typeface="+mn-lt"/>
                <a:ea typeface="+mn-ea"/>
                <a:cs typeface="+mn-cs"/>
              </a:rPr>
              <a:t>8</a:t>
            </a:r>
          </a:p>
          <a:p>
            <a:r>
              <a:rPr lang="zh-CN" altLang="en-US"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12</a:t>
            </a:r>
          </a:p>
          <a:p>
            <a:r>
              <a:rPr lang="en-US" altLang="zh-CN" sz="1200" b="0" i="0" kern="1200" dirty="0" smtClean="0">
                <a:solidFill>
                  <a:schemeClr val="tx1"/>
                </a:solidFill>
                <a:effectLst/>
                <a:latin typeface="+mn-lt"/>
                <a:ea typeface="+mn-ea"/>
                <a:cs typeface="+mn-cs"/>
              </a:rPr>
              <a:t>μ</a:t>
            </a:r>
          </a:p>
          <a:p>
            <a:r>
              <a:rPr lang="en-US" altLang="zh-CN" sz="1200" b="0" i="0" kern="1200" dirty="0" smtClean="0">
                <a:solidFill>
                  <a:schemeClr val="tx1"/>
                </a:solidFill>
                <a:effectLst/>
                <a:latin typeface="+mn-lt"/>
                <a:ea typeface="+mn-ea"/>
                <a:cs typeface="+mn-cs"/>
              </a:rPr>
              <a:t>m</a:t>
            </a:r>
          </a:p>
          <a:p>
            <a:r>
              <a:rPr lang="zh-CN" altLang="en-US" sz="1200" b="0" i="0" kern="1200" dirty="0" smtClean="0">
                <a:solidFill>
                  <a:schemeClr val="tx1"/>
                </a:solidFill>
                <a:effectLst/>
                <a:latin typeface="+mn-lt"/>
                <a:ea typeface="+mn-ea"/>
                <a:cs typeface="+mn-cs"/>
              </a:rPr>
              <a:t>波段</a:t>
            </a:r>
          </a:p>
          <a:p>
            <a:r>
              <a:rPr lang="zh-CN" altLang="en-US" sz="1200" b="0" i="0" kern="1200" dirty="0" smtClean="0">
                <a:solidFill>
                  <a:schemeClr val="tx1"/>
                </a:solidFill>
                <a:effectLst/>
                <a:latin typeface="+mn-lt"/>
                <a:ea typeface="+mn-ea"/>
                <a:cs typeface="+mn-cs"/>
              </a:rPr>
              <a:t>工作的前视红外</a:t>
            </a:r>
          </a:p>
          <a:p>
            <a:r>
              <a:rPr lang="en-US" altLang="zh-CN" sz="1200" b="0" i="0" kern="1200" dirty="0" smtClean="0">
                <a:solidFill>
                  <a:schemeClr val="tx1"/>
                </a:solidFill>
                <a:effectLst/>
                <a:latin typeface="+mn-lt"/>
                <a:ea typeface="+mn-ea"/>
                <a:cs typeface="+mn-cs"/>
              </a:rPr>
              <a:t>(FLIR)</a:t>
            </a:r>
          </a:p>
          <a:p>
            <a:r>
              <a:rPr lang="zh-CN" altLang="en-US" sz="1200" b="0" i="0" kern="1200" dirty="0" smtClean="0">
                <a:solidFill>
                  <a:schemeClr val="tx1"/>
                </a:solidFill>
                <a:effectLst/>
                <a:latin typeface="+mn-lt"/>
                <a:ea typeface="+mn-ea"/>
                <a:cs typeface="+mn-cs"/>
              </a:rPr>
              <a:t>线列或焦平面陈列探测器</a:t>
            </a:r>
          </a:p>
          <a:p>
            <a:r>
              <a:rPr lang="zh-CN" altLang="en-US" sz="1200" b="0" i="0" kern="1200" dirty="0" smtClean="0">
                <a:solidFill>
                  <a:schemeClr val="tx1"/>
                </a:solidFill>
                <a:effectLst/>
                <a:latin typeface="+mn-lt"/>
                <a:ea typeface="+mn-ea"/>
                <a:cs typeface="+mn-cs"/>
              </a:rPr>
              <a:t>装于</a:t>
            </a:r>
          </a:p>
          <a:p>
            <a:r>
              <a:rPr lang="en-US" altLang="zh-CN" sz="1200" b="0" i="0" kern="1200" dirty="0" smtClean="0">
                <a:solidFill>
                  <a:schemeClr val="tx1"/>
                </a:solidFill>
                <a:effectLst/>
                <a:latin typeface="+mn-lt"/>
                <a:ea typeface="+mn-ea"/>
                <a:cs typeface="+mn-cs"/>
              </a:rPr>
              <a:t>F</a:t>
            </a:r>
          </a:p>
          <a:p>
            <a:r>
              <a:rPr lang="en-US" altLang="zh-CN" sz="1200" b="0" i="0" kern="1200" dirty="0" smtClean="0">
                <a:solidFill>
                  <a:schemeClr val="tx1"/>
                </a:solidFill>
                <a:effectLst/>
                <a:latin typeface="+mn-lt"/>
                <a:ea typeface="+mn-ea"/>
                <a:cs typeface="+mn-cs"/>
              </a:rPr>
              <a:t>OG</a:t>
            </a:r>
          </a:p>
          <a:p>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M</a:t>
            </a:r>
          </a:p>
          <a:p>
            <a:r>
              <a:rPr lang="zh-CN" altLang="en-US" sz="1200" b="0" i="0" kern="1200" dirty="0" smtClean="0">
                <a:solidFill>
                  <a:schemeClr val="tx1"/>
                </a:solidFill>
                <a:effectLst/>
                <a:latin typeface="+mn-lt"/>
                <a:ea typeface="+mn-ea"/>
                <a:cs typeface="+mn-cs"/>
              </a:rPr>
              <a:t>的导引头中</a:t>
            </a:r>
          </a:p>
          <a:p>
            <a:r>
              <a:rPr lang="en-US" altLang="zh-CN"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并由探测器转换成视</a:t>
            </a:r>
          </a:p>
          <a:p>
            <a:r>
              <a:rPr lang="zh-CN" altLang="en-US" sz="1200" b="0" i="0" kern="1200" dirty="0" smtClean="0">
                <a:solidFill>
                  <a:schemeClr val="tx1"/>
                </a:solidFill>
                <a:effectLst/>
                <a:latin typeface="+mn-lt"/>
                <a:ea typeface="+mn-ea"/>
                <a:cs typeface="+mn-cs"/>
              </a:rPr>
              <a:t>频图像信号</a:t>
            </a:r>
          </a:p>
          <a:p>
            <a:r>
              <a:rPr lang="en-US" altLang="zh-CN"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操作员只借视频</a:t>
            </a:r>
          </a:p>
          <a:p>
            <a:r>
              <a:rPr lang="en-US" altLang="zh-CN" sz="1200" b="0" i="0" kern="1200" dirty="0" smtClean="0">
                <a:solidFill>
                  <a:schemeClr val="tx1"/>
                </a:solidFill>
                <a:effectLst/>
                <a:latin typeface="+mn-lt"/>
                <a:ea typeface="+mn-ea"/>
                <a:cs typeface="+mn-cs"/>
              </a:rPr>
              <a:t>TV </a:t>
            </a:r>
          </a:p>
          <a:p>
            <a:r>
              <a:rPr lang="zh-CN" altLang="en-US" sz="1200" b="0" i="0" kern="1200" dirty="0" smtClean="0">
                <a:solidFill>
                  <a:schemeClr val="tx1"/>
                </a:solidFill>
                <a:effectLst/>
                <a:latin typeface="+mn-lt"/>
                <a:ea typeface="+mn-ea"/>
                <a:cs typeface="+mn-cs"/>
              </a:rPr>
              <a:t>图像来发现、识</a:t>
            </a:r>
          </a:p>
          <a:p>
            <a:r>
              <a:rPr lang="zh-CN" altLang="en-US" sz="1200" b="0" i="0" kern="1200" dirty="0" smtClean="0">
                <a:solidFill>
                  <a:schemeClr val="tx1"/>
                </a:solidFill>
                <a:effectLst/>
                <a:latin typeface="+mn-lt"/>
                <a:ea typeface="+mn-ea"/>
                <a:cs typeface="+mn-cs"/>
              </a:rPr>
              <a:t>别和跟踪目标并制导导弹射向目标。③毫米波雷</a:t>
            </a:r>
          </a:p>
          <a:p>
            <a:r>
              <a:rPr lang="zh-CN" altLang="en-US" sz="1200" b="0" i="0" kern="1200" dirty="0" smtClean="0">
                <a:solidFill>
                  <a:schemeClr val="tx1"/>
                </a:solidFill>
                <a:effectLst/>
                <a:latin typeface="+mn-lt"/>
                <a:ea typeface="+mn-ea"/>
                <a:cs typeface="+mn-cs"/>
              </a:rPr>
              <a:t>达导引头的毫米波位于微波和红外光波之间</a:t>
            </a:r>
          </a:p>
          <a:p>
            <a:r>
              <a:rPr lang="en-US" altLang="zh-CN"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大气</a:t>
            </a:r>
          </a:p>
          <a:p>
            <a:r>
              <a:rPr lang="zh-CN" altLang="en-US" sz="1200" b="0" i="0" kern="1200" dirty="0" smtClean="0">
                <a:solidFill>
                  <a:schemeClr val="tx1"/>
                </a:solidFill>
                <a:effectLst/>
                <a:latin typeface="+mn-lt"/>
                <a:ea typeface="+mn-ea"/>
                <a:cs typeface="+mn-cs"/>
              </a:rPr>
              <a:t>传输性能与微波接近；受烟幕、雾和雨的影响很</a:t>
            </a:r>
          </a:p>
          <a:p>
            <a:pPr eaLnBrk="1" hangingPunct="1"/>
            <a:endParaRPr lang="zh-CN" altLang="zh-CN" dirty="0" smtClean="0"/>
          </a:p>
        </p:txBody>
      </p:sp>
    </p:spTree>
    <p:extLst>
      <p:ext uri="{BB962C8B-B14F-4D97-AF65-F5344CB8AC3E}">
        <p14:creationId xmlns:p14="http://schemas.microsoft.com/office/powerpoint/2010/main" val="1534767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8054EC1F-C7B1-4F94-9088-68AB35BEDF31}" type="slidenum">
              <a:rPr lang="en-US" altLang="zh-CN" smtClean="0"/>
              <a:pPr/>
              <a:t>48</a:t>
            </a:fld>
            <a:endParaRPr lang="en-US" altLang="zh-CN" smtClean="0"/>
          </a:p>
        </p:txBody>
      </p:sp>
      <p:sp>
        <p:nvSpPr>
          <p:cNvPr id="138243"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38244"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20234976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57FBE4C7-B945-4E89-B0A8-CBBDA78A08F9}" type="slidenum">
              <a:rPr lang="en-US" altLang="zh-CN" smtClean="0"/>
              <a:pPr/>
              <a:t>49</a:t>
            </a:fld>
            <a:endParaRPr lang="en-US" altLang="zh-CN" smtClean="0"/>
          </a:p>
        </p:txBody>
      </p:sp>
      <p:sp>
        <p:nvSpPr>
          <p:cNvPr id="13926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3926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normAutofit fontScale="92500" lnSpcReduction="10000"/>
          </a:bodyPr>
          <a:lstStyle/>
          <a:p>
            <a:pPr eaLnBrk="1" hangingPunct="1"/>
            <a:r>
              <a:rPr lang="zh-CN" altLang="en-US" sz="1200" b="0" i="0" kern="1200" dirty="0" smtClean="0">
                <a:solidFill>
                  <a:schemeClr val="tx1"/>
                </a:solidFill>
                <a:effectLst/>
                <a:latin typeface="+mn-lt"/>
                <a:ea typeface="+mn-ea"/>
                <a:cs typeface="+mn-cs"/>
              </a:rPr>
              <a:t>在几年前美英联军对</a:t>
            </a:r>
            <a:r>
              <a:rPr lang="zh-CN" altLang="en-US" sz="1200" b="1" i="0" kern="1200" dirty="0" smtClean="0">
                <a:solidFill>
                  <a:schemeClr val="tx1"/>
                </a:solidFill>
                <a:effectLst/>
                <a:latin typeface="+mn-lt"/>
                <a:ea typeface="+mn-ea"/>
                <a:cs typeface="+mn-cs"/>
              </a:rPr>
              <a:t>伊拉克</a:t>
            </a:r>
            <a:r>
              <a:rPr lang="zh-CN" altLang="en-US" sz="1200" b="0" i="0" kern="1200" dirty="0" smtClean="0">
                <a:solidFill>
                  <a:schemeClr val="tx1"/>
                </a:solidFill>
                <a:effectLst/>
                <a:latin typeface="+mn-lt"/>
                <a:ea typeface="+mn-ea"/>
                <a:cs typeface="+mn-cs"/>
              </a:rPr>
              <a:t>作战中，美英军人在夜间都佩戴</a:t>
            </a:r>
            <a:r>
              <a:rPr lang="zh-CN" altLang="en-US" sz="1200" b="1" i="0" kern="1200" dirty="0" smtClean="0">
                <a:solidFill>
                  <a:schemeClr val="tx1"/>
                </a:solidFill>
                <a:effectLst/>
                <a:latin typeface="+mn-lt"/>
                <a:ea typeface="+mn-ea"/>
                <a:cs typeface="+mn-cs"/>
              </a:rPr>
              <a:t>红外</a:t>
            </a:r>
            <a:r>
              <a:rPr lang="zh-CN" altLang="en-US" sz="1200" b="0" i="0" kern="1200" dirty="0" smtClean="0">
                <a:solidFill>
                  <a:schemeClr val="tx1"/>
                </a:solidFill>
                <a:effectLst/>
                <a:latin typeface="+mn-lt"/>
                <a:ea typeface="+mn-ea"/>
                <a:cs typeface="+mn-cs"/>
              </a:rPr>
              <a:t>线夜视镜，在漆黑的夜晚也能发现敌方．</a:t>
            </a:r>
            <a:endParaRPr lang="en-US" altLang="zh-CN" sz="1200" b="0" i="0" kern="1200" dirty="0" smtClean="0">
              <a:solidFill>
                <a:schemeClr val="tx1"/>
              </a:solidFill>
              <a:effectLst/>
              <a:latin typeface="+mn-lt"/>
              <a:ea typeface="+mn-ea"/>
              <a:cs typeface="+mn-cs"/>
            </a:endParaRPr>
          </a:p>
          <a:p>
            <a:pPr eaLnBrk="1" hangingPunct="1"/>
            <a:r>
              <a:rPr lang="zh-CN" altLang="en-US" sz="1200" b="0" i="0" kern="1200" dirty="0" smtClean="0">
                <a:solidFill>
                  <a:schemeClr val="tx1"/>
                </a:solidFill>
                <a:effectLst/>
                <a:latin typeface="+mn-lt"/>
                <a:ea typeface="+mn-ea"/>
                <a:cs typeface="+mn-cs"/>
              </a:rPr>
              <a:t>直到</a:t>
            </a:r>
            <a:r>
              <a:rPr lang="en-US" altLang="zh-CN" sz="1200" b="0" i="0" kern="1200" dirty="0" smtClean="0">
                <a:solidFill>
                  <a:schemeClr val="tx1"/>
                </a:solidFill>
                <a:effectLst/>
                <a:latin typeface="+mn-lt"/>
                <a:ea typeface="+mn-ea"/>
                <a:cs typeface="+mn-cs"/>
              </a:rPr>
              <a:t>1940</a:t>
            </a:r>
            <a:r>
              <a:rPr lang="zh-CN" altLang="en-US" sz="1200" b="0" i="0" kern="1200" dirty="0" smtClean="0">
                <a:solidFill>
                  <a:schemeClr val="tx1"/>
                </a:solidFill>
                <a:effectLst/>
                <a:latin typeface="+mn-lt"/>
                <a:ea typeface="+mn-ea"/>
                <a:cs typeface="+mn-cs"/>
              </a:rPr>
              <a:t>年德国研制出</a:t>
            </a:r>
            <a:r>
              <a:rPr lang="zh-CN" altLang="en-US" sz="1200" b="0" i="0" u="none" strike="noStrike" kern="1200" dirty="0" smtClean="0">
                <a:solidFill>
                  <a:schemeClr val="tx1"/>
                </a:solidFill>
                <a:effectLst/>
                <a:latin typeface="+mn-lt"/>
                <a:ea typeface="+mn-ea"/>
                <a:cs typeface="+mn-cs"/>
                <a:hlinkClick r:id="rId3"/>
              </a:rPr>
              <a:t>硫化铅</a:t>
            </a:r>
            <a:r>
              <a:rPr lang="zh-CN" altLang="en-US" sz="1200" b="0" i="0" kern="1200" dirty="0" smtClean="0">
                <a:solidFill>
                  <a:schemeClr val="tx1"/>
                </a:solidFill>
                <a:effectLst/>
                <a:latin typeface="+mn-lt"/>
                <a:ea typeface="+mn-ea"/>
                <a:cs typeface="+mn-cs"/>
              </a:rPr>
              <a:t>和几种红外透射材料后，才使红外遥感仪器的诞生成为可能。此后德国首先研制出主动式</a:t>
            </a:r>
            <a:r>
              <a:rPr lang="zh-CN" altLang="en-US" sz="1200" b="1" i="0" u="none" strike="noStrike" kern="1200" dirty="0" smtClean="0">
                <a:solidFill>
                  <a:schemeClr val="tx1"/>
                </a:solidFill>
                <a:effectLst/>
                <a:latin typeface="+mn-lt"/>
                <a:ea typeface="+mn-ea"/>
                <a:cs typeface="+mn-cs"/>
                <a:hlinkClick r:id="rId4"/>
              </a:rPr>
              <a:t>红外夜视仪</a:t>
            </a:r>
            <a:r>
              <a:rPr lang="zh-CN" altLang="en-US" sz="1200" b="0" i="0" kern="1200" dirty="0" smtClean="0">
                <a:solidFill>
                  <a:schemeClr val="tx1"/>
                </a:solidFill>
                <a:effectLst/>
                <a:latin typeface="+mn-lt"/>
                <a:ea typeface="+mn-ea"/>
                <a:cs typeface="+mn-cs"/>
              </a:rPr>
              <a:t>等几种红外探测仪器，在一次与英军坦克纵队的遭遇战中，装备了红外观瞄装置的德军豹式坦克在一举击毁两辆英军萤火虫坦克，值得一提的是，此战役中德军使用的是被动式红外夜视装置，因此作战时还有一部猫头鹰红外探照灯车在远方用红外线为豹式坦克照明。</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几乎同时，</a:t>
            </a:r>
            <a:r>
              <a:rPr lang="zh-CN" altLang="en-US" sz="1200" b="1" i="0" kern="1200" dirty="0" smtClean="0">
                <a:solidFill>
                  <a:schemeClr val="tx1"/>
                </a:solidFill>
                <a:effectLst/>
                <a:latin typeface="+mn-lt"/>
                <a:ea typeface="+mn-ea"/>
                <a:cs typeface="+mn-cs"/>
              </a:rPr>
              <a:t>美国</a:t>
            </a:r>
            <a:r>
              <a:rPr lang="zh-CN" altLang="en-US" sz="1200" b="0" i="0" kern="1200" dirty="0" smtClean="0">
                <a:solidFill>
                  <a:schemeClr val="tx1"/>
                </a:solidFill>
                <a:effectLst/>
                <a:latin typeface="+mn-lt"/>
                <a:ea typeface="+mn-ea"/>
                <a:cs typeface="+mn-cs"/>
              </a:rPr>
              <a:t>也在研制</a:t>
            </a:r>
            <a:r>
              <a:rPr lang="zh-CN" altLang="en-US" sz="1200" b="1" i="0" kern="1200" dirty="0" smtClean="0">
                <a:solidFill>
                  <a:schemeClr val="tx1"/>
                </a:solidFill>
                <a:effectLst/>
                <a:latin typeface="+mn-lt"/>
                <a:ea typeface="+mn-ea"/>
                <a:cs typeface="+mn-cs"/>
              </a:rPr>
              <a:t>红外夜视仪</a:t>
            </a:r>
            <a:r>
              <a:rPr lang="zh-CN" altLang="en-US" sz="1200" b="0" i="0" kern="1200" dirty="0" smtClean="0">
                <a:solidFill>
                  <a:schemeClr val="tx1"/>
                </a:solidFill>
                <a:effectLst/>
                <a:latin typeface="+mn-lt"/>
                <a:ea typeface="+mn-ea"/>
                <a:cs typeface="+mn-cs"/>
              </a:rPr>
              <a:t>，虽然试验成功的时间比德国晚，但却抢先将其投入实战应用。</a:t>
            </a:r>
            <a:r>
              <a:rPr lang="en-US" altLang="zh-CN" sz="1200" b="0" i="0" kern="1200" dirty="0" smtClean="0">
                <a:solidFill>
                  <a:schemeClr val="tx1"/>
                </a:solidFill>
                <a:effectLst/>
                <a:latin typeface="+mn-lt"/>
                <a:ea typeface="+mn-ea"/>
                <a:cs typeface="+mn-cs"/>
              </a:rPr>
              <a:t>1945</a:t>
            </a:r>
            <a:r>
              <a:rPr lang="zh-CN" altLang="en-US" sz="1200" b="0" i="0" kern="1200" dirty="0" smtClean="0">
                <a:solidFill>
                  <a:schemeClr val="tx1"/>
                </a:solidFill>
                <a:effectLst/>
                <a:latin typeface="+mn-lt"/>
                <a:ea typeface="+mn-ea"/>
                <a:cs typeface="+mn-cs"/>
              </a:rPr>
              <a:t>年夏，美军登陆进攻</a:t>
            </a:r>
            <a:r>
              <a:rPr lang="zh-CN" altLang="en-US" sz="1200" b="0" i="0" u="none" strike="noStrike" kern="1200" dirty="0" smtClean="0">
                <a:solidFill>
                  <a:schemeClr val="tx1"/>
                </a:solidFill>
                <a:effectLst/>
                <a:latin typeface="+mn-lt"/>
                <a:ea typeface="+mn-ea"/>
                <a:cs typeface="+mn-cs"/>
                <a:hlinkClick r:id="rId5"/>
              </a:rPr>
              <a:t>冲绳岛</a:t>
            </a:r>
            <a:r>
              <a:rPr lang="zh-CN" altLang="en-US" sz="1200" b="0" i="0" kern="1200" dirty="0" smtClean="0">
                <a:solidFill>
                  <a:schemeClr val="tx1"/>
                </a:solidFill>
                <a:effectLst/>
                <a:latin typeface="+mn-lt"/>
                <a:ea typeface="+mn-ea"/>
                <a:cs typeface="+mn-cs"/>
              </a:rPr>
              <a:t>，隐藏在岩洞坑道里的日军利用复杂的地形，夜晚出来偷袭美军。于是美军将一批刚刚制造出来的红外夜仪紧急运往</a:t>
            </a:r>
            <a:r>
              <a:rPr lang="zh-CN" altLang="en-US" sz="1200" b="0" i="0" u="none" strike="noStrike" kern="1200" dirty="0" smtClean="0">
                <a:solidFill>
                  <a:schemeClr val="tx1"/>
                </a:solidFill>
                <a:effectLst/>
                <a:latin typeface="+mn-lt"/>
                <a:ea typeface="+mn-ea"/>
                <a:cs typeface="+mn-cs"/>
                <a:hlinkClick r:id="rId6"/>
              </a:rPr>
              <a:t>冲绳</a:t>
            </a:r>
            <a:r>
              <a:rPr lang="zh-CN" altLang="en-US" sz="1200" b="0" i="0" kern="1200" dirty="0" smtClean="0">
                <a:solidFill>
                  <a:schemeClr val="tx1"/>
                </a:solidFill>
                <a:effectLst/>
                <a:latin typeface="+mn-lt"/>
                <a:ea typeface="+mn-ea"/>
                <a:cs typeface="+mn-cs"/>
              </a:rPr>
              <a:t>，把安有</a:t>
            </a:r>
            <a:r>
              <a:rPr lang="zh-CN" altLang="en-US" sz="1200" b="1" i="0" kern="1200" dirty="0" smtClean="0">
                <a:solidFill>
                  <a:schemeClr val="tx1"/>
                </a:solidFill>
                <a:effectLst/>
                <a:latin typeface="+mn-lt"/>
                <a:ea typeface="+mn-ea"/>
                <a:cs typeface="+mn-cs"/>
              </a:rPr>
              <a:t>红外夜视仪</a:t>
            </a:r>
            <a:r>
              <a:rPr lang="zh-CN" altLang="en-US" sz="1200" b="0" i="0" kern="1200" dirty="0" smtClean="0">
                <a:solidFill>
                  <a:schemeClr val="tx1"/>
                </a:solidFill>
                <a:effectLst/>
                <a:latin typeface="+mn-lt"/>
                <a:ea typeface="+mn-ea"/>
                <a:cs typeface="+mn-cs"/>
              </a:rPr>
              <a:t>的枪炮架在岩洞附近，当日军趁黑夜刚爬出洞口，立即被一阵准确的枪炮击倒。洞内的日军不明其因，继续往外冲，又糊里糊涂地送了命。</a:t>
            </a:r>
            <a:r>
              <a:rPr lang="zh-CN" altLang="en-US" sz="1200" b="1" i="0" kern="1200" dirty="0" smtClean="0">
                <a:solidFill>
                  <a:schemeClr val="tx1"/>
                </a:solidFill>
                <a:effectLst/>
                <a:latin typeface="+mn-lt"/>
                <a:ea typeface="+mn-ea"/>
                <a:cs typeface="+mn-cs"/>
              </a:rPr>
              <a:t>红外夜视仪</a:t>
            </a:r>
            <a:r>
              <a:rPr lang="zh-CN" altLang="en-US" sz="1200" b="0" i="0" kern="1200" dirty="0" smtClean="0">
                <a:solidFill>
                  <a:schemeClr val="tx1"/>
                </a:solidFill>
                <a:effectLst/>
                <a:latin typeface="+mn-lt"/>
                <a:ea typeface="+mn-ea"/>
                <a:cs typeface="+mn-cs"/>
              </a:rPr>
              <a:t>初上战场，就为肃清冲绳岛上顽抗的日军发挥了重要作用。</a:t>
            </a:r>
          </a:p>
          <a:p>
            <a:r>
              <a:rPr lang="zh-CN" altLang="en-US" sz="1200" b="0" i="0" kern="1200" dirty="0" smtClean="0">
                <a:solidFill>
                  <a:schemeClr val="tx1"/>
                </a:solidFill>
                <a:effectLst/>
                <a:latin typeface="+mn-lt"/>
                <a:ea typeface="+mn-ea"/>
                <a:cs typeface="+mn-cs"/>
              </a:rPr>
              <a:t>主动式</a:t>
            </a:r>
            <a:r>
              <a:rPr lang="zh-CN" altLang="en-US" sz="1200" b="1" i="0" kern="1200" dirty="0" smtClean="0">
                <a:solidFill>
                  <a:schemeClr val="tx1"/>
                </a:solidFill>
                <a:effectLst/>
                <a:latin typeface="+mn-lt"/>
                <a:ea typeface="+mn-ea"/>
                <a:cs typeface="+mn-cs"/>
              </a:rPr>
              <a:t>红外夜视仪</a:t>
            </a:r>
            <a:r>
              <a:rPr lang="zh-CN" altLang="en-US" sz="1200" b="0" i="0" kern="1200" dirty="0" smtClean="0">
                <a:solidFill>
                  <a:schemeClr val="tx1"/>
                </a:solidFill>
                <a:effectLst/>
                <a:latin typeface="+mn-lt"/>
                <a:ea typeface="+mn-ea"/>
                <a:cs typeface="+mn-cs"/>
              </a:rPr>
              <a:t>具有</a:t>
            </a:r>
            <a:r>
              <a:rPr lang="zh-CN" altLang="en-US" sz="1200" b="0" i="0" u="none" strike="noStrike" kern="1200" dirty="0" smtClean="0">
                <a:solidFill>
                  <a:schemeClr val="tx1"/>
                </a:solidFill>
                <a:effectLst/>
                <a:latin typeface="+mn-lt"/>
                <a:ea typeface="+mn-ea"/>
                <a:cs typeface="+mn-cs"/>
                <a:hlinkClick r:id="rId7"/>
              </a:rPr>
              <a:t>成像</a:t>
            </a:r>
            <a:r>
              <a:rPr lang="zh-CN" altLang="en-US" sz="1200" b="0" i="0" kern="1200" dirty="0" smtClean="0">
                <a:solidFill>
                  <a:schemeClr val="tx1"/>
                </a:solidFill>
                <a:effectLst/>
                <a:latin typeface="+mn-lt"/>
                <a:ea typeface="+mn-ea"/>
                <a:cs typeface="+mn-cs"/>
              </a:rPr>
              <a:t>清晰、制作简单等特点，但它的致命弱点是红外探照灯的</a:t>
            </a:r>
            <a:r>
              <a:rPr lang="zh-CN" altLang="en-US" sz="1200" b="0" i="0" u="none" strike="noStrike" kern="1200" dirty="0" smtClean="0">
                <a:solidFill>
                  <a:schemeClr val="tx1"/>
                </a:solidFill>
                <a:effectLst/>
                <a:latin typeface="+mn-lt"/>
                <a:ea typeface="+mn-ea"/>
                <a:cs typeface="+mn-cs"/>
                <a:hlinkClick r:id="rId8"/>
              </a:rPr>
              <a:t>红外光</a:t>
            </a:r>
            <a:r>
              <a:rPr lang="zh-CN" altLang="en-US" sz="1200" b="0" i="0" kern="1200" dirty="0" smtClean="0">
                <a:solidFill>
                  <a:schemeClr val="tx1"/>
                </a:solidFill>
                <a:effectLst/>
                <a:latin typeface="+mn-lt"/>
                <a:ea typeface="+mn-ea"/>
                <a:cs typeface="+mn-cs"/>
              </a:rPr>
              <a:t>会被敌人的红外探测装置发现。</a:t>
            </a:r>
            <a:r>
              <a:rPr lang="en-US" altLang="zh-CN" sz="1200" b="0" i="0" kern="1200" dirty="0" smtClean="0">
                <a:solidFill>
                  <a:schemeClr val="tx1"/>
                </a:solidFill>
                <a:effectLst/>
                <a:latin typeface="+mn-lt"/>
                <a:ea typeface="+mn-ea"/>
                <a:cs typeface="+mn-cs"/>
              </a:rPr>
              <a:t>60</a:t>
            </a:r>
            <a:r>
              <a:rPr lang="zh-CN" altLang="en-US" sz="1200" b="0" i="0" kern="1200" dirty="0" smtClean="0">
                <a:solidFill>
                  <a:schemeClr val="tx1"/>
                </a:solidFill>
                <a:effectLst/>
                <a:latin typeface="+mn-lt"/>
                <a:ea typeface="+mn-ea"/>
                <a:cs typeface="+mn-cs"/>
              </a:rPr>
              <a:t>年代，</a:t>
            </a:r>
            <a:r>
              <a:rPr lang="zh-CN" altLang="en-US" sz="1200" b="1" i="0" kern="1200" dirty="0" smtClean="0">
                <a:solidFill>
                  <a:schemeClr val="tx1"/>
                </a:solidFill>
                <a:effectLst/>
                <a:latin typeface="+mn-lt"/>
                <a:ea typeface="+mn-ea"/>
                <a:cs typeface="+mn-cs"/>
              </a:rPr>
              <a:t>美国</a:t>
            </a:r>
            <a:r>
              <a:rPr lang="zh-CN" altLang="en-US" sz="1200" b="0" i="0" kern="1200" dirty="0" smtClean="0">
                <a:solidFill>
                  <a:schemeClr val="tx1"/>
                </a:solidFill>
                <a:effectLst/>
                <a:latin typeface="+mn-lt"/>
                <a:ea typeface="+mn-ea"/>
                <a:cs typeface="+mn-cs"/>
              </a:rPr>
              <a:t>首先研制出被动式的热像仪，它不发射红外光，不易被敌发现，并具有透过雾、雨等进行观察的能力。</a:t>
            </a:r>
          </a:p>
          <a:p>
            <a:r>
              <a:rPr lang="en-US" altLang="zh-CN" sz="1200" b="0" i="0" kern="1200" dirty="0" smtClean="0">
                <a:solidFill>
                  <a:schemeClr val="tx1"/>
                </a:solidFill>
                <a:effectLst/>
                <a:latin typeface="+mn-lt"/>
                <a:ea typeface="+mn-ea"/>
                <a:cs typeface="+mn-cs"/>
              </a:rPr>
              <a:t>1982</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月，英国和阿根廷之间爆发</a:t>
            </a:r>
            <a:r>
              <a:rPr lang="zh-CN" altLang="en-US" sz="1200" b="0" i="0" u="none" strike="noStrike" kern="1200" dirty="0" smtClean="0">
                <a:solidFill>
                  <a:schemeClr val="tx1"/>
                </a:solidFill>
                <a:effectLst/>
                <a:latin typeface="+mn-lt"/>
                <a:ea typeface="+mn-ea"/>
                <a:cs typeface="+mn-cs"/>
                <a:hlinkClick r:id="rId9"/>
              </a:rPr>
              <a:t>马尔维纳斯群岛战争</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13</a:t>
            </a:r>
            <a:r>
              <a:rPr lang="zh-CN" altLang="en-US" sz="1200" b="0" i="0" kern="1200" dirty="0" smtClean="0">
                <a:solidFill>
                  <a:schemeClr val="tx1"/>
                </a:solidFill>
                <a:effectLst/>
                <a:latin typeface="+mn-lt"/>
                <a:ea typeface="+mn-ea"/>
                <a:cs typeface="+mn-cs"/>
              </a:rPr>
              <a:t>日半夜，英军攻击承军据守的最大据点斯坦利港。</a:t>
            </a:r>
            <a:r>
              <a:rPr lang="en-US" altLang="zh-CN" sz="1200" b="0" i="0" kern="1200" dirty="0" smtClean="0">
                <a:solidFill>
                  <a:schemeClr val="tx1"/>
                </a:solidFill>
                <a:effectLst/>
                <a:latin typeface="+mn-lt"/>
                <a:ea typeface="+mn-ea"/>
                <a:cs typeface="+mn-cs"/>
              </a:rPr>
              <a:t>3000</a:t>
            </a:r>
            <a:r>
              <a:rPr lang="zh-CN" altLang="en-US" sz="1200" b="0" i="0" kern="1200" dirty="0" smtClean="0">
                <a:solidFill>
                  <a:schemeClr val="tx1"/>
                </a:solidFill>
                <a:effectLst/>
                <a:latin typeface="+mn-lt"/>
                <a:ea typeface="+mn-ea"/>
                <a:cs typeface="+mn-cs"/>
              </a:rPr>
              <a:t>名英军布设的</a:t>
            </a:r>
            <a:r>
              <a:rPr lang="zh-CN" altLang="en-US" sz="1200" b="0" i="0" u="none" strike="noStrike" kern="1200" dirty="0" smtClean="0">
                <a:solidFill>
                  <a:schemeClr val="tx1"/>
                </a:solidFill>
                <a:effectLst/>
                <a:latin typeface="+mn-lt"/>
                <a:ea typeface="+mn-ea"/>
                <a:cs typeface="+mn-cs"/>
                <a:hlinkClick r:id="rId10"/>
              </a:rPr>
              <a:t>雷区</a:t>
            </a:r>
            <a:r>
              <a:rPr lang="zh-CN" altLang="en-US" sz="1200" b="0" i="0" kern="1200" dirty="0" smtClean="0">
                <a:solidFill>
                  <a:schemeClr val="tx1"/>
                </a:solidFill>
                <a:effectLst/>
                <a:latin typeface="+mn-lt"/>
                <a:ea typeface="+mn-ea"/>
                <a:cs typeface="+mn-cs"/>
              </a:rPr>
              <a:t>，突然出现在阿军防线前。英国的所有枪支、火 炮都配备了</a:t>
            </a:r>
            <a:r>
              <a:rPr lang="zh-CN" altLang="en-US" sz="1200" b="1" i="0" kern="1200" dirty="0" smtClean="0">
                <a:solidFill>
                  <a:schemeClr val="tx1"/>
                </a:solidFill>
                <a:effectLst/>
                <a:latin typeface="+mn-lt"/>
                <a:ea typeface="+mn-ea"/>
                <a:cs typeface="+mn-cs"/>
              </a:rPr>
              <a:t>红外夜视仪</a:t>
            </a:r>
            <a:r>
              <a:rPr lang="zh-CN" altLang="en-US" sz="1200" b="0" i="0" kern="1200" dirty="0" smtClean="0">
                <a:solidFill>
                  <a:schemeClr val="tx1"/>
                </a:solidFill>
                <a:effectLst/>
                <a:latin typeface="+mn-lt"/>
                <a:ea typeface="+mn-ea"/>
                <a:cs typeface="+mn-cs"/>
              </a:rPr>
              <a:t>，能够在黑夜中清楚地发现阿军目标。而阿军却缺少夜视仪，不能发现英军，只有被动挨打的份。在英军火力准确的打击下，阿军支持不住，英军趁机发起冲锋。到黎明时，英军已占领了阿军防线上的几个主要制高点，阿军完全处于英军的火力控制下。</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14</a:t>
            </a:r>
            <a:r>
              <a:rPr lang="zh-CN" altLang="en-US" sz="1200" b="0" i="0" kern="1200" dirty="0" smtClean="0">
                <a:solidFill>
                  <a:schemeClr val="tx1"/>
                </a:solidFill>
                <a:effectLst/>
                <a:latin typeface="+mn-lt"/>
                <a:ea typeface="+mn-ea"/>
                <a:cs typeface="+mn-cs"/>
              </a:rPr>
              <a:t>日晚</a:t>
            </a:r>
            <a:r>
              <a:rPr lang="en-US" altLang="zh-CN" sz="1200" b="0" i="0" kern="1200" dirty="0" smtClean="0">
                <a:solidFill>
                  <a:schemeClr val="tx1"/>
                </a:solidFill>
                <a:effectLst/>
                <a:latin typeface="+mn-lt"/>
                <a:ea typeface="+mn-ea"/>
                <a:cs typeface="+mn-cs"/>
              </a:rPr>
              <a:t>9</a:t>
            </a:r>
            <a:r>
              <a:rPr lang="zh-CN" altLang="en-US" sz="1200" b="0" i="0" kern="1200" dirty="0" smtClean="0">
                <a:solidFill>
                  <a:schemeClr val="tx1"/>
                </a:solidFill>
                <a:effectLst/>
                <a:latin typeface="+mn-lt"/>
                <a:ea typeface="+mn-ea"/>
                <a:cs typeface="+mn-cs"/>
              </a:rPr>
              <a:t>时，</a:t>
            </a:r>
            <a:r>
              <a:rPr lang="en-US" altLang="zh-CN" sz="1200" b="0" i="0" kern="1200" dirty="0" smtClean="0">
                <a:solidFill>
                  <a:schemeClr val="tx1"/>
                </a:solidFill>
                <a:effectLst/>
                <a:latin typeface="+mn-lt"/>
                <a:ea typeface="+mn-ea"/>
                <a:cs typeface="+mn-cs"/>
              </a:rPr>
              <a:t>14 000</a:t>
            </a:r>
            <a:r>
              <a:rPr lang="zh-CN" altLang="en-US" sz="1200" b="0" i="0" kern="1200" dirty="0" smtClean="0">
                <a:solidFill>
                  <a:schemeClr val="tx1"/>
                </a:solidFill>
                <a:effectLst/>
                <a:latin typeface="+mn-lt"/>
                <a:ea typeface="+mn-ea"/>
                <a:cs typeface="+mn-cs"/>
              </a:rPr>
              <a:t>名阿军不得不向英军投降。英军领先红外夜视器材赢得了一场兵力悬殊的战斗。</a:t>
            </a:r>
          </a:p>
          <a:p>
            <a:r>
              <a:rPr lang="en-US" altLang="zh-CN" sz="1200" b="0" i="0" kern="1200" dirty="0" smtClean="0">
                <a:solidFill>
                  <a:schemeClr val="tx1"/>
                </a:solidFill>
                <a:effectLst/>
                <a:latin typeface="+mn-lt"/>
                <a:ea typeface="+mn-ea"/>
                <a:cs typeface="+mn-cs"/>
              </a:rPr>
              <a:t>1991</a:t>
            </a:r>
            <a:r>
              <a:rPr lang="zh-CN" altLang="en-US" sz="1200" b="0" i="0" kern="1200" dirty="0" smtClean="0">
                <a:solidFill>
                  <a:schemeClr val="tx1"/>
                </a:solidFill>
                <a:effectLst/>
                <a:latin typeface="+mn-lt"/>
                <a:ea typeface="+mn-ea"/>
                <a:cs typeface="+mn-cs"/>
              </a:rPr>
              <a:t>年海湾战争中，在风沙和硝烟弥漫的战场上，由于美军装备了先进的红外夜视器材，能够先于</a:t>
            </a:r>
            <a:r>
              <a:rPr lang="zh-CN" altLang="en-US" sz="1200" b="1" i="0" kern="1200" dirty="0" smtClean="0">
                <a:solidFill>
                  <a:schemeClr val="tx1"/>
                </a:solidFill>
                <a:effectLst/>
                <a:latin typeface="+mn-lt"/>
                <a:ea typeface="+mn-ea"/>
                <a:cs typeface="+mn-cs"/>
              </a:rPr>
              <a:t>伊拉克</a:t>
            </a:r>
            <a:r>
              <a:rPr lang="zh-CN" altLang="en-US" sz="1200" b="0" i="0" kern="1200" dirty="0" smtClean="0">
                <a:solidFill>
                  <a:schemeClr val="tx1"/>
                </a:solidFill>
                <a:effectLst/>
                <a:latin typeface="+mn-lt"/>
                <a:ea typeface="+mn-ea"/>
                <a:cs typeface="+mn-cs"/>
              </a:rPr>
              <a:t>军的坦克而发现对方，并开炮射击。而伊军只是从美军坦克开炮时的炮口火光上才得知大敌在前。由此可以看出红外夜视器材在现代战争中的重要作用。</a:t>
            </a:r>
          </a:p>
          <a:p>
            <a:pPr eaLnBrk="1" hangingPunct="1"/>
            <a:endParaRPr lang="zh-CN" altLang="zh-CN" dirty="0" smtClean="0"/>
          </a:p>
        </p:txBody>
      </p:sp>
    </p:spTree>
    <p:extLst>
      <p:ext uri="{BB962C8B-B14F-4D97-AF65-F5344CB8AC3E}">
        <p14:creationId xmlns:p14="http://schemas.microsoft.com/office/powerpoint/2010/main" val="20486396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bwMode="auto">
          <a:noFill/>
          <a:ln>
            <a:solidFill>
              <a:srgbClr val="000000"/>
            </a:solidFill>
            <a:miter lim="800000"/>
            <a:headEnd/>
            <a:tailEnd/>
          </a:ln>
        </p:spPr>
      </p:sp>
      <p:sp>
        <p:nvSpPr>
          <p:cNvPr id="14029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14029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1F0519F-9B63-4501-AB08-8441267B643E}" type="slidenum">
              <a:rPr lang="zh-CN" altLang="en-US" smtClean="0"/>
              <a:pPr/>
              <a:t>50</a:t>
            </a:fld>
            <a:endParaRPr lang="zh-CN" altLang="en-US" smtClean="0"/>
          </a:p>
        </p:txBody>
      </p:sp>
    </p:spTree>
    <p:extLst>
      <p:ext uri="{BB962C8B-B14F-4D97-AF65-F5344CB8AC3E}">
        <p14:creationId xmlns:p14="http://schemas.microsoft.com/office/powerpoint/2010/main" val="2360183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B84B28-600A-47AB-A469-C4CF1B3AF960}" type="slidenum">
              <a:rPr lang="zh-TW" altLang="en-US"/>
              <a:pPr/>
              <a:t>53</a:t>
            </a:fld>
            <a:endParaRPr lang="en-US" altLang="zh-TW"/>
          </a:p>
        </p:txBody>
      </p:sp>
      <p:sp>
        <p:nvSpPr>
          <p:cNvPr id="340994" name="Rectangle 2"/>
          <p:cNvSpPr>
            <a:spLocks noGrp="1" noRot="1" noChangeAspect="1" noChangeArrowheads="1" noTextEdit="1"/>
          </p:cNvSpPr>
          <p:nvPr>
            <p:ph type="sldImg"/>
          </p:nvPr>
        </p:nvSpPr>
        <p:spPr>
          <a:ln/>
        </p:spPr>
      </p:sp>
      <p:sp>
        <p:nvSpPr>
          <p:cNvPr id="340995"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3147042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C833CD4-6A05-4A1F-A6C9-4A86C9C5F1A9}" type="slidenum">
              <a:rPr lang="en-US" altLang="zh-CN" smtClean="0"/>
              <a:pPr/>
              <a:t>54</a:t>
            </a:fld>
            <a:endParaRPr lang="en-US" altLang="zh-CN" smtClean="0"/>
          </a:p>
        </p:txBody>
      </p:sp>
      <p:sp>
        <p:nvSpPr>
          <p:cNvPr id="1638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3844" name="Rectangle 3"/>
          <p:cNvSpPr>
            <a:spLocks noGrp="1" noChangeArrowheads="1"/>
          </p:cNvSpPr>
          <p:nvPr>
            <p:ph type="body" idx="1"/>
          </p:nvPr>
        </p:nvSpPr>
        <p:spPr bwMode="auto">
          <a:xfrm>
            <a:off x="904875" y="4714875"/>
            <a:ext cx="4972050" cy="4467225"/>
          </a:xfrm>
          <a:noFill/>
        </p:spPr>
        <p:txBody>
          <a:bodyPr wrap="square" numCol="1" anchor="t" anchorCtr="0" compatLnSpc="1">
            <a:prstTxWarp prst="textNoShape">
              <a:avLst/>
            </a:prstTxWarp>
            <a:normAutofit fontScale="92500"/>
          </a:bodyPr>
          <a:lstStyle/>
          <a:p>
            <a:r>
              <a:rPr kumimoji="1" lang="zh-CN" altLang="en-US" dirty="0" smtClean="0">
                <a:solidFill>
                  <a:schemeClr val="tx2"/>
                </a:solidFill>
              </a:rPr>
              <a:t>随着物体温度的上升，峰值波长将变短。</a:t>
            </a:r>
            <a:endParaRPr kumimoji="1" lang="en-US" altLang="zh-CN" dirty="0" smtClean="0">
              <a:solidFill>
                <a:schemeClr val="tx2"/>
              </a:solidFill>
            </a:endParaRPr>
          </a:p>
          <a:p>
            <a:r>
              <a:rPr lang="zh-CN" altLang="en-US" sz="1200" b="0" i="0" kern="1200" dirty="0" smtClean="0">
                <a:solidFill>
                  <a:schemeClr val="tx1"/>
                </a:solidFill>
                <a:effectLst/>
                <a:latin typeface="+mn-lt"/>
                <a:ea typeface="+mn-ea"/>
                <a:cs typeface="+mn-cs"/>
              </a:rPr>
              <a:t>原子是永恒运动的。它们不停地振动、移动和</a:t>
            </a:r>
            <a:r>
              <a:rPr lang="zh-CN" altLang="en-US" sz="1200" b="0" i="0" u="none" strike="noStrike" kern="1200" dirty="0" smtClean="0">
                <a:solidFill>
                  <a:schemeClr val="tx1"/>
                </a:solidFill>
                <a:effectLst/>
                <a:latin typeface="+mn-lt"/>
                <a:ea typeface="+mn-ea"/>
                <a:cs typeface="+mn-cs"/>
                <a:hlinkClick r:id="rId3"/>
              </a:rPr>
              <a:t>旋转</a:t>
            </a:r>
            <a:r>
              <a:rPr lang="zh-CN" altLang="en-US" sz="1200" b="0" i="0" kern="1200" dirty="0" smtClean="0">
                <a:solidFill>
                  <a:schemeClr val="tx1"/>
                </a:solidFill>
                <a:effectLst/>
                <a:latin typeface="+mn-lt"/>
                <a:ea typeface="+mn-ea"/>
                <a:cs typeface="+mn-cs"/>
              </a:rPr>
              <a:t>。即便是构成我们座椅的原子也是不断运动着的。原子有几种不同的激发状态。换言之，它们具有不同的能量。如果我们将大量的能量赋予一个原子，它就会摆脱基态能级而达到激发水平。激发水平取决于以热、光或电等形式施加到原子上的能量的多少。</a:t>
            </a:r>
          </a:p>
          <a:p>
            <a:r>
              <a:rPr lang="zh-CN" altLang="en-US" sz="1200" b="0" i="0" kern="1200" dirty="0" smtClean="0">
                <a:solidFill>
                  <a:schemeClr val="tx1"/>
                </a:solidFill>
                <a:effectLst/>
                <a:latin typeface="+mn-lt"/>
                <a:ea typeface="+mn-ea"/>
                <a:cs typeface="+mn-cs"/>
              </a:rPr>
              <a:t>原子由原子核（包括质子和中子）和电子云构成。我们可以将电子云中的电子设想成在不同轨道上围绕着原子核运动。现在还无法观察到电子的离散轨道，但把这些轨道设想成原子不同的能级会更容易理解。换句话说，如果我们向原子施加一定的热能，可以预见的是，一些处于低能轨道的电子会转移到高能轨道上，即离</a:t>
            </a:r>
            <a:r>
              <a:rPr lang="zh-CN" altLang="en-US" sz="1200" b="0" i="0" u="none" strike="noStrike" kern="1200" dirty="0" smtClean="0">
                <a:solidFill>
                  <a:schemeClr val="tx1"/>
                </a:solidFill>
                <a:effectLst/>
                <a:latin typeface="+mn-lt"/>
                <a:ea typeface="+mn-ea"/>
                <a:cs typeface="+mn-cs"/>
                <a:hlinkClick r:id="rId4"/>
              </a:rPr>
              <a:t>原子核</a:t>
            </a:r>
            <a:r>
              <a:rPr lang="zh-CN" altLang="en-US" sz="1200" b="0" i="0" kern="1200" dirty="0" smtClean="0">
                <a:solidFill>
                  <a:schemeClr val="tx1"/>
                </a:solidFill>
                <a:effectLst/>
                <a:latin typeface="+mn-lt"/>
                <a:ea typeface="+mn-ea"/>
                <a:cs typeface="+mn-cs"/>
              </a:rPr>
              <a:t>更远。</a:t>
            </a:r>
          </a:p>
          <a:p>
            <a:r>
              <a:rPr lang="zh-CN" altLang="en-US" sz="1200" b="0" i="0" kern="1200" dirty="0" smtClean="0">
                <a:solidFill>
                  <a:schemeClr val="tx1"/>
                </a:solidFill>
                <a:effectLst/>
                <a:latin typeface="+mn-lt"/>
                <a:ea typeface="+mn-ea"/>
                <a:cs typeface="+mn-cs"/>
              </a:rPr>
              <a:t>电子转移到高能轨道后，最终仍要回到</a:t>
            </a:r>
            <a:r>
              <a:rPr lang="zh-CN" altLang="en-US" sz="1200" b="0" i="0" u="none" strike="noStrike" kern="1200" dirty="0" smtClean="0">
                <a:solidFill>
                  <a:schemeClr val="tx1"/>
                </a:solidFill>
                <a:effectLst/>
                <a:latin typeface="+mn-lt"/>
                <a:ea typeface="+mn-ea"/>
                <a:cs typeface="+mn-cs"/>
                <a:hlinkClick r:id="rId5"/>
              </a:rPr>
              <a:t>基态</a:t>
            </a:r>
            <a:r>
              <a:rPr lang="zh-CN" altLang="en-US" sz="1200" b="0" i="0" kern="1200" dirty="0" smtClean="0">
                <a:solidFill>
                  <a:schemeClr val="tx1"/>
                </a:solidFill>
                <a:effectLst/>
                <a:latin typeface="+mn-lt"/>
                <a:ea typeface="+mn-ea"/>
                <a:cs typeface="+mn-cs"/>
              </a:rPr>
              <a:t>。在此过程中，电子会以光子（一种光线粒子）的形式释放能量。您会发现，原子不断地以光子的形式释放能量。举例来说，当烤面包炉内的发热器之所以会变成亮红色，就是因为原子被热力激发，释放出了红色的光子。激发态的电子比未受激发的电子具有更高的能量，并且正是由于电子吸收了若干能量才达到了激发水平，它会将这一能量释放出来以回归基态。这一能量会以光子的形式（光能）被释放出来。发射出的光子具有特定的波长（颜色），这取决于释出光子时电子的能量。</a:t>
            </a:r>
          </a:p>
          <a:p>
            <a:r>
              <a:rPr lang="zh-CN" altLang="en-US" sz="1200" b="0" i="0" kern="1200" dirty="0" smtClean="0">
                <a:solidFill>
                  <a:schemeClr val="tx1"/>
                </a:solidFill>
                <a:effectLst/>
                <a:latin typeface="+mn-lt"/>
                <a:ea typeface="+mn-ea"/>
                <a:cs typeface="+mn-cs"/>
              </a:rPr>
              <a:t>夜视仪</a:t>
            </a:r>
          </a:p>
          <a:p>
            <a:r>
              <a:rPr lang="zh-CN" altLang="en-US" sz="1200" b="0" i="0" kern="1200" dirty="0" smtClean="0">
                <a:solidFill>
                  <a:schemeClr val="tx1"/>
                </a:solidFill>
                <a:effectLst/>
                <a:latin typeface="+mn-lt"/>
                <a:ea typeface="+mn-ea"/>
                <a:cs typeface="+mn-cs"/>
              </a:rPr>
              <a:t>任何生物都要耗费能量，很多没有生命的物品也是如此，例如引擎和火箭。能量消耗会产生热量。反过来，热能会促使物体中的原子发射出位于热红外线光谱中的光子。物体温度越高，释出的红外线光子的波长就越短。如果物体的温度非常高，它发出的光子甚至能进入可见光光谱，从红光开始，然后是</a:t>
            </a:r>
            <a:r>
              <a:rPr lang="zh-CN" altLang="en-US" sz="1200" b="0" i="0" u="none" strike="noStrike" kern="1200" dirty="0" smtClean="0">
                <a:solidFill>
                  <a:schemeClr val="tx1"/>
                </a:solidFill>
                <a:effectLst/>
                <a:latin typeface="+mn-lt"/>
                <a:ea typeface="+mn-ea"/>
                <a:cs typeface="+mn-cs"/>
                <a:hlinkClick r:id="rId6"/>
              </a:rPr>
              <a:t>橙光</a:t>
            </a:r>
            <a:r>
              <a:rPr lang="zh-CN" altLang="en-US" sz="1200" b="0" i="0" kern="1200" dirty="0" smtClean="0">
                <a:solidFill>
                  <a:schemeClr val="tx1"/>
                </a:solidFill>
                <a:effectLst/>
                <a:latin typeface="+mn-lt"/>
                <a:ea typeface="+mn-ea"/>
                <a:cs typeface="+mn-cs"/>
              </a:rPr>
              <a:t>、黄光、白光，直至蓝光。</a:t>
            </a:r>
          </a:p>
          <a:p>
            <a:endParaRPr kumimoji="1" lang="zh-CN" altLang="en-US" dirty="0" smtClean="0">
              <a:solidFill>
                <a:schemeClr val="tx2"/>
              </a:solidFill>
            </a:endParaRPr>
          </a:p>
        </p:txBody>
      </p:sp>
    </p:spTree>
    <p:extLst>
      <p:ext uri="{BB962C8B-B14F-4D97-AF65-F5344CB8AC3E}">
        <p14:creationId xmlns:p14="http://schemas.microsoft.com/office/powerpoint/2010/main" val="25881813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CA3A05-5D10-4A54-A254-F90027B33696}" type="slidenum">
              <a:rPr lang="zh-TW" altLang="en-US"/>
              <a:pPr/>
              <a:t>55</a:t>
            </a:fld>
            <a:endParaRPr lang="en-US" altLang="zh-TW"/>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2532079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D1203009-1647-41D9-8003-9385849E7EA1}" type="slidenum">
              <a:rPr lang="en-US" altLang="zh-CN" smtClean="0"/>
              <a:pPr/>
              <a:t>59</a:t>
            </a:fld>
            <a:endParaRPr lang="en-US" altLang="zh-CN" smtClean="0"/>
          </a:p>
        </p:txBody>
      </p:sp>
      <p:sp>
        <p:nvSpPr>
          <p:cNvPr id="1658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5892" name="Rectangle 3"/>
          <p:cNvSpPr>
            <a:spLocks noGrp="1" noChangeArrowheads="1"/>
          </p:cNvSpPr>
          <p:nvPr>
            <p:ph type="body" idx="1"/>
          </p:nvPr>
        </p:nvSpPr>
        <p:spPr bwMode="auto">
          <a:xfrm>
            <a:off x="904875" y="4714875"/>
            <a:ext cx="4972050" cy="4467225"/>
          </a:xfrm>
          <a:noFill/>
        </p:spPr>
        <p:txBody>
          <a:bodyPr wrap="square" numCol="1" anchor="t" anchorCtr="0" compatLnSpc="1">
            <a:prstTxWarp prst="textNoShape">
              <a:avLst/>
            </a:prstTxWarp>
          </a:bodyPr>
          <a:lstStyle/>
          <a:p>
            <a:endParaRPr lang="zh-CN" altLang="zh-CN" smtClean="0"/>
          </a:p>
        </p:txBody>
      </p:sp>
    </p:spTree>
    <p:extLst>
      <p:ext uri="{BB962C8B-B14F-4D97-AF65-F5344CB8AC3E}">
        <p14:creationId xmlns:p14="http://schemas.microsoft.com/office/powerpoint/2010/main" val="9242707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AA6E974C-CD0D-40EE-87C3-EE1FE7C3A30A}" type="slidenum">
              <a:rPr lang="en-US" altLang="zh-CN" smtClean="0"/>
              <a:pPr/>
              <a:t>61</a:t>
            </a:fld>
            <a:endParaRPr lang="en-US" altLang="zh-CN" smtClean="0"/>
          </a:p>
        </p:txBody>
      </p:sp>
      <p:sp>
        <p:nvSpPr>
          <p:cNvPr id="1648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4868" name="Rectangle 3"/>
          <p:cNvSpPr>
            <a:spLocks noGrp="1" noChangeArrowheads="1"/>
          </p:cNvSpPr>
          <p:nvPr>
            <p:ph type="body" idx="1"/>
          </p:nvPr>
        </p:nvSpPr>
        <p:spPr bwMode="auto">
          <a:xfrm>
            <a:off x="904875" y="4714875"/>
            <a:ext cx="4972050" cy="4467225"/>
          </a:xfrm>
          <a:noFill/>
        </p:spPr>
        <p:txBody>
          <a:bodyPr wrap="square" numCol="1" anchor="t" anchorCtr="0" compatLnSpc="1">
            <a:prstTxWarp prst="textNoShape">
              <a:avLst/>
            </a:prstTxWarp>
          </a:bodyPr>
          <a:lstStyle/>
          <a:p>
            <a:r>
              <a:rPr lang="en-US" altLang="zh-CN" sz="1000" smtClean="0"/>
              <a:t>ThermoVision</a:t>
            </a:r>
            <a:r>
              <a:rPr lang="en-US" altLang="zh-CN" sz="1000" smtClean="0">
                <a:latin typeface="Times New Roman" pitchFamily="18" charset="0"/>
              </a:rPr>
              <a:t>™</a:t>
            </a:r>
            <a:r>
              <a:rPr lang="en-US" altLang="zh-CN" sz="1000" smtClean="0"/>
              <a:t> A20-V</a:t>
            </a:r>
            <a:r>
              <a:rPr lang="zh-CN" altLang="en-US" sz="1000" smtClean="0"/>
              <a:t>呈现高品质热图像的红外热像仪</a:t>
            </a:r>
            <a:r>
              <a:rPr lang="en-US" altLang="zh-CN" sz="1000" smtClean="0"/>
              <a:t>ThermoVision</a:t>
            </a:r>
            <a:r>
              <a:rPr lang="en-US" altLang="zh-CN" sz="1000" smtClean="0">
                <a:latin typeface="Times New Roman" pitchFamily="18" charset="0"/>
              </a:rPr>
              <a:t>™</a:t>
            </a:r>
            <a:r>
              <a:rPr lang="en-US" altLang="zh-CN" sz="1000" smtClean="0"/>
              <a:t> A20-V</a:t>
            </a:r>
            <a:r>
              <a:rPr lang="zh-CN" altLang="en-US" sz="1000" smtClean="0"/>
              <a:t>是一款坚固小巧、低成本的红外热像仪。它是为注重高品质图像而不要求精确测温的应用领域特别设计生产的。</a:t>
            </a:r>
            <a:r>
              <a:rPr lang="en-US" altLang="zh-CN" sz="1000" smtClean="0"/>
              <a:t>A20-V</a:t>
            </a:r>
            <a:r>
              <a:rPr lang="zh-CN" altLang="en-US" sz="1000" smtClean="0"/>
              <a:t>可提供灵敏度极高的优质红外图像。深圳市仪达仪器仪表有限公司技术部提供 </a:t>
            </a:r>
            <a:r>
              <a:rPr lang="en-US" altLang="zh-CN" sz="1000" smtClean="0"/>
              <a:t>075526638919 </a:t>
            </a:r>
          </a:p>
          <a:p>
            <a:r>
              <a:rPr lang="en-US" altLang="zh-CN" sz="1000" smtClean="0"/>
              <a:t>  </a:t>
            </a:r>
            <a:r>
              <a:rPr lang="zh-CN" altLang="en-US" sz="1000" smtClean="0"/>
              <a:t>经济的综合性热图像解决方法</a:t>
            </a:r>
            <a:r>
              <a:rPr lang="en-US" altLang="zh-CN" sz="1000" smtClean="0">
                <a:latin typeface="Times New Roman" pitchFamily="18" charset="0"/>
              </a:rPr>
              <a:t>••</a:t>
            </a:r>
            <a:r>
              <a:rPr lang="en-US" altLang="zh-CN" sz="1000" smtClean="0"/>
              <a:t> </a:t>
            </a:r>
            <a:r>
              <a:rPr lang="zh-CN" altLang="en-US" sz="1000" smtClean="0"/>
              <a:t>高清晰度的热图像</a:t>
            </a:r>
            <a:r>
              <a:rPr lang="en-US" altLang="zh-CN" sz="1000" smtClean="0">
                <a:latin typeface="Times New Roman" pitchFamily="18" charset="0"/>
              </a:rPr>
              <a:t>••</a:t>
            </a:r>
            <a:r>
              <a:rPr lang="en-US" altLang="zh-CN" sz="1000" smtClean="0"/>
              <a:t> </a:t>
            </a:r>
            <a:r>
              <a:rPr lang="zh-CN" altLang="en-US" sz="1000" smtClean="0"/>
              <a:t>超高热灵敏度</a:t>
            </a:r>
            <a:r>
              <a:rPr lang="en-US" altLang="zh-CN" sz="1000" smtClean="0">
                <a:latin typeface="Times New Roman" pitchFamily="18" charset="0"/>
              </a:rPr>
              <a:t>••</a:t>
            </a:r>
            <a:r>
              <a:rPr lang="en-US" altLang="zh-CN" sz="1000" smtClean="0"/>
              <a:t> </a:t>
            </a:r>
            <a:r>
              <a:rPr lang="zh-CN" altLang="en-US" sz="1000" smtClean="0"/>
              <a:t>免维护非制冷微热量探测器</a:t>
            </a:r>
            <a:r>
              <a:rPr lang="en-US" altLang="zh-CN" sz="1000" smtClean="0">
                <a:latin typeface="Times New Roman" pitchFamily="18" charset="0"/>
              </a:rPr>
              <a:t>••</a:t>
            </a:r>
            <a:r>
              <a:rPr lang="en-US" altLang="zh-CN" sz="1000" smtClean="0"/>
              <a:t> </a:t>
            </a:r>
            <a:r>
              <a:rPr lang="zh-CN" altLang="en-US" sz="1000" smtClean="0"/>
              <a:t>坚固小巧</a:t>
            </a:r>
            <a:r>
              <a:rPr lang="en-US" altLang="zh-CN" sz="1000" smtClean="0">
                <a:latin typeface="Times New Roman" pitchFamily="18" charset="0"/>
              </a:rPr>
              <a:t>••</a:t>
            </a:r>
            <a:r>
              <a:rPr lang="en-US" altLang="zh-CN" sz="1000" smtClean="0"/>
              <a:t> </a:t>
            </a:r>
            <a:r>
              <a:rPr lang="zh-CN" altLang="en-US" sz="1000" smtClean="0"/>
              <a:t>多种连接方式选择</a:t>
            </a:r>
            <a:r>
              <a:rPr lang="en-US" altLang="zh-CN" sz="1000" smtClean="0"/>
              <a:t>- </a:t>
            </a:r>
            <a:r>
              <a:rPr lang="zh-CN" altLang="en-US" sz="1000" smtClean="0"/>
              <a:t>火线（</a:t>
            </a:r>
            <a:r>
              <a:rPr lang="en-US" altLang="zh-CN" sz="1000" smtClean="0"/>
              <a:t>IEEE-1394</a:t>
            </a:r>
            <a:r>
              <a:rPr lang="zh-CN" altLang="en-US" sz="1000" smtClean="0"/>
              <a:t>）：</a:t>
            </a:r>
            <a:r>
              <a:rPr lang="en-US" altLang="zh-CN" sz="1000" smtClean="0"/>
              <a:t>8</a:t>
            </a:r>
            <a:r>
              <a:rPr lang="zh-CN" altLang="en-US" sz="1000" smtClean="0"/>
              <a:t>位图像输出和控制</a:t>
            </a:r>
            <a:r>
              <a:rPr lang="en-US" altLang="zh-CN" sz="1000" smtClean="0"/>
              <a:t>- </a:t>
            </a:r>
            <a:r>
              <a:rPr lang="zh-CN" altLang="en-US" sz="1000" smtClean="0"/>
              <a:t>以太网：</a:t>
            </a:r>
            <a:r>
              <a:rPr lang="en-US" altLang="zh-CN" sz="1000" smtClean="0"/>
              <a:t>8</a:t>
            </a:r>
            <a:r>
              <a:rPr lang="zh-CN" altLang="en-US" sz="1000" smtClean="0"/>
              <a:t>位图像输出（</a:t>
            </a:r>
            <a:r>
              <a:rPr lang="en-US" altLang="zh-CN" sz="1000" smtClean="0"/>
              <a:t>RTP</a:t>
            </a:r>
            <a:r>
              <a:rPr lang="zh-CN" altLang="en-US" sz="1000" smtClean="0"/>
              <a:t>）和控制（</a:t>
            </a:r>
            <a:r>
              <a:rPr lang="en-US" altLang="zh-CN" sz="1000" smtClean="0"/>
              <a:t>TCP/IP</a:t>
            </a:r>
            <a:r>
              <a:rPr lang="zh-CN" altLang="en-US" sz="1000" smtClean="0"/>
              <a:t>）功能特点优异的图像质量</a:t>
            </a:r>
            <a:r>
              <a:rPr lang="en-US" altLang="zh-CN" sz="1000" smtClean="0"/>
              <a:t>:ThermoVision</a:t>
            </a:r>
            <a:r>
              <a:rPr lang="en-US" altLang="zh-CN" sz="1000" smtClean="0">
                <a:latin typeface="Times New Roman" pitchFamily="18" charset="0"/>
              </a:rPr>
              <a:t>™</a:t>
            </a:r>
            <a:r>
              <a:rPr lang="en-US" altLang="zh-CN" sz="1000" smtClean="0"/>
              <a:t> A20-V</a:t>
            </a:r>
            <a:r>
              <a:rPr lang="zh-CN" altLang="en-US" sz="1000" smtClean="0"/>
              <a:t>可以在</a:t>
            </a:r>
            <a:r>
              <a:rPr lang="en-US" altLang="zh-CN" sz="1000" smtClean="0"/>
              <a:t>-20℃</a:t>
            </a:r>
            <a:r>
              <a:rPr lang="zh-CN" altLang="en-US" sz="1000" smtClean="0"/>
              <a:t>到</a:t>
            </a:r>
            <a:r>
              <a:rPr lang="en-US" altLang="zh-CN" sz="1000" smtClean="0"/>
              <a:t>+900℃ </a:t>
            </a:r>
            <a:r>
              <a:rPr lang="zh-CN" altLang="en-US" sz="1000" smtClean="0"/>
              <a:t>之间探测到细微至</a:t>
            </a:r>
            <a:r>
              <a:rPr lang="en-US" altLang="zh-CN" sz="1000" smtClean="0"/>
              <a:t>0.10℃</a:t>
            </a:r>
            <a:r>
              <a:rPr lang="zh-CN" altLang="en-US" sz="1000" smtClean="0"/>
              <a:t>的温度变化，</a:t>
            </a:r>
            <a:r>
              <a:rPr lang="en-US" altLang="zh-CN" sz="1000" smtClean="0"/>
              <a:t>A20-V</a:t>
            </a:r>
            <a:r>
              <a:rPr lang="zh-CN" altLang="en-US" sz="1000" smtClean="0"/>
              <a:t>可提供无与伦比的清晰高分辨率图像（</a:t>
            </a:r>
            <a:r>
              <a:rPr lang="en-US" altLang="zh-CN" sz="1000" smtClean="0"/>
              <a:t>160X120</a:t>
            </a:r>
            <a:r>
              <a:rPr lang="zh-CN" altLang="en-US" sz="1000" smtClean="0"/>
              <a:t>像素），并可清楚观测到快速移动和低温物体的热图像。多种连接方式：火线或以太网</a:t>
            </a:r>
            <a:r>
              <a:rPr lang="en-US" altLang="zh-CN" sz="1000" smtClean="0"/>
              <a:t>.A20-V</a:t>
            </a:r>
            <a:r>
              <a:rPr lang="zh-CN" altLang="en-US" sz="1000" smtClean="0"/>
              <a:t>具有独特的连接选项可供选择。对</a:t>
            </a:r>
            <a:r>
              <a:rPr lang="en-US" altLang="zh-CN" sz="1000" smtClean="0"/>
              <a:t>8</a:t>
            </a:r>
            <a:r>
              <a:rPr lang="zh-CN" altLang="en-US" sz="1000" smtClean="0"/>
              <a:t>位全格式实时图像和高速数据的传输，可以选择</a:t>
            </a:r>
            <a:r>
              <a:rPr lang="en-US" altLang="zh-CN" sz="1000" smtClean="0"/>
              <a:t>IEEE-1394</a:t>
            </a:r>
            <a:r>
              <a:rPr lang="zh-CN" altLang="en-US" sz="1000" smtClean="0"/>
              <a:t>火线数字输出方式。对于网络和安装多台热像仪的用户而言，可以选择实用的以太网连接方式。每台</a:t>
            </a:r>
            <a:r>
              <a:rPr lang="en-US" altLang="zh-CN" sz="1000" smtClean="0"/>
              <a:t>A20-V</a:t>
            </a:r>
            <a:r>
              <a:rPr lang="zh-CN" altLang="en-US" sz="1000" smtClean="0"/>
              <a:t>都带有单独的</a:t>
            </a:r>
            <a:r>
              <a:rPr lang="en-US" altLang="zh-CN" sz="1000" smtClean="0"/>
              <a:t>URL</a:t>
            </a:r>
            <a:r>
              <a:rPr lang="zh-CN" altLang="en-US" sz="1000" smtClean="0"/>
              <a:t>，可通过以太网独立寻址。所有授权用户都可通过网络直接控制仪器的菜单选项，并能瞬时连接热图像。输入</a:t>
            </a:r>
            <a:r>
              <a:rPr lang="en-US" altLang="zh-CN" sz="1000" smtClean="0"/>
              <a:t>/</a:t>
            </a:r>
            <a:r>
              <a:rPr lang="zh-CN" altLang="en-US" sz="1000" smtClean="0"/>
              <a:t>输出功能</a:t>
            </a:r>
            <a:r>
              <a:rPr lang="en-US" altLang="zh-CN" sz="1000" smtClean="0"/>
              <a:t>:</a:t>
            </a:r>
            <a:r>
              <a:rPr lang="zh-CN" altLang="en-US" sz="1000" smtClean="0"/>
              <a:t>在</a:t>
            </a:r>
            <a:r>
              <a:rPr lang="en-US" altLang="zh-CN" sz="1000" smtClean="0"/>
              <a:t>OEM</a:t>
            </a:r>
            <a:r>
              <a:rPr lang="zh-CN" altLang="en-US" sz="1000" smtClean="0"/>
              <a:t>领域，简单明了的输入输出方式使得集成化工作变的简单灵活。</a:t>
            </a:r>
            <a:r>
              <a:rPr lang="en-US" altLang="zh-CN" sz="1000" smtClean="0"/>
              <a:t>A20-V</a:t>
            </a:r>
            <a:r>
              <a:rPr lang="zh-CN" altLang="en-US" sz="1000" smtClean="0"/>
              <a:t>不仅可以简单快速地与各种安全控制系统配套安装使用，也可以非常简单地作为一个独立设备使用。小巧轻便，坚固耐用小巧轻便的设计，</a:t>
            </a:r>
            <a:r>
              <a:rPr lang="en-US" altLang="zh-CN" sz="1000" smtClean="0"/>
              <a:t>A20-V</a:t>
            </a:r>
            <a:r>
              <a:rPr lang="zh-CN" altLang="en-US" sz="1000" smtClean="0"/>
              <a:t>可轻松安装在各种难以到达的位置。操作简便：即插即用</a:t>
            </a:r>
            <a:r>
              <a:rPr lang="en-US" altLang="zh-CN" sz="1000" smtClean="0"/>
              <a:t>.</a:t>
            </a:r>
            <a:r>
              <a:rPr lang="zh-CN" altLang="en-US" sz="1000" smtClean="0"/>
              <a:t>非常简单的将仪器连接到</a:t>
            </a:r>
            <a:r>
              <a:rPr lang="en-US" altLang="zh-CN" sz="1000" smtClean="0"/>
              <a:t>PC</a:t>
            </a:r>
            <a:r>
              <a:rPr lang="zh-CN" altLang="en-US" sz="1000" smtClean="0"/>
              <a:t>或外接显示器，便可生成高质量、实时的红外图像。可直接通过</a:t>
            </a:r>
            <a:r>
              <a:rPr lang="en-US" altLang="zh-CN" sz="1000" smtClean="0"/>
              <a:t>PC</a:t>
            </a:r>
            <a:r>
              <a:rPr lang="zh-CN" altLang="en-US" sz="1000" smtClean="0"/>
              <a:t>或键盘控制仪器。控制键盘</a:t>
            </a:r>
            <a:r>
              <a:rPr lang="en-US" altLang="zh-CN" sz="1000" smtClean="0"/>
              <a:t>:</a:t>
            </a:r>
            <a:r>
              <a:rPr lang="zh-CN" altLang="en-US" sz="1000" smtClean="0"/>
              <a:t>当红外热像仪与</a:t>
            </a:r>
            <a:r>
              <a:rPr lang="en-US" altLang="zh-CN" sz="1000" smtClean="0"/>
              <a:t>PC</a:t>
            </a:r>
            <a:r>
              <a:rPr lang="zh-CN" altLang="en-US" sz="1000" smtClean="0"/>
              <a:t>距离很远时，</a:t>
            </a:r>
            <a:r>
              <a:rPr lang="en-US" altLang="zh-CN" sz="1000" smtClean="0"/>
              <a:t>ThermoVision</a:t>
            </a:r>
            <a:r>
              <a:rPr lang="en-US" altLang="zh-CN" sz="1000" smtClean="0">
                <a:latin typeface="Times New Roman" pitchFamily="18" charset="0"/>
              </a:rPr>
              <a:t>™</a:t>
            </a:r>
            <a:r>
              <a:rPr lang="en-US" altLang="zh-CN" sz="1000" smtClean="0"/>
              <a:t> A20-V</a:t>
            </a:r>
            <a:r>
              <a:rPr lang="zh-CN" altLang="en-US" sz="1000" smtClean="0"/>
              <a:t>设有一个操作键盘。通过几个设计在仪器顶部的按钮，便可操作所有功能。多种编程选件</a:t>
            </a:r>
            <a:r>
              <a:rPr lang="en-US" altLang="zh-CN" sz="1000" smtClean="0"/>
              <a:t>:A20-V</a:t>
            </a:r>
            <a:r>
              <a:rPr lang="zh-CN" altLang="en-US" sz="1000" smtClean="0"/>
              <a:t>的输出可以很轻松的作为控制信号。不需要再进行长达几个月的编程工作，可选的多种编程选件可以满足所有用户的编程要求，大大节省了时间。图像性能视场角</a:t>
            </a:r>
            <a:r>
              <a:rPr lang="en-US" altLang="zh-CN" sz="1000" smtClean="0"/>
              <a:t>/</a:t>
            </a:r>
            <a:r>
              <a:rPr lang="zh-CN" altLang="en-US" sz="1000" smtClean="0"/>
              <a:t>最小焦距 </a:t>
            </a:r>
            <a:r>
              <a:rPr lang="en-US" altLang="zh-CN" sz="1000" smtClean="0"/>
              <a:t>19°X 14°/0.3m(17mm </a:t>
            </a:r>
            <a:r>
              <a:rPr lang="zh-CN" altLang="en-US" sz="1000" smtClean="0"/>
              <a:t>镜头选配时</a:t>
            </a:r>
            <a:r>
              <a:rPr lang="en-US" altLang="zh-CN" sz="1000" smtClean="0"/>
              <a:t>) </a:t>
            </a:r>
            <a:r>
              <a:rPr lang="zh-CN" altLang="en-US" sz="1000" smtClean="0"/>
              <a:t>空间分辨率 </a:t>
            </a:r>
            <a:r>
              <a:rPr lang="en-US" altLang="zh-CN" sz="1000" smtClean="0"/>
              <a:t>2.1mrad </a:t>
            </a:r>
            <a:r>
              <a:rPr lang="zh-CN" altLang="en-US" sz="1000" smtClean="0"/>
              <a:t>热灵敏度 </a:t>
            </a:r>
            <a:r>
              <a:rPr lang="en-US" altLang="zh-CN" sz="1000" smtClean="0"/>
              <a:t>0.10℃</a:t>
            </a:r>
            <a:r>
              <a:rPr lang="zh-CN" altLang="en-US" sz="1000" smtClean="0"/>
              <a:t>在</a:t>
            </a:r>
            <a:r>
              <a:rPr lang="en-US" altLang="zh-CN" sz="1000" smtClean="0"/>
              <a:t>30℃</a:t>
            </a:r>
            <a:r>
              <a:rPr lang="zh-CN" altLang="en-US" sz="1000" smtClean="0"/>
              <a:t>时焦距 手动调焦探测器类型 焦平面、非制冷、微热量型探测器波长范围 </a:t>
            </a:r>
            <a:r>
              <a:rPr lang="en-US" altLang="zh-CN" sz="1000" smtClean="0"/>
              <a:t>7.5-13μm </a:t>
            </a:r>
            <a:r>
              <a:rPr lang="zh-CN" altLang="en-US" sz="1000" smtClean="0"/>
              <a:t>帧频 </a:t>
            </a:r>
            <a:r>
              <a:rPr lang="en-US" altLang="zh-CN" sz="1000" smtClean="0"/>
              <a:t>50/60Hz </a:t>
            </a:r>
            <a:r>
              <a:rPr lang="zh-CN" altLang="en-US" sz="1000" smtClean="0"/>
              <a:t>目标温度范围 </a:t>
            </a:r>
            <a:r>
              <a:rPr lang="en-US" altLang="zh-CN" sz="1000" smtClean="0"/>
              <a:t>-20℃ </a:t>
            </a:r>
            <a:r>
              <a:rPr lang="zh-CN" altLang="en-US" sz="1000" smtClean="0"/>
              <a:t>至</a:t>
            </a:r>
            <a:r>
              <a:rPr lang="en-US" altLang="zh-CN" sz="1000" smtClean="0"/>
              <a:t>+250℃</a:t>
            </a:r>
            <a:r>
              <a:rPr lang="zh-CN" altLang="en-US" sz="1000" smtClean="0"/>
              <a:t>（</a:t>
            </a:r>
            <a:r>
              <a:rPr lang="en-US" altLang="zh-CN" sz="1000" smtClean="0"/>
              <a:t>-4℉ </a:t>
            </a:r>
            <a:r>
              <a:rPr lang="zh-CN" altLang="en-US" sz="1000" smtClean="0"/>
              <a:t>至 </a:t>
            </a:r>
            <a:r>
              <a:rPr lang="en-US" altLang="zh-CN" sz="1000" smtClean="0"/>
              <a:t>+482℉</a:t>
            </a:r>
            <a:r>
              <a:rPr lang="zh-CN" altLang="en-US" sz="1000" smtClean="0"/>
              <a:t>）至</a:t>
            </a:r>
            <a:r>
              <a:rPr lang="en-US" altLang="zh-CN" sz="1000" smtClean="0"/>
              <a:t>+900℃</a:t>
            </a:r>
            <a:r>
              <a:rPr lang="zh-CN" altLang="en-US" sz="1000" smtClean="0"/>
              <a:t>（</a:t>
            </a:r>
            <a:r>
              <a:rPr lang="en-US" altLang="zh-CN" sz="1000" smtClean="0"/>
              <a:t>+248℉ </a:t>
            </a:r>
            <a:r>
              <a:rPr lang="zh-CN" altLang="en-US" sz="1000" smtClean="0"/>
              <a:t>至 </a:t>
            </a:r>
            <a:r>
              <a:rPr lang="en-US" altLang="zh-CN" sz="1000" smtClean="0"/>
              <a:t>+1652℉</a:t>
            </a:r>
            <a:r>
              <a:rPr lang="zh-CN" altLang="en-US" sz="1000" smtClean="0"/>
              <a:t>）可选图像显示。 </a:t>
            </a:r>
          </a:p>
          <a:p>
            <a:endParaRPr lang="en-US" altLang="zh-CN" sz="1000" smtClean="0"/>
          </a:p>
        </p:txBody>
      </p:sp>
    </p:spTree>
    <p:extLst>
      <p:ext uri="{BB962C8B-B14F-4D97-AF65-F5344CB8AC3E}">
        <p14:creationId xmlns:p14="http://schemas.microsoft.com/office/powerpoint/2010/main" val="238076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7D6611F7-365F-4D58-B3B8-C0E0ED4D8401}" type="slidenum">
              <a:rPr lang="en-US" altLang="zh-CN" smtClean="0"/>
              <a:pPr/>
              <a:t>7</a:t>
            </a:fld>
            <a:endParaRPr lang="en-US" altLang="zh-CN" smtClean="0"/>
          </a:p>
        </p:txBody>
      </p:sp>
      <p:sp>
        <p:nvSpPr>
          <p:cNvPr id="1126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zh-CN" altLang="en-US" dirty="0" smtClean="0"/>
              <a:t>美国将军与法国元帅的合影</a:t>
            </a:r>
            <a:endParaRPr lang="en-GB" altLang="zh-CN" dirty="0" smtClean="0"/>
          </a:p>
        </p:txBody>
      </p:sp>
    </p:spTree>
    <p:extLst>
      <p:ext uri="{BB962C8B-B14F-4D97-AF65-F5344CB8AC3E}">
        <p14:creationId xmlns:p14="http://schemas.microsoft.com/office/powerpoint/2010/main" val="9787891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B61C96DA-5ABC-4E04-8B24-39E9B8128149}" type="slidenum">
              <a:rPr lang="en-US" altLang="zh-CN" smtClean="0"/>
              <a:pPr/>
              <a:t>63</a:t>
            </a:fld>
            <a:endParaRPr lang="en-US" altLang="zh-CN" smtClean="0"/>
          </a:p>
        </p:txBody>
      </p:sp>
      <p:sp>
        <p:nvSpPr>
          <p:cNvPr id="15769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7700" name="Rectangle 3"/>
          <p:cNvSpPr>
            <a:spLocks noGrp="1" noChangeArrowheads="1"/>
          </p:cNvSpPr>
          <p:nvPr>
            <p:ph type="body" idx="1"/>
          </p:nvPr>
        </p:nvSpPr>
        <p:spPr bwMode="auto">
          <a:xfrm>
            <a:off x="904875" y="4714875"/>
            <a:ext cx="4972050" cy="4467225"/>
          </a:xfrm>
          <a:noFill/>
        </p:spPr>
        <p:txBody>
          <a:bodyPr wrap="square" numCol="1" anchor="t" anchorCtr="0" compatLnSpc="1">
            <a:prstTxWarp prst="textNoShape">
              <a:avLst/>
            </a:prstTxWarp>
          </a:bodyPr>
          <a:lstStyle/>
          <a:p>
            <a:endParaRPr lang="zh-CN" altLang="zh-CN" smtClean="0"/>
          </a:p>
        </p:txBody>
      </p:sp>
    </p:spTree>
    <p:extLst>
      <p:ext uri="{BB962C8B-B14F-4D97-AF65-F5344CB8AC3E}">
        <p14:creationId xmlns:p14="http://schemas.microsoft.com/office/powerpoint/2010/main" val="3076072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24281D2B-0861-4958-8E8A-6E1450F0A2CD}" type="slidenum">
              <a:rPr lang="en-US" altLang="zh-CN" smtClean="0"/>
              <a:pPr/>
              <a:t>64</a:t>
            </a:fld>
            <a:endParaRPr lang="en-US" altLang="zh-CN" smtClean="0"/>
          </a:p>
        </p:txBody>
      </p:sp>
      <p:sp>
        <p:nvSpPr>
          <p:cNvPr id="1587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8724" name="Rectangle 3"/>
          <p:cNvSpPr>
            <a:spLocks noGrp="1" noChangeArrowheads="1"/>
          </p:cNvSpPr>
          <p:nvPr>
            <p:ph type="body" idx="1"/>
          </p:nvPr>
        </p:nvSpPr>
        <p:spPr bwMode="auto">
          <a:xfrm>
            <a:off x="904875" y="4714875"/>
            <a:ext cx="4972050" cy="4467225"/>
          </a:xfrm>
          <a:noFill/>
        </p:spPr>
        <p:txBody>
          <a:bodyPr wrap="square" numCol="1" anchor="t" anchorCtr="0" compatLnSpc="1">
            <a:prstTxWarp prst="textNoShape">
              <a:avLst/>
            </a:prstTxWarp>
          </a:bodyPr>
          <a:lstStyle/>
          <a:p>
            <a:endParaRPr lang="zh-CN" altLang="zh-CN" smtClean="0"/>
          </a:p>
        </p:txBody>
      </p:sp>
    </p:spTree>
    <p:extLst>
      <p:ext uri="{BB962C8B-B14F-4D97-AF65-F5344CB8AC3E}">
        <p14:creationId xmlns:p14="http://schemas.microsoft.com/office/powerpoint/2010/main" val="28947184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314D795C-BEAE-4637-BF6A-701F3B16EF17}" type="slidenum">
              <a:rPr lang="en-US" altLang="zh-CN" smtClean="0"/>
              <a:pPr/>
              <a:t>65</a:t>
            </a:fld>
            <a:endParaRPr lang="en-US" altLang="zh-CN" smtClean="0"/>
          </a:p>
        </p:txBody>
      </p:sp>
      <p:sp>
        <p:nvSpPr>
          <p:cNvPr id="1597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9748" name="Rectangle 3"/>
          <p:cNvSpPr>
            <a:spLocks noGrp="1" noChangeArrowheads="1"/>
          </p:cNvSpPr>
          <p:nvPr>
            <p:ph type="body" idx="1"/>
          </p:nvPr>
        </p:nvSpPr>
        <p:spPr bwMode="auto">
          <a:xfrm>
            <a:off x="904875" y="4714875"/>
            <a:ext cx="4972050" cy="4467225"/>
          </a:xfrm>
          <a:noFill/>
        </p:spPr>
        <p:txBody>
          <a:bodyPr wrap="square" numCol="1" anchor="t" anchorCtr="0" compatLnSpc="1">
            <a:prstTxWarp prst="textNoShape">
              <a:avLst/>
            </a:prstTxWarp>
          </a:bodyPr>
          <a:lstStyle/>
          <a:p>
            <a:endParaRPr lang="zh-CN" altLang="zh-CN" smtClean="0"/>
          </a:p>
        </p:txBody>
      </p:sp>
    </p:spTree>
    <p:extLst>
      <p:ext uri="{BB962C8B-B14F-4D97-AF65-F5344CB8AC3E}">
        <p14:creationId xmlns:p14="http://schemas.microsoft.com/office/powerpoint/2010/main" val="36274099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2AAE6818-E2C3-400E-994F-BDE67F0574E2}" type="slidenum">
              <a:rPr lang="en-US" altLang="zh-CN" smtClean="0"/>
              <a:pPr/>
              <a:t>66</a:t>
            </a:fld>
            <a:endParaRPr lang="en-US" altLang="zh-CN" smtClean="0"/>
          </a:p>
        </p:txBody>
      </p:sp>
      <p:sp>
        <p:nvSpPr>
          <p:cNvPr id="1607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0772" name="Rectangle 3"/>
          <p:cNvSpPr>
            <a:spLocks noGrp="1" noChangeArrowheads="1"/>
          </p:cNvSpPr>
          <p:nvPr>
            <p:ph type="body" idx="1"/>
          </p:nvPr>
        </p:nvSpPr>
        <p:spPr bwMode="auto">
          <a:xfrm>
            <a:off x="904875" y="4714875"/>
            <a:ext cx="4972050" cy="4467225"/>
          </a:xfrm>
          <a:noFill/>
        </p:spPr>
        <p:txBody>
          <a:bodyPr wrap="square" numCol="1" anchor="t" anchorCtr="0" compatLnSpc="1">
            <a:prstTxWarp prst="textNoShape">
              <a:avLst/>
            </a:prstTxWarp>
          </a:bodyPr>
          <a:lstStyle/>
          <a:p>
            <a:endParaRPr lang="zh-CN" altLang="zh-CN" smtClean="0"/>
          </a:p>
        </p:txBody>
      </p:sp>
    </p:spTree>
    <p:extLst>
      <p:ext uri="{BB962C8B-B14F-4D97-AF65-F5344CB8AC3E}">
        <p14:creationId xmlns:p14="http://schemas.microsoft.com/office/powerpoint/2010/main" val="21936956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8C95E282-B448-456A-8229-8F3F0D3BE4F1}" type="slidenum">
              <a:rPr lang="en-US" altLang="zh-CN" smtClean="0"/>
              <a:pPr/>
              <a:t>67</a:t>
            </a:fld>
            <a:endParaRPr lang="en-US" altLang="zh-CN" smtClean="0"/>
          </a:p>
        </p:txBody>
      </p:sp>
      <p:sp>
        <p:nvSpPr>
          <p:cNvPr id="1617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1796" name="Rectangle 3"/>
          <p:cNvSpPr>
            <a:spLocks noGrp="1" noChangeArrowheads="1"/>
          </p:cNvSpPr>
          <p:nvPr>
            <p:ph type="body" idx="1"/>
          </p:nvPr>
        </p:nvSpPr>
        <p:spPr bwMode="auto">
          <a:xfrm>
            <a:off x="904875" y="4714875"/>
            <a:ext cx="4972050" cy="4467225"/>
          </a:xfrm>
          <a:noFill/>
        </p:spPr>
        <p:txBody>
          <a:bodyPr wrap="square" numCol="1" anchor="t" anchorCtr="0" compatLnSpc="1">
            <a:prstTxWarp prst="textNoShape">
              <a:avLst/>
            </a:prstTxWarp>
          </a:bodyPr>
          <a:lstStyle/>
          <a:p>
            <a:endParaRPr lang="zh-CN" altLang="zh-CN" smtClean="0"/>
          </a:p>
        </p:txBody>
      </p:sp>
    </p:spTree>
    <p:extLst>
      <p:ext uri="{BB962C8B-B14F-4D97-AF65-F5344CB8AC3E}">
        <p14:creationId xmlns:p14="http://schemas.microsoft.com/office/powerpoint/2010/main" val="22888394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E3CE35C1-A57C-4F20-A528-EF829675F748}" type="slidenum">
              <a:rPr lang="en-US" altLang="zh-CN" smtClean="0"/>
              <a:pPr/>
              <a:t>74</a:t>
            </a:fld>
            <a:endParaRPr lang="en-US" altLang="zh-CN" smtClean="0"/>
          </a:p>
        </p:txBody>
      </p:sp>
      <p:sp>
        <p:nvSpPr>
          <p:cNvPr id="162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2820" name="Rectangle 3"/>
          <p:cNvSpPr>
            <a:spLocks noGrp="1" noChangeArrowheads="1"/>
          </p:cNvSpPr>
          <p:nvPr>
            <p:ph type="body" idx="1"/>
          </p:nvPr>
        </p:nvSpPr>
        <p:spPr bwMode="auto">
          <a:xfrm>
            <a:off x="904875" y="4714875"/>
            <a:ext cx="4972050" cy="4467225"/>
          </a:xfrm>
          <a:noFill/>
        </p:spPr>
        <p:txBody>
          <a:bodyPr wrap="square" numCol="1" anchor="t" anchorCtr="0" compatLnSpc="1">
            <a:prstTxWarp prst="textNoShape">
              <a:avLst/>
            </a:prstTxWarp>
          </a:bodyPr>
          <a:lstStyle/>
          <a:p>
            <a:endParaRPr kumimoji="1" lang="zh-CN" altLang="zh-CN" sz="3200" b="1" smtClean="0">
              <a:solidFill>
                <a:schemeClr val="tx2"/>
              </a:solidFill>
              <a:latin typeface="Tahoma" pitchFamily="34" charset="0"/>
            </a:endParaRPr>
          </a:p>
        </p:txBody>
      </p:sp>
    </p:spTree>
    <p:extLst>
      <p:ext uri="{BB962C8B-B14F-4D97-AF65-F5344CB8AC3E}">
        <p14:creationId xmlns:p14="http://schemas.microsoft.com/office/powerpoint/2010/main" val="29498533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r>
              <a:rPr lang="zh-CN" altLang="en-US" dirty="0" smtClean="0"/>
              <a:t>尽管人们很早就发现了红外线，但受到红外元器件的限制，红外遥感技术发展很缓慢。直到</a:t>
            </a:r>
            <a:r>
              <a:rPr lang="en-US" altLang="zh-CN" dirty="0" smtClean="0"/>
              <a:t>1940</a:t>
            </a:r>
            <a:r>
              <a:rPr lang="zh-CN" altLang="en-US" dirty="0" smtClean="0"/>
              <a:t>年德国研制出硫化铅和几种红外透射材料后，才使红外遥感仪器的诞生成为可能。此后德国首先研制出主动式红外夜视仪等几种红外探测仪器，但它们都未能在第二次世界大战中实际使用。 </a:t>
            </a:r>
            <a:br>
              <a:rPr lang="zh-CN" altLang="en-US" dirty="0" smtClean="0"/>
            </a:br>
            <a:r>
              <a:rPr lang="zh-CN" altLang="en-US" dirty="0" smtClean="0"/>
              <a:t/>
            </a:r>
            <a:br>
              <a:rPr lang="zh-CN" altLang="en-US" dirty="0" smtClean="0"/>
            </a:br>
            <a:r>
              <a:rPr lang="zh-CN" altLang="en-US" dirty="0" smtClean="0"/>
              <a:t>几乎同时，美国也在研制红外夜视仪，虽然试验成功的时间比德国晚，但却抢先将其投入实战应用。</a:t>
            </a:r>
            <a:r>
              <a:rPr lang="en-US" altLang="zh-CN" dirty="0" smtClean="0"/>
              <a:t>1945</a:t>
            </a:r>
            <a:r>
              <a:rPr lang="zh-CN" altLang="en-US" dirty="0" smtClean="0"/>
              <a:t>年夏，美军登陆进攻冲绳岛，隐藏在岩洞坑道里的日军利用复杂的地形，夜晚出来偷袭美军。于是美军将一批刚刚制造出来的红外夜仪紧急运往冲绳，把安有红外夜视仪的枪炮架在岩洞附近，当日军趁黑夜刚爬出洞口，立即被一阵准确的枪炮击倒。洞内的日军不明其因，继续往外冲，又糊里糊涂地送了命。红外夜视仪初上战场，就为肃清冲绳岛上顽抗的日军发挥了重要作用。 </a:t>
            </a:r>
            <a:br>
              <a:rPr lang="zh-CN" altLang="en-US" dirty="0" smtClean="0"/>
            </a:br>
            <a:r>
              <a:rPr lang="zh-CN" altLang="en-US" dirty="0" smtClean="0"/>
              <a:t/>
            </a:r>
            <a:br>
              <a:rPr lang="zh-CN" altLang="en-US" dirty="0" smtClean="0"/>
            </a:br>
            <a:r>
              <a:rPr lang="zh-CN" altLang="en-US" dirty="0" smtClean="0"/>
              <a:t>主动式红外夜视仪具有成像清晰、制作简单等特点，但它的致命弱点是红外按照灯的红外光会被敌人的红外探测装置发现。</a:t>
            </a:r>
            <a:r>
              <a:rPr lang="en-US" altLang="zh-CN" dirty="0" smtClean="0"/>
              <a:t>60</a:t>
            </a:r>
            <a:r>
              <a:rPr lang="zh-CN" altLang="en-US" dirty="0" smtClean="0"/>
              <a:t>年代，美国首先研制出被动式的热像仪，它不发射红外光，不易被敌发现，并具有透过雾、雨等进行观察的能力。 </a:t>
            </a:r>
            <a:br>
              <a:rPr lang="zh-CN" altLang="en-US" dirty="0" smtClean="0"/>
            </a:br>
            <a:r>
              <a:rPr lang="zh-CN" altLang="en-US" dirty="0" smtClean="0"/>
              <a:t/>
            </a:r>
            <a:br>
              <a:rPr lang="zh-CN" altLang="en-US" dirty="0" smtClean="0"/>
            </a:br>
            <a:r>
              <a:rPr lang="en-US" altLang="zh-CN" dirty="0" smtClean="0"/>
              <a:t>1982</a:t>
            </a:r>
            <a:r>
              <a:rPr lang="zh-CN" altLang="en-US" dirty="0" smtClean="0"/>
              <a:t>年</a:t>
            </a:r>
            <a:r>
              <a:rPr lang="en-US" altLang="zh-CN" dirty="0" smtClean="0"/>
              <a:t>4</a:t>
            </a:r>
            <a:r>
              <a:rPr lang="zh-CN" altLang="en-US" dirty="0" smtClean="0"/>
              <a:t>月─</a:t>
            </a:r>
            <a:r>
              <a:rPr lang="en-US" altLang="zh-CN" dirty="0" smtClean="0"/>
              <a:t>6</a:t>
            </a:r>
            <a:r>
              <a:rPr lang="zh-CN" altLang="en-US" dirty="0" smtClean="0"/>
              <a:t>月，英国和阿根廷之间爆发马尔维纳斯群岛战争。</a:t>
            </a:r>
            <a:r>
              <a:rPr lang="en-US" altLang="zh-CN" dirty="0" smtClean="0"/>
              <a:t>4</a:t>
            </a:r>
            <a:r>
              <a:rPr lang="zh-CN" altLang="en-US" dirty="0" smtClean="0"/>
              <a:t>月</a:t>
            </a:r>
            <a:r>
              <a:rPr lang="en-US" altLang="zh-CN" dirty="0" smtClean="0"/>
              <a:t>13</a:t>
            </a:r>
            <a:r>
              <a:rPr lang="zh-CN" altLang="en-US" dirty="0" smtClean="0"/>
              <a:t>日半夜，英军攻击承军据守的最大据点斯坦利港。</a:t>
            </a:r>
            <a:r>
              <a:rPr lang="en-US" altLang="zh-CN" dirty="0" smtClean="0"/>
              <a:t>3000</a:t>
            </a:r>
            <a:r>
              <a:rPr lang="zh-CN" altLang="en-US" dirty="0" smtClean="0"/>
              <a:t>名英军布设的雷区，突然出现在阿军防线前。英国的所有枪支、火炮都配备了红外夜视仪，能够在黑夜中清楚地发现阿军目标。而阿军却缺少夜视仪，不能发现英军，只有被动挨打的份。在英军火力准确的打击下，阿军支持不住，英军趁机发起冲锋。到黎明时，英军已占领了阿军防线上的几个主要制高点，阿军完全处于英军的火力控制下。</a:t>
            </a:r>
            <a:r>
              <a:rPr lang="en-US" altLang="zh-CN" dirty="0" smtClean="0"/>
              <a:t>6</a:t>
            </a:r>
            <a:r>
              <a:rPr lang="zh-CN" altLang="en-US" dirty="0" smtClean="0"/>
              <a:t>月</a:t>
            </a:r>
            <a:r>
              <a:rPr lang="en-US" altLang="zh-CN" dirty="0" smtClean="0"/>
              <a:t>14</a:t>
            </a:r>
            <a:r>
              <a:rPr lang="zh-CN" altLang="en-US" dirty="0" smtClean="0"/>
              <a:t>日晚</a:t>
            </a:r>
            <a:r>
              <a:rPr lang="en-US" altLang="zh-CN" dirty="0" smtClean="0"/>
              <a:t>9</a:t>
            </a:r>
            <a:r>
              <a:rPr lang="zh-CN" altLang="en-US" dirty="0" smtClean="0"/>
              <a:t>时，</a:t>
            </a:r>
            <a:r>
              <a:rPr lang="en-US" altLang="zh-CN" dirty="0" smtClean="0"/>
              <a:t>14 000</a:t>
            </a:r>
            <a:r>
              <a:rPr lang="zh-CN" altLang="en-US" dirty="0" smtClean="0"/>
              <a:t>名阿军不得不向英军投降。英军领先红外夜视器材赢得了一场兵力悬殊的战斗。 </a:t>
            </a:r>
            <a:br>
              <a:rPr lang="zh-CN" altLang="en-US" dirty="0" smtClean="0"/>
            </a:br>
            <a:r>
              <a:rPr lang="zh-CN" altLang="en-US" dirty="0" smtClean="0"/>
              <a:t/>
            </a:r>
            <a:br>
              <a:rPr lang="zh-CN" altLang="en-US" dirty="0" smtClean="0"/>
            </a:br>
            <a:r>
              <a:rPr lang="en-US" altLang="zh-CN" dirty="0" smtClean="0"/>
              <a:t>1991</a:t>
            </a:r>
            <a:r>
              <a:rPr lang="zh-CN" altLang="en-US" smtClean="0"/>
              <a:t>年海湾战争中，在风沙和硝烟弥漫的战场上，由于美军装备了先进的红外夜视器材，能够先于伊拉克军的坦克而发现对方，并开炮射击。而伊军只是从美军坦克开炮时的炮口火光上才得知大敌在前。由此可以看出红外夜视器材在现代战争中的重要作用。 </a:t>
            </a:r>
            <a:br>
              <a:rPr lang="zh-CN" altLang="en-US" smtClean="0"/>
            </a:br>
            <a:r>
              <a:rPr lang="zh-CN" altLang="en-US" smtClean="0"/>
              <a:t/>
            </a:r>
            <a:br>
              <a:rPr lang="zh-CN" altLang="en-US" smtClean="0"/>
            </a:br>
            <a:endParaRPr lang="zh-CN" altLang="en-US" dirty="0"/>
          </a:p>
        </p:txBody>
      </p:sp>
      <p:sp>
        <p:nvSpPr>
          <p:cNvPr id="4" name="灯片编号占位符 3"/>
          <p:cNvSpPr>
            <a:spLocks noGrp="1"/>
          </p:cNvSpPr>
          <p:nvPr>
            <p:ph type="sldNum" sz="quarter" idx="10"/>
          </p:nvPr>
        </p:nvSpPr>
        <p:spPr/>
        <p:txBody>
          <a:bodyPr/>
          <a:lstStyle/>
          <a:p>
            <a:pPr>
              <a:defRPr/>
            </a:pPr>
            <a:fld id="{E04FE98E-24A9-4DA5-923B-ECE5B2D26840}" type="slidenum">
              <a:rPr lang="zh-CN" altLang="en-US" smtClean="0"/>
              <a:pPr>
                <a:defRPr/>
              </a:pPr>
              <a:t>75</a:t>
            </a:fld>
            <a:endParaRPr lang="zh-CN" altLang="en-US"/>
          </a:p>
        </p:txBody>
      </p:sp>
    </p:spTree>
    <p:extLst>
      <p:ext uri="{BB962C8B-B14F-4D97-AF65-F5344CB8AC3E}">
        <p14:creationId xmlns:p14="http://schemas.microsoft.com/office/powerpoint/2010/main" val="861392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0000" lnSpcReduction="20000"/>
          </a:bodyPr>
          <a:lstStyle/>
          <a:p>
            <a:r>
              <a:rPr lang="en-US" altLang="zh-CN" sz="1200" b="0" i="0" kern="1200" dirty="0" smtClean="0">
                <a:solidFill>
                  <a:schemeClr val="tx1"/>
                </a:solidFill>
                <a:effectLst/>
                <a:latin typeface="+mn-lt"/>
                <a:ea typeface="+mn-ea"/>
                <a:cs typeface="+mn-cs"/>
              </a:rPr>
              <a:t>NVD</a:t>
            </a:r>
            <a:r>
              <a:rPr lang="zh-CN" altLang="en-US" sz="1200" b="0" i="0" kern="1200" dirty="0" smtClean="0">
                <a:solidFill>
                  <a:schemeClr val="tx1"/>
                </a:solidFill>
                <a:effectLst/>
                <a:latin typeface="+mn-lt"/>
                <a:ea typeface="+mn-ea"/>
                <a:cs typeface="+mn-cs"/>
              </a:rPr>
              <a:t>已有</a:t>
            </a:r>
            <a:r>
              <a:rPr lang="en-US" altLang="zh-CN" sz="1200" b="0" i="0" kern="1200" dirty="0" smtClean="0">
                <a:solidFill>
                  <a:schemeClr val="tx1"/>
                </a:solidFill>
                <a:effectLst/>
                <a:latin typeface="+mn-lt"/>
                <a:ea typeface="+mn-ea"/>
                <a:cs typeface="+mn-cs"/>
              </a:rPr>
              <a:t>40</a:t>
            </a:r>
            <a:r>
              <a:rPr lang="zh-CN" altLang="en-US" sz="1200" b="0" i="0" kern="1200" dirty="0" smtClean="0">
                <a:solidFill>
                  <a:schemeClr val="tx1"/>
                </a:solidFill>
                <a:effectLst/>
                <a:latin typeface="+mn-lt"/>
                <a:ea typeface="+mn-ea"/>
                <a:cs typeface="+mn-cs"/>
              </a:rPr>
              <a:t>多年的历史。这些产品可分为几代。</a:t>
            </a:r>
            <a:r>
              <a:rPr lang="en-US" altLang="zh-CN" sz="1200" b="0" i="0" kern="1200" dirty="0" smtClean="0">
                <a:solidFill>
                  <a:schemeClr val="tx1"/>
                </a:solidFill>
                <a:effectLst/>
                <a:latin typeface="+mn-lt"/>
                <a:ea typeface="+mn-ea"/>
                <a:cs typeface="+mn-cs"/>
              </a:rPr>
              <a:t>NVD</a:t>
            </a:r>
            <a:r>
              <a:rPr lang="zh-CN" altLang="en-US" sz="1200" b="0" i="0" kern="1200" dirty="0" smtClean="0">
                <a:solidFill>
                  <a:schemeClr val="tx1"/>
                </a:solidFill>
                <a:effectLst/>
                <a:latin typeface="+mn-lt"/>
                <a:ea typeface="+mn-ea"/>
                <a:cs typeface="+mn-cs"/>
              </a:rPr>
              <a:t>技术发展道路上的每一次重大突破都会催生新一代产品。</a:t>
            </a:r>
          </a:p>
          <a:p>
            <a:r>
              <a:rPr lang="zh-CN" altLang="en-US" sz="1200" b="0" i="0" kern="1200" dirty="0" smtClean="0">
                <a:solidFill>
                  <a:schemeClr val="tx1"/>
                </a:solidFill>
                <a:effectLst/>
                <a:latin typeface="+mn-lt"/>
                <a:ea typeface="+mn-ea"/>
                <a:cs typeface="+mn-cs"/>
              </a:rPr>
              <a:t>最早一代</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最早的</a:t>
            </a:r>
            <a:r>
              <a:rPr lang="zh-CN" altLang="en-US" sz="1200" b="0" i="0" u="none" strike="noStrike" kern="1200" dirty="0" smtClean="0">
                <a:solidFill>
                  <a:schemeClr val="tx1"/>
                </a:solidFill>
                <a:effectLst/>
                <a:latin typeface="+mn-lt"/>
                <a:ea typeface="+mn-ea"/>
                <a:cs typeface="+mn-cs"/>
                <a:hlinkClick r:id="rId3"/>
              </a:rPr>
              <a:t>夜视系统</a:t>
            </a:r>
            <a:r>
              <a:rPr lang="zh-CN" altLang="en-US" sz="1200" b="0" i="0" kern="1200" dirty="0" smtClean="0">
                <a:solidFill>
                  <a:schemeClr val="tx1"/>
                </a:solidFill>
                <a:effectLst/>
                <a:latin typeface="+mn-lt"/>
                <a:ea typeface="+mn-ea"/>
                <a:cs typeface="+mn-cs"/>
              </a:rPr>
              <a:t>由</a:t>
            </a:r>
            <a:r>
              <a:rPr lang="zh-CN" altLang="en-US" sz="1200" b="1" i="0" kern="1200" dirty="0" smtClean="0">
                <a:solidFill>
                  <a:schemeClr val="tx1"/>
                </a:solidFill>
                <a:effectLst/>
                <a:latin typeface="+mn-lt"/>
                <a:ea typeface="+mn-ea"/>
                <a:cs typeface="+mn-cs"/>
              </a:rPr>
              <a:t>美国</a:t>
            </a:r>
            <a:r>
              <a:rPr lang="zh-CN" altLang="en-US" sz="1200" b="0" i="0" kern="1200" dirty="0" smtClean="0">
                <a:solidFill>
                  <a:schemeClr val="tx1"/>
                </a:solidFill>
                <a:effectLst/>
                <a:latin typeface="+mn-lt"/>
                <a:ea typeface="+mn-ea"/>
                <a:cs typeface="+mn-cs"/>
              </a:rPr>
              <a:t>军方研制，它们被应用在第二次世界大战和朝鲜战争的战场上，这些</a:t>
            </a:r>
            <a:r>
              <a:rPr lang="en-US" altLang="zh-CN" sz="1200" b="0" i="0" kern="1200" dirty="0" smtClean="0">
                <a:solidFill>
                  <a:schemeClr val="tx1"/>
                </a:solidFill>
                <a:effectLst/>
                <a:latin typeface="+mn-lt"/>
                <a:ea typeface="+mn-ea"/>
                <a:cs typeface="+mn-cs"/>
              </a:rPr>
              <a:t>NVD</a:t>
            </a:r>
            <a:r>
              <a:rPr lang="zh-CN" altLang="en-US" sz="1200" b="0" i="0" kern="1200" dirty="0" smtClean="0">
                <a:solidFill>
                  <a:schemeClr val="tx1"/>
                </a:solidFill>
                <a:effectLst/>
                <a:latin typeface="+mn-lt"/>
                <a:ea typeface="+mn-ea"/>
                <a:cs typeface="+mn-cs"/>
              </a:rPr>
              <a:t>系统采用主动红外线技术。这意味着</a:t>
            </a:r>
            <a:r>
              <a:rPr lang="en-US" altLang="zh-CN" sz="1200" b="0" i="0" kern="1200" dirty="0" smtClean="0">
                <a:solidFill>
                  <a:schemeClr val="tx1"/>
                </a:solidFill>
                <a:effectLst/>
                <a:latin typeface="+mn-lt"/>
                <a:ea typeface="+mn-ea"/>
                <a:cs typeface="+mn-cs"/>
              </a:rPr>
              <a:t>NVD</a:t>
            </a:r>
            <a:r>
              <a:rPr lang="zh-CN" altLang="en-US" sz="1200" b="0" i="0" kern="1200" dirty="0" smtClean="0">
                <a:solidFill>
                  <a:schemeClr val="tx1"/>
                </a:solidFill>
                <a:effectLst/>
                <a:latin typeface="+mn-lt"/>
                <a:ea typeface="+mn-ea"/>
                <a:cs typeface="+mn-cs"/>
              </a:rPr>
              <a:t>上须附有一个称为红外辐射源的发射单元。该单元能发射出一束近红外线，类似于普通闪光灯发出的光束。这种光束不能为</a:t>
            </a:r>
            <a:r>
              <a:rPr lang="zh-CN" altLang="en-US" sz="1200" b="0" i="0" u="none" strike="noStrike" kern="1200" dirty="0" smtClean="0">
                <a:solidFill>
                  <a:schemeClr val="tx1"/>
                </a:solidFill>
                <a:effectLst/>
                <a:latin typeface="+mn-lt"/>
                <a:ea typeface="+mn-ea"/>
                <a:cs typeface="+mn-cs"/>
                <a:hlinkClick r:id="rId4"/>
              </a:rPr>
              <a:t>肉眼</a:t>
            </a:r>
            <a:r>
              <a:rPr lang="zh-CN" altLang="en-US" sz="1200" b="0" i="0" kern="1200" dirty="0" smtClean="0">
                <a:solidFill>
                  <a:schemeClr val="tx1"/>
                </a:solidFill>
                <a:effectLst/>
                <a:latin typeface="+mn-lt"/>
                <a:ea typeface="+mn-ea"/>
                <a:cs typeface="+mn-cs"/>
              </a:rPr>
              <a:t>所见，它们会从物体上反射出来，然后返回</a:t>
            </a:r>
            <a:r>
              <a:rPr lang="en-US" altLang="zh-CN" sz="1200" b="0" i="0" kern="1200" dirty="0" smtClean="0">
                <a:solidFill>
                  <a:schemeClr val="tx1"/>
                </a:solidFill>
                <a:effectLst/>
                <a:latin typeface="+mn-lt"/>
                <a:ea typeface="+mn-ea"/>
                <a:cs typeface="+mn-cs"/>
              </a:rPr>
              <a:t>NVD</a:t>
            </a:r>
            <a:r>
              <a:rPr lang="zh-CN" altLang="en-US" sz="1200" b="0" i="0" kern="1200" dirty="0" smtClean="0">
                <a:solidFill>
                  <a:schemeClr val="tx1"/>
                </a:solidFill>
                <a:effectLst/>
                <a:latin typeface="+mn-lt"/>
                <a:ea typeface="+mn-ea"/>
                <a:cs typeface="+mn-cs"/>
              </a:rPr>
              <a:t>的</a:t>
            </a:r>
            <a:r>
              <a:rPr lang="zh-CN" altLang="en-US" sz="1200" b="0" i="0" u="none" strike="noStrike" kern="1200" dirty="0" smtClean="0">
                <a:solidFill>
                  <a:schemeClr val="tx1"/>
                </a:solidFill>
                <a:effectLst/>
                <a:latin typeface="+mn-lt"/>
                <a:ea typeface="+mn-ea"/>
                <a:cs typeface="+mn-cs"/>
                <a:hlinkClick r:id="rId5"/>
              </a:rPr>
              <a:t>透镜</a:t>
            </a:r>
            <a:r>
              <a:rPr lang="zh-CN" altLang="en-US" sz="1200" b="0" i="0" kern="1200" dirty="0" smtClean="0">
                <a:solidFill>
                  <a:schemeClr val="tx1"/>
                </a:solidFill>
                <a:effectLst/>
                <a:latin typeface="+mn-lt"/>
                <a:ea typeface="+mn-ea"/>
                <a:cs typeface="+mn-cs"/>
              </a:rPr>
              <a:t>。这种系统使阳极与阴极相连，以便对电子进行加速。这种方法的问题是，电子加速会使图像扭曲，而且还会大大缩减管道的寿命。这项技术最早用于军事中时，还存在一个重要问题：敌方在短时间内就能仿制出这种系统，这使得敌军士兵也可以用它们的</a:t>
            </a:r>
            <a:r>
              <a:rPr lang="en-US" altLang="zh-CN" sz="1200" b="0" i="0" kern="1200" dirty="0" smtClean="0">
                <a:solidFill>
                  <a:schemeClr val="tx1"/>
                </a:solidFill>
                <a:effectLst/>
                <a:latin typeface="+mn-lt"/>
                <a:ea typeface="+mn-ea"/>
                <a:cs typeface="+mn-cs"/>
              </a:rPr>
              <a:t>NVD</a:t>
            </a:r>
            <a:r>
              <a:rPr lang="zh-CN" altLang="en-US" sz="1200" b="0" i="0" kern="1200" dirty="0" smtClean="0">
                <a:solidFill>
                  <a:schemeClr val="tx1"/>
                </a:solidFill>
                <a:effectLst/>
                <a:latin typeface="+mn-lt"/>
                <a:ea typeface="+mn-ea"/>
                <a:cs typeface="+mn-cs"/>
              </a:rPr>
              <a:t>系统观测到设备发射出的红外光束。</a:t>
            </a:r>
          </a:p>
          <a:p>
            <a:r>
              <a:rPr lang="zh-CN" altLang="en-US" sz="1200" b="0" i="0" kern="1200" dirty="0" smtClean="0">
                <a:solidFill>
                  <a:schemeClr val="tx1"/>
                </a:solidFill>
                <a:effectLst/>
                <a:latin typeface="+mn-lt"/>
                <a:ea typeface="+mn-ea"/>
                <a:cs typeface="+mn-cs"/>
              </a:rPr>
              <a:t>夜视仪</a:t>
            </a:r>
          </a:p>
          <a:p>
            <a:r>
              <a:rPr lang="zh-CN" altLang="en-US" sz="1200" b="0" i="0" kern="1200" dirty="0" smtClean="0">
                <a:solidFill>
                  <a:schemeClr val="tx1"/>
                </a:solidFill>
                <a:effectLst/>
                <a:latin typeface="+mn-lt"/>
                <a:ea typeface="+mn-ea"/>
                <a:cs typeface="+mn-cs"/>
              </a:rPr>
              <a:t>第一代</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这一代</a:t>
            </a:r>
            <a:r>
              <a:rPr lang="en-US" altLang="zh-CN" sz="1200" b="0" i="0" kern="1200" dirty="0" smtClean="0">
                <a:solidFill>
                  <a:schemeClr val="tx1"/>
                </a:solidFill>
                <a:effectLst/>
                <a:latin typeface="+mn-lt"/>
                <a:ea typeface="+mn-ea"/>
                <a:cs typeface="+mn-cs"/>
              </a:rPr>
              <a:t>NVD</a:t>
            </a:r>
            <a:r>
              <a:rPr lang="zh-CN" altLang="en-US" sz="1200" b="0" i="0" kern="1200" dirty="0" smtClean="0">
                <a:solidFill>
                  <a:schemeClr val="tx1"/>
                </a:solidFill>
                <a:effectLst/>
                <a:latin typeface="+mn-lt"/>
                <a:ea typeface="+mn-ea"/>
                <a:cs typeface="+mn-cs"/>
              </a:rPr>
              <a:t>放弃了主动红外技术，转而采用了被动红外线技术。这种</a:t>
            </a:r>
            <a:r>
              <a:rPr lang="en-US" altLang="zh-CN" sz="1200" b="0" i="0" kern="1200" dirty="0" smtClean="0">
                <a:solidFill>
                  <a:schemeClr val="tx1"/>
                </a:solidFill>
                <a:effectLst/>
                <a:latin typeface="+mn-lt"/>
                <a:ea typeface="+mn-ea"/>
                <a:cs typeface="+mn-cs"/>
              </a:rPr>
              <a:t>NVD</a:t>
            </a:r>
            <a:r>
              <a:rPr lang="zh-CN" altLang="en-US" sz="1200" b="0" i="0" kern="1200" dirty="0" smtClean="0">
                <a:solidFill>
                  <a:schemeClr val="tx1"/>
                </a:solidFill>
                <a:effectLst/>
                <a:latin typeface="+mn-lt"/>
                <a:ea typeface="+mn-ea"/>
                <a:cs typeface="+mn-cs"/>
              </a:rPr>
              <a:t>能够利用月亮和星星发出的环境光线放大周围的反射红外线，因而曾被美军称为</a:t>
            </a:r>
            <a:r>
              <a:rPr lang="zh-CN" altLang="en-US" sz="1200" b="0" i="0" u="none" strike="noStrike" kern="1200" dirty="0" smtClean="0">
                <a:solidFill>
                  <a:schemeClr val="tx1"/>
                </a:solidFill>
                <a:effectLst/>
                <a:latin typeface="+mn-lt"/>
                <a:ea typeface="+mn-ea"/>
                <a:cs typeface="+mn-cs"/>
                <a:hlinkClick r:id="rId6"/>
              </a:rPr>
              <a:t>星光</a:t>
            </a:r>
            <a:r>
              <a:rPr lang="zh-CN" altLang="en-US" sz="1200" b="0" i="0" kern="1200" dirty="0" smtClean="0">
                <a:solidFill>
                  <a:schemeClr val="tx1"/>
                </a:solidFill>
                <a:effectLst/>
                <a:latin typeface="+mn-lt"/>
                <a:ea typeface="+mn-ea"/>
                <a:cs typeface="+mn-cs"/>
              </a:rPr>
              <a:t>。这意味着它们不需要红外线发射源。这也意味着在多云或没有月亮的夜晚时，它们的工作效果不是很好。第一代</a:t>
            </a:r>
            <a:r>
              <a:rPr lang="en-US" altLang="zh-CN" sz="1200" b="0" i="0" kern="1200" dirty="0" smtClean="0">
                <a:solidFill>
                  <a:schemeClr val="tx1"/>
                </a:solidFill>
                <a:effectLst/>
                <a:latin typeface="+mn-lt"/>
                <a:ea typeface="+mn-ea"/>
                <a:cs typeface="+mn-cs"/>
              </a:rPr>
              <a:t>NVD</a:t>
            </a:r>
            <a:r>
              <a:rPr lang="zh-CN" altLang="en-US" sz="1200" b="0" i="0" kern="1200" dirty="0" smtClean="0">
                <a:solidFill>
                  <a:schemeClr val="tx1"/>
                </a:solidFill>
                <a:effectLst/>
                <a:latin typeface="+mn-lt"/>
                <a:ea typeface="+mn-ea"/>
                <a:cs typeface="+mn-cs"/>
              </a:rPr>
              <a:t>采用与第</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代相同的图像增强管技术，同样靠阴极和阳极进行电子加速，所以仍然存在图像扭曲和管道寿命较短的问题。</a:t>
            </a:r>
          </a:p>
          <a:p>
            <a:r>
              <a:rPr lang="zh-CN" altLang="en-US" sz="1200" b="0" i="0" kern="1200" dirty="0" smtClean="0">
                <a:solidFill>
                  <a:schemeClr val="tx1"/>
                </a:solidFill>
                <a:effectLst/>
                <a:latin typeface="+mn-lt"/>
                <a:ea typeface="+mn-ea"/>
                <a:cs typeface="+mn-cs"/>
              </a:rPr>
              <a:t>第二代</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图像增强管技术的重大进步催生了第二代</a:t>
            </a:r>
            <a:r>
              <a:rPr lang="en-US" altLang="zh-CN" sz="1200" b="0" i="0" kern="1200" dirty="0" smtClean="0">
                <a:solidFill>
                  <a:schemeClr val="tx1"/>
                </a:solidFill>
                <a:effectLst/>
                <a:latin typeface="+mn-lt"/>
                <a:ea typeface="+mn-ea"/>
                <a:cs typeface="+mn-cs"/>
              </a:rPr>
              <a:t>NVD</a:t>
            </a:r>
            <a:r>
              <a:rPr lang="zh-CN" altLang="en-US" sz="1200" b="0" i="0" kern="1200" dirty="0" smtClean="0">
                <a:solidFill>
                  <a:schemeClr val="tx1"/>
                </a:solidFill>
                <a:effectLst/>
                <a:latin typeface="+mn-lt"/>
                <a:ea typeface="+mn-ea"/>
                <a:cs typeface="+mn-cs"/>
              </a:rPr>
              <a:t>。它们的分辨率比第一代设备更高，性能更为出色，可靠性也更好。第二代技术最大的收获是，它们具备了在极弱的光线条件下（例如在一个没有月亮的夜晚）生成图像的能力。敏感度得以增加，是因为图像增强管附加了微通道板。由于</a:t>
            </a:r>
            <a:r>
              <a:rPr lang="en-US" altLang="zh-CN" sz="1200" b="0" i="0" kern="1200" dirty="0" smtClean="0">
                <a:solidFill>
                  <a:schemeClr val="tx1"/>
                </a:solidFill>
                <a:effectLst/>
                <a:latin typeface="+mn-lt"/>
                <a:ea typeface="+mn-ea"/>
                <a:cs typeface="+mn-cs"/>
              </a:rPr>
              <a:t>MCP</a:t>
            </a:r>
            <a:r>
              <a:rPr lang="zh-CN" altLang="en-US" sz="1200" b="0" i="0" kern="1200" dirty="0" smtClean="0">
                <a:solidFill>
                  <a:schemeClr val="tx1"/>
                </a:solidFill>
                <a:effectLst/>
                <a:latin typeface="+mn-lt"/>
                <a:ea typeface="+mn-ea"/>
                <a:cs typeface="+mn-cs"/>
              </a:rPr>
              <a:t>能够增加电子数目而非仅对原有电子加速，所以图像扭曲的程度显著下降，而亮度也高于前几代</a:t>
            </a:r>
            <a:r>
              <a:rPr lang="en-US" altLang="zh-CN" sz="1200" b="0" i="0" kern="1200" dirty="0" smtClean="0">
                <a:solidFill>
                  <a:schemeClr val="tx1"/>
                </a:solidFill>
                <a:effectLst/>
                <a:latin typeface="+mn-lt"/>
                <a:ea typeface="+mn-ea"/>
                <a:cs typeface="+mn-cs"/>
              </a:rPr>
              <a:t>NVD</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第三代</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目前美军采用第三代技术。尽管其原理与第二代相比并无本质区别，但这一代</a:t>
            </a:r>
            <a:r>
              <a:rPr lang="en-US" altLang="zh-CN" sz="1200" b="0" i="0" kern="1200" dirty="0" smtClean="0">
                <a:solidFill>
                  <a:schemeClr val="tx1"/>
                </a:solidFill>
                <a:effectLst/>
                <a:latin typeface="+mn-lt"/>
                <a:ea typeface="+mn-ea"/>
                <a:cs typeface="+mn-cs"/>
              </a:rPr>
              <a:t>NVD</a:t>
            </a:r>
            <a:r>
              <a:rPr lang="zh-CN" altLang="en-US" sz="1200" b="0" i="0" kern="1200" dirty="0" smtClean="0">
                <a:solidFill>
                  <a:schemeClr val="tx1"/>
                </a:solidFill>
                <a:effectLst/>
                <a:latin typeface="+mn-lt"/>
                <a:ea typeface="+mn-ea"/>
                <a:cs typeface="+mn-cs"/>
              </a:rPr>
              <a:t>的分辨率和敏感度要更好。这是因为其光电阴极由</a:t>
            </a:r>
            <a:r>
              <a:rPr lang="zh-CN" altLang="en-US" sz="1200" b="0" i="0" u="none" strike="noStrike" kern="1200" dirty="0" smtClean="0">
                <a:solidFill>
                  <a:schemeClr val="tx1"/>
                </a:solidFill>
                <a:effectLst/>
                <a:latin typeface="+mn-lt"/>
                <a:ea typeface="+mn-ea"/>
                <a:cs typeface="+mn-cs"/>
                <a:hlinkClick r:id="rId7"/>
              </a:rPr>
              <a:t>砷化镓</a:t>
            </a:r>
            <a:r>
              <a:rPr lang="zh-CN" altLang="en-US" sz="1200" b="0" i="0" kern="1200" dirty="0" smtClean="0">
                <a:solidFill>
                  <a:schemeClr val="tx1"/>
                </a:solidFill>
                <a:effectLst/>
                <a:latin typeface="+mn-lt"/>
                <a:ea typeface="+mn-ea"/>
                <a:cs typeface="+mn-cs"/>
              </a:rPr>
              <a:t>制成，这种物质有助于提高光子转化为电子的效率。另外，</a:t>
            </a:r>
            <a:r>
              <a:rPr lang="en-US" altLang="zh-CN" sz="1200" b="0" i="0" kern="1200" dirty="0" smtClean="0">
                <a:solidFill>
                  <a:schemeClr val="tx1"/>
                </a:solidFill>
                <a:effectLst/>
                <a:latin typeface="+mn-lt"/>
                <a:ea typeface="+mn-ea"/>
                <a:cs typeface="+mn-cs"/>
              </a:rPr>
              <a:t>MCP</a:t>
            </a:r>
            <a:r>
              <a:rPr lang="zh-CN" altLang="en-US" sz="1200" b="0" i="0" kern="1200" dirty="0" smtClean="0">
                <a:solidFill>
                  <a:schemeClr val="tx1"/>
                </a:solidFill>
                <a:effectLst/>
                <a:latin typeface="+mn-lt"/>
                <a:ea typeface="+mn-ea"/>
                <a:cs typeface="+mn-cs"/>
              </a:rPr>
              <a:t>上还覆有一个离子壁垒层，能够有效地增加管道寿命。电影当中的夜视仪</a:t>
            </a:r>
          </a:p>
          <a:p>
            <a:r>
              <a:rPr lang="zh-CN" altLang="en-US" sz="1200" b="0" i="0" kern="1200" dirty="0" smtClean="0">
                <a:solidFill>
                  <a:schemeClr val="tx1"/>
                </a:solidFill>
                <a:effectLst/>
                <a:latin typeface="+mn-lt"/>
                <a:ea typeface="+mn-ea"/>
                <a:cs typeface="+mn-cs"/>
              </a:rPr>
              <a:t>第四代</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通常我们提到的第四代技术亦称“无胶片门限”技术，总体上讲，这一代系统的性能在强光和弱光两种环境中都有较大幅度的改善。</a:t>
            </a:r>
          </a:p>
          <a:p>
            <a:r>
              <a:rPr lang="en-US" altLang="zh-CN" sz="1200" b="0" i="0" kern="1200" dirty="0" smtClean="0">
                <a:solidFill>
                  <a:schemeClr val="tx1"/>
                </a:solidFill>
                <a:effectLst/>
                <a:latin typeface="+mn-lt"/>
                <a:ea typeface="+mn-ea"/>
                <a:cs typeface="+mn-cs"/>
              </a:rPr>
              <a:t>MCP</a:t>
            </a:r>
            <a:r>
              <a:rPr lang="zh-CN" altLang="en-US" sz="1200" b="0" i="0" kern="1200" dirty="0" smtClean="0">
                <a:solidFill>
                  <a:schemeClr val="tx1"/>
                </a:solidFill>
                <a:effectLst/>
                <a:latin typeface="+mn-lt"/>
                <a:ea typeface="+mn-ea"/>
                <a:cs typeface="+mn-cs"/>
              </a:rPr>
              <a:t>去除了第三代技术加入的离子壁垒，因而背景</a:t>
            </a:r>
            <a:r>
              <a:rPr lang="zh-CN" altLang="en-US" sz="1200" b="0" i="0" u="none" strike="noStrike" kern="1200" dirty="0" smtClean="0">
                <a:solidFill>
                  <a:schemeClr val="tx1"/>
                </a:solidFill>
                <a:effectLst/>
                <a:latin typeface="+mn-lt"/>
                <a:ea typeface="+mn-ea"/>
                <a:cs typeface="+mn-cs"/>
                <a:hlinkClick r:id="rId8"/>
              </a:rPr>
              <a:t>噪声</a:t>
            </a:r>
            <a:r>
              <a:rPr lang="zh-CN" altLang="en-US" sz="1200" b="0" i="0" kern="1200" dirty="0" smtClean="0">
                <a:solidFill>
                  <a:schemeClr val="tx1"/>
                </a:solidFill>
                <a:effectLst/>
                <a:latin typeface="+mn-lt"/>
                <a:ea typeface="+mn-ea"/>
                <a:cs typeface="+mn-cs"/>
              </a:rPr>
              <a:t>有所降低，同时信噪比得以提升。去除离子胶片在实际中能够让更多的电子被放大，这样一来图像的扭曲度显著降低，而亮度则有明显提高。</a:t>
            </a:r>
          </a:p>
          <a:p>
            <a:r>
              <a:rPr lang="zh-CN" altLang="en-US" sz="1200" b="0" i="0" kern="1200" dirty="0" smtClean="0">
                <a:solidFill>
                  <a:schemeClr val="tx1"/>
                </a:solidFill>
                <a:effectLst/>
                <a:latin typeface="+mn-lt"/>
                <a:ea typeface="+mn-ea"/>
                <a:cs typeface="+mn-cs"/>
              </a:rPr>
              <a:t>自动门限供电系统的引入，使得光电阴极的电压能够迅速地接通和切断，从而让</a:t>
            </a:r>
            <a:r>
              <a:rPr lang="en-US" altLang="zh-CN" sz="1200" b="0" i="0" kern="1200" dirty="0" smtClean="0">
                <a:solidFill>
                  <a:schemeClr val="tx1"/>
                </a:solidFill>
                <a:effectLst/>
                <a:latin typeface="+mn-lt"/>
                <a:ea typeface="+mn-ea"/>
                <a:cs typeface="+mn-cs"/>
              </a:rPr>
              <a:t>NVD</a:t>
            </a:r>
            <a:r>
              <a:rPr lang="zh-CN" altLang="en-US" sz="1200" b="0" i="0" kern="1200" dirty="0" smtClean="0">
                <a:solidFill>
                  <a:schemeClr val="tx1"/>
                </a:solidFill>
                <a:effectLst/>
                <a:latin typeface="+mn-lt"/>
                <a:ea typeface="+mn-ea"/>
                <a:cs typeface="+mn-cs"/>
              </a:rPr>
              <a:t>能够对发光条件的波动做出即时反应。这项技术的进步对于</a:t>
            </a:r>
            <a:r>
              <a:rPr lang="en-US" altLang="zh-CN" sz="1200" b="0" i="0" kern="1200" dirty="0" smtClean="0">
                <a:solidFill>
                  <a:schemeClr val="tx1"/>
                </a:solidFill>
                <a:effectLst/>
                <a:latin typeface="+mn-lt"/>
                <a:ea typeface="+mn-ea"/>
                <a:cs typeface="+mn-cs"/>
              </a:rPr>
              <a:t>NVD</a:t>
            </a:r>
            <a:r>
              <a:rPr lang="zh-CN" altLang="en-US" sz="1200" b="0" i="0" kern="1200" dirty="0" smtClean="0">
                <a:solidFill>
                  <a:schemeClr val="tx1"/>
                </a:solidFill>
                <a:effectLst/>
                <a:latin typeface="+mn-lt"/>
                <a:ea typeface="+mn-ea"/>
                <a:cs typeface="+mn-cs"/>
              </a:rPr>
              <a:t>系统来说具有关键意义，具备了这种能力，用户可以迅速从强光环境转移到弱光环境（或从弱光环境到强光环境），而图像不会产生任何颠簸。举例来说，请想象一个随处可见的电影场景：一名特工在使用夜视仪目镜时，如果有人打开了附近的电灯，他就会“失明”。有了最新的门限电源技术，光线条件的变化不会产生这样的恶果，改进的</a:t>
            </a:r>
            <a:r>
              <a:rPr lang="en-US" altLang="zh-CN" sz="1200" b="0" i="0" kern="1200" dirty="0" smtClean="0">
                <a:solidFill>
                  <a:schemeClr val="tx1"/>
                </a:solidFill>
                <a:effectLst/>
                <a:latin typeface="+mn-lt"/>
                <a:ea typeface="+mn-ea"/>
                <a:cs typeface="+mn-cs"/>
              </a:rPr>
              <a:t>NVD</a:t>
            </a:r>
            <a:r>
              <a:rPr lang="zh-CN" altLang="en-US" sz="1200" b="0" i="0" kern="1200" dirty="0" smtClean="0">
                <a:solidFill>
                  <a:schemeClr val="tx1"/>
                </a:solidFill>
                <a:effectLst/>
                <a:latin typeface="+mn-lt"/>
                <a:ea typeface="+mn-ea"/>
                <a:cs typeface="+mn-cs"/>
              </a:rPr>
              <a:t>系统能够立即对光环境的变化做出反应。</a:t>
            </a:r>
          </a:p>
          <a:p>
            <a:r>
              <a:rPr lang="zh-CN" altLang="en-US" sz="1200" b="0" i="0" kern="1200" dirty="0" smtClean="0">
                <a:solidFill>
                  <a:schemeClr val="tx1"/>
                </a:solidFill>
                <a:effectLst/>
                <a:latin typeface="+mn-lt"/>
                <a:ea typeface="+mn-ea"/>
                <a:cs typeface="+mn-cs"/>
              </a:rPr>
              <a:t>很多所谓的“便宜”夜视镜采用第</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代或第一代技术，如果对于专业设备的敏感度抱有较高期待，您可能会大失所望。第二代、第三代以及第四代</a:t>
            </a:r>
            <a:r>
              <a:rPr lang="en-US" altLang="zh-CN" sz="1200" b="0" i="0" kern="1200" dirty="0" smtClean="0">
                <a:solidFill>
                  <a:schemeClr val="tx1"/>
                </a:solidFill>
                <a:effectLst/>
                <a:latin typeface="+mn-lt"/>
                <a:ea typeface="+mn-ea"/>
                <a:cs typeface="+mn-cs"/>
              </a:rPr>
              <a:t>NVD</a:t>
            </a:r>
            <a:r>
              <a:rPr lang="zh-CN" altLang="en-US" sz="1200" b="0" i="0" kern="1200" dirty="0" smtClean="0">
                <a:solidFill>
                  <a:schemeClr val="tx1"/>
                </a:solidFill>
                <a:effectLst/>
                <a:latin typeface="+mn-lt"/>
                <a:ea typeface="+mn-ea"/>
                <a:cs typeface="+mn-cs"/>
              </a:rPr>
              <a:t>一般价格较高，但如果保养得当，可以使用较长时间。还有一点，在极其昏暗乃至几乎不能采集到环境光线的地方，使用红外辐射源对于任何一款</a:t>
            </a:r>
            <a:r>
              <a:rPr lang="en-US" altLang="zh-CN" sz="1200" b="0" i="0" kern="1200" dirty="0" smtClean="0">
                <a:solidFill>
                  <a:schemeClr val="tx1"/>
                </a:solidFill>
                <a:effectLst/>
                <a:latin typeface="+mn-lt"/>
                <a:ea typeface="+mn-ea"/>
                <a:cs typeface="+mn-cs"/>
              </a:rPr>
              <a:t>NVD</a:t>
            </a:r>
            <a:r>
              <a:rPr lang="zh-CN" altLang="en-US" sz="1200" b="0" i="0" kern="1200" dirty="0" smtClean="0">
                <a:solidFill>
                  <a:schemeClr val="tx1"/>
                </a:solidFill>
                <a:effectLst/>
                <a:latin typeface="+mn-lt"/>
                <a:ea typeface="+mn-ea"/>
                <a:cs typeface="+mn-cs"/>
              </a:rPr>
              <a:t>系统都是有益的。</a:t>
            </a:r>
          </a:p>
          <a:p>
            <a:r>
              <a:rPr lang="zh-CN" altLang="en-US" sz="1200" b="0" i="0" kern="1200" dirty="0" smtClean="0">
                <a:solidFill>
                  <a:schemeClr val="tx1"/>
                </a:solidFill>
                <a:effectLst/>
                <a:latin typeface="+mn-lt"/>
                <a:ea typeface="+mn-ea"/>
                <a:cs typeface="+mn-cs"/>
              </a:rPr>
              <a:t>一根图像增强管都要进行严格的测试，以判断它能否达到军方设定的标准。达标的管子被归为军用规格（</a:t>
            </a:r>
            <a:r>
              <a:rPr lang="en-US" altLang="zh-CN" sz="1200" b="0" i="0" kern="1200" dirty="0" smtClean="0">
                <a:solidFill>
                  <a:schemeClr val="tx1"/>
                </a:solidFill>
                <a:effectLst/>
                <a:latin typeface="+mn-lt"/>
                <a:ea typeface="+mn-ea"/>
                <a:cs typeface="+mn-cs"/>
              </a:rPr>
              <a:t>MILSPEC</a:t>
            </a:r>
            <a:r>
              <a:rPr lang="zh-CN" altLang="en-US" sz="1200" b="0" i="0" kern="1200" dirty="0" smtClean="0">
                <a:solidFill>
                  <a:schemeClr val="tx1"/>
                </a:solidFill>
                <a:effectLst/>
                <a:latin typeface="+mn-lt"/>
                <a:ea typeface="+mn-ea"/>
                <a:cs typeface="+mn-cs"/>
              </a:rPr>
              <a:t>）。哪怕只有一项指标不符合军用标准，管子就会被归为普通规格（</a:t>
            </a:r>
            <a:r>
              <a:rPr lang="en-US" altLang="zh-CN" sz="1200" b="0" i="0" kern="1200" dirty="0" smtClean="0">
                <a:solidFill>
                  <a:schemeClr val="tx1"/>
                </a:solidFill>
                <a:effectLst/>
                <a:latin typeface="+mn-lt"/>
                <a:ea typeface="+mn-ea"/>
                <a:cs typeface="+mn-cs"/>
              </a:rPr>
              <a:t>COMSPEC</a:t>
            </a:r>
            <a:r>
              <a:rPr lang="zh-CN" altLang="en-US" sz="1200" b="0" i="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pPr>
              <a:defRPr/>
            </a:pPr>
            <a:fld id="{E04FE98E-24A9-4DA5-923B-ECE5B2D26840}" type="slidenum">
              <a:rPr lang="zh-CN" altLang="en-US" smtClean="0"/>
              <a:pPr>
                <a:defRPr/>
              </a:pPr>
              <a:t>77</a:t>
            </a:fld>
            <a:endParaRPr lang="zh-CN" altLang="en-US"/>
          </a:p>
        </p:txBody>
      </p:sp>
    </p:spTree>
    <p:extLst>
      <p:ext uri="{BB962C8B-B14F-4D97-AF65-F5344CB8AC3E}">
        <p14:creationId xmlns:p14="http://schemas.microsoft.com/office/powerpoint/2010/main" val="30024649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37BBDA82-FA8C-4782-B20C-2D6138738461}" type="slidenum">
              <a:rPr lang="en-US" altLang="zh-CN" smtClean="0"/>
              <a:pPr/>
              <a:t>78</a:t>
            </a:fld>
            <a:endParaRPr lang="en-US" altLang="zh-CN" smtClean="0"/>
          </a:p>
        </p:txBody>
      </p:sp>
      <p:sp>
        <p:nvSpPr>
          <p:cNvPr id="1669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6916" name="Rectangle 3"/>
          <p:cNvSpPr>
            <a:spLocks noGrp="1" noChangeArrowheads="1"/>
          </p:cNvSpPr>
          <p:nvPr>
            <p:ph type="body" idx="1"/>
          </p:nvPr>
        </p:nvSpPr>
        <p:spPr bwMode="auto">
          <a:xfrm>
            <a:off x="904875" y="4714875"/>
            <a:ext cx="4972050" cy="4467225"/>
          </a:xfrm>
          <a:noFill/>
        </p:spPr>
        <p:txBody>
          <a:bodyPr wrap="square" numCol="1" anchor="t" anchorCtr="0" compatLnSpc="1">
            <a:prstTxWarp prst="textNoShape">
              <a:avLst/>
            </a:prstTxWarp>
          </a:bodyPr>
          <a:lstStyle/>
          <a:p>
            <a:endParaRPr lang="zh-CN" altLang="zh-CN" smtClean="0"/>
          </a:p>
        </p:txBody>
      </p:sp>
    </p:spTree>
    <p:extLst>
      <p:ext uri="{BB962C8B-B14F-4D97-AF65-F5344CB8AC3E}">
        <p14:creationId xmlns:p14="http://schemas.microsoft.com/office/powerpoint/2010/main" val="8681813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6D155E03-525A-49D9-A83F-518DEDA56A22}" type="slidenum">
              <a:rPr lang="en-US" altLang="zh-CN" smtClean="0"/>
              <a:pPr/>
              <a:t>86</a:t>
            </a:fld>
            <a:endParaRPr lang="en-US" altLang="zh-CN" smtClean="0"/>
          </a:p>
        </p:txBody>
      </p:sp>
      <p:sp>
        <p:nvSpPr>
          <p:cNvPr id="142339" name="Rectangle 2"/>
          <p:cNvSpPr>
            <a:spLocks noGrp="1" noRot="1" noChangeAspect="1" noChangeArrowheads="1" noTextEdit="1"/>
          </p:cNvSpPr>
          <p:nvPr>
            <p:ph type="sldImg"/>
          </p:nvPr>
        </p:nvSpPr>
        <p:spPr bwMode="auto">
          <a:xfrm>
            <a:off x="911225" y="744538"/>
            <a:ext cx="4960938" cy="3722687"/>
          </a:xfrm>
          <a:solidFill>
            <a:srgbClr val="FFFFFF"/>
          </a:solidFill>
          <a:ln>
            <a:solidFill>
              <a:srgbClr val="000000"/>
            </a:solidFill>
            <a:miter lim="800000"/>
            <a:headEnd/>
            <a:tailEnd/>
          </a:ln>
        </p:spPr>
      </p:sp>
      <p:sp>
        <p:nvSpPr>
          <p:cNvPr id="142340" name="Rectangle 3"/>
          <p:cNvSpPr>
            <a:spLocks noGrp="1" noChangeArrowheads="1"/>
          </p:cNvSpPr>
          <p:nvPr>
            <p:ph type="body" idx="1"/>
          </p:nvPr>
        </p:nvSpPr>
        <p:spPr bwMode="auto">
          <a:xfrm>
            <a:off x="904875" y="4714875"/>
            <a:ext cx="4972050" cy="4467225"/>
          </a:xfrm>
          <a:solidFill>
            <a:srgbClr val="FFFFFF"/>
          </a:solidFill>
          <a:ln>
            <a:solidFill>
              <a:srgbClr val="000000"/>
            </a:solidFill>
            <a:miter lim="800000"/>
            <a:headEnd/>
            <a:tailEnd/>
          </a:ln>
        </p:spPr>
        <p:txBody>
          <a:bodyPr wrap="square" numCol="1" anchor="t" anchorCtr="0" compatLnSpc="1">
            <a:prstTxWarp prst="textNoShape">
              <a:avLst/>
            </a:prstTxWarp>
          </a:bodyPr>
          <a:lstStyle/>
          <a:p>
            <a:r>
              <a:rPr lang="zh-CN" altLang="en-US" dirty="0" smtClean="0"/>
              <a:t>红外感应</a:t>
            </a:r>
            <a:r>
              <a:rPr lang="zh-CN" altLang="en-US" baseline="0" dirty="0" smtClean="0"/>
              <a:t> 关卡</a:t>
            </a:r>
            <a:endParaRPr lang="zh-CN" altLang="zh-CN" dirty="0" smtClean="0"/>
          </a:p>
        </p:txBody>
      </p:sp>
    </p:spTree>
    <p:extLst>
      <p:ext uri="{BB962C8B-B14F-4D97-AF65-F5344CB8AC3E}">
        <p14:creationId xmlns:p14="http://schemas.microsoft.com/office/powerpoint/2010/main" val="1595280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81D7FB82-44BA-45E4-AF61-5C37525D02A9}" type="slidenum">
              <a:rPr lang="en-US" altLang="zh-CN" smtClean="0"/>
              <a:pPr/>
              <a:t>8</a:t>
            </a:fld>
            <a:endParaRPr lang="en-US" altLang="zh-CN" smtClean="0"/>
          </a:p>
        </p:txBody>
      </p:sp>
      <p:sp>
        <p:nvSpPr>
          <p:cNvPr id="1136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366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zh-CN" altLang="en-US" dirty="0" smtClean="0"/>
              <a:t>美国航天器拍摄的第一幅月球图像</a:t>
            </a:r>
            <a:endParaRPr lang="en-GB" altLang="zh-CN" dirty="0" smtClean="0"/>
          </a:p>
        </p:txBody>
      </p:sp>
    </p:spTree>
    <p:extLst>
      <p:ext uri="{BB962C8B-B14F-4D97-AF65-F5344CB8AC3E}">
        <p14:creationId xmlns:p14="http://schemas.microsoft.com/office/powerpoint/2010/main" val="33779842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7E1D4AE-400F-4349-AD8A-85519222F410}" type="slidenum">
              <a:rPr lang="en-US" altLang="zh-CN" smtClean="0"/>
              <a:pPr/>
              <a:t>87</a:t>
            </a:fld>
            <a:endParaRPr lang="en-US" altLang="zh-CN" smtClean="0"/>
          </a:p>
        </p:txBody>
      </p:sp>
      <p:sp>
        <p:nvSpPr>
          <p:cNvPr id="143363" name="Rectangle 2"/>
          <p:cNvSpPr>
            <a:spLocks noGrp="1" noRot="1" noChangeAspect="1" noChangeArrowheads="1" noTextEdit="1"/>
          </p:cNvSpPr>
          <p:nvPr>
            <p:ph type="sldImg"/>
          </p:nvPr>
        </p:nvSpPr>
        <p:spPr bwMode="auto">
          <a:xfrm>
            <a:off x="911225" y="744538"/>
            <a:ext cx="4960938" cy="3722687"/>
          </a:xfrm>
          <a:solidFill>
            <a:srgbClr val="FFFFFF"/>
          </a:solidFill>
          <a:ln>
            <a:solidFill>
              <a:srgbClr val="000000"/>
            </a:solidFill>
            <a:miter lim="800000"/>
            <a:headEnd/>
            <a:tailEnd/>
          </a:ln>
        </p:spPr>
      </p:sp>
      <p:sp>
        <p:nvSpPr>
          <p:cNvPr id="143364" name="Rectangle 3"/>
          <p:cNvSpPr>
            <a:spLocks noGrp="1" noChangeArrowheads="1"/>
          </p:cNvSpPr>
          <p:nvPr>
            <p:ph type="body" idx="1"/>
          </p:nvPr>
        </p:nvSpPr>
        <p:spPr bwMode="auto">
          <a:xfrm>
            <a:off x="904875" y="4714875"/>
            <a:ext cx="4972050" cy="4467225"/>
          </a:xfrm>
          <a:solidFill>
            <a:srgbClr val="FFFFFF"/>
          </a:solidFill>
          <a:ln>
            <a:solidFill>
              <a:srgbClr val="000000"/>
            </a:solidFill>
            <a:miter lim="800000"/>
            <a:headEnd/>
            <a:tailEnd/>
          </a:ln>
        </p:spPr>
        <p:txBody>
          <a:bodyPr wrap="square" numCol="1" anchor="t" anchorCtr="0" compatLnSpc="1">
            <a:prstTxWarp prst="textNoShape">
              <a:avLst/>
            </a:prstTxWarp>
          </a:bodyPr>
          <a:lstStyle/>
          <a:p>
            <a:endParaRPr lang="zh-CN" altLang="zh-CN" smtClean="0"/>
          </a:p>
        </p:txBody>
      </p:sp>
    </p:spTree>
    <p:extLst>
      <p:ext uri="{BB962C8B-B14F-4D97-AF65-F5344CB8AC3E}">
        <p14:creationId xmlns:p14="http://schemas.microsoft.com/office/powerpoint/2010/main" val="37069889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A3A93B71-4BA2-4412-8A16-2F04B093A1A0}" type="slidenum">
              <a:rPr lang="en-US" altLang="zh-CN" smtClean="0"/>
              <a:pPr/>
              <a:t>88</a:t>
            </a:fld>
            <a:endParaRPr lang="en-US" altLang="zh-CN" smtClean="0"/>
          </a:p>
        </p:txBody>
      </p:sp>
      <p:sp>
        <p:nvSpPr>
          <p:cNvPr id="144387" name="Rectangle 2"/>
          <p:cNvSpPr>
            <a:spLocks noGrp="1" noRot="1" noChangeAspect="1" noChangeArrowheads="1" noTextEdit="1"/>
          </p:cNvSpPr>
          <p:nvPr>
            <p:ph type="sldImg"/>
          </p:nvPr>
        </p:nvSpPr>
        <p:spPr bwMode="auto">
          <a:xfrm>
            <a:off x="911225" y="744538"/>
            <a:ext cx="4960938" cy="3722687"/>
          </a:xfrm>
          <a:solidFill>
            <a:srgbClr val="FFFFFF"/>
          </a:solidFill>
          <a:ln>
            <a:solidFill>
              <a:srgbClr val="000000"/>
            </a:solidFill>
            <a:miter lim="800000"/>
            <a:headEnd/>
            <a:tailEnd/>
          </a:ln>
        </p:spPr>
      </p:sp>
      <p:sp>
        <p:nvSpPr>
          <p:cNvPr id="144388" name="Rectangle 3"/>
          <p:cNvSpPr>
            <a:spLocks noGrp="1" noChangeArrowheads="1"/>
          </p:cNvSpPr>
          <p:nvPr>
            <p:ph type="body" idx="1"/>
          </p:nvPr>
        </p:nvSpPr>
        <p:spPr bwMode="auto">
          <a:xfrm>
            <a:off x="904875" y="4714875"/>
            <a:ext cx="4972050" cy="4467225"/>
          </a:xfrm>
          <a:solidFill>
            <a:srgbClr val="FFFFFF"/>
          </a:solidFill>
          <a:ln>
            <a:solidFill>
              <a:srgbClr val="000000"/>
            </a:solidFill>
            <a:miter lim="800000"/>
            <a:headEnd/>
            <a:tailEnd/>
          </a:ln>
        </p:spPr>
        <p:txBody>
          <a:bodyPr wrap="square" numCol="1" anchor="t" anchorCtr="0" compatLnSpc="1">
            <a:prstTxWarp prst="textNoShape">
              <a:avLst/>
            </a:prstTxWarp>
          </a:bodyPr>
          <a:lstStyle/>
          <a:p>
            <a:endParaRPr lang="zh-CN" altLang="zh-CN" smtClean="0"/>
          </a:p>
        </p:txBody>
      </p:sp>
    </p:spTree>
    <p:extLst>
      <p:ext uri="{BB962C8B-B14F-4D97-AF65-F5344CB8AC3E}">
        <p14:creationId xmlns:p14="http://schemas.microsoft.com/office/powerpoint/2010/main" val="32803266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C9EB6482-1F48-4114-8F90-11F985E48BFD}" type="slidenum">
              <a:rPr lang="en-US" altLang="zh-CN" smtClean="0"/>
              <a:pPr/>
              <a:t>89</a:t>
            </a:fld>
            <a:endParaRPr lang="en-US" altLang="zh-CN" smtClean="0"/>
          </a:p>
        </p:txBody>
      </p:sp>
      <p:sp>
        <p:nvSpPr>
          <p:cNvPr id="145411" name="Rectangle 2"/>
          <p:cNvSpPr>
            <a:spLocks noGrp="1" noRot="1" noChangeAspect="1" noChangeArrowheads="1" noTextEdit="1"/>
          </p:cNvSpPr>
          <p:nvPr>
            <p:ph type="sldImg"/>
          </p:nvPr>
        </p:nvSpPr>
        <p:spPr bwMode="auto">
          <a:xfrm>
            <a:off x="911225" y="744538"/>
            <a:ext cx="4960938" cy="3722687"/>
          </a:xfrm>
          <a:solidFill>
            <a:srgbClr val="FFFFFF"/>
          </a:solidFill>
          <a:ln>
            <a:solidFill>
              <a:srgbClr val="000000"/>
            </a:solidFill>
            <a:miter lim="800000"/>
            <a:headEnd/>
            <a:tailEnd/>
          </a:ln>
        </p:spPr>
      </p:sp>
      <p:sp>
        <p:nvSpPr>
          <p:cNvPr id="145412" name="Rectangle 3"/>
          <p:cNvSpPr>
            <a:spLocks noGrp="1" noChangeArrowheads="1"/>
          </p:cNvSpPr>
          <p:nvPr>
            <p:ph type="body" idx="1"/>
          </p:nvPr>
        </p:nvSpPr>
        <p:spPr bwMode="auto">
          <a:xfrm>
            <a:off x="904875" y="4714875"/>
            <a:ext cx="4972050" cy="4467225"/>
          </a:xfrm>
          <a:solidFill>
            <a:srgbClr val="FFFFFF"/>
          </a:solidFill>
          <a:ln>
            <a:solidFill>
              <a:srgbClr val="000000"/>
            </a:solidFill>
            <a:miter lim="800000"/>
            <a:headEnd/>
            <a:tailEnd/>
          </a:ln>
        </p:spPr>
        <p:txBody>
          <a:bodyPr wrap="square" numCol="1" anchor="t" anchorCtr="0" compatLnSpc="1">
            <a:prstTxWarp prst="textNoShape">
              <a:avLst/>
            </a:prstTxWarp>
          </a:bodyPr>
          <a:lstStyle/>
          <a:p>
            <a:endParaRPr lang="zh-CN" altLang="zh-CN" smtClean="0"/>
          </a:p>
        </p:txBody>
      </p:sp>
    </p:spTree>
    <p:extLst>
      <p:ext uri="{BB962C8B-B14F-4D97-AF65-F5344CB8AC3E}">
        <p14:creationId xmlns:p14="http://schemas.microsoft.com/office/powerpoint/2010/main" val="28317218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6435" name="Rectangle 3"/>
          <p:cNvSpPr>
            <a:spLocks noGrp="1" noChangeArrowheads="1"/>
          </p:cNvSpPr>
          <p:nvPr>
            <p:ph type="body" idx="1"/>
          </p:nvPr>
        </p:nvSpPr>
        <p:spPr bwMode="auto">
          <a:xfrm>
            <a:off x="904875" y="4714875"/>
            <a:ext cx="4972050" cy="4467225"/>
          </a:xfrm>
          <a:noFill/>
        </p:spPr>
        <p:txBody>
          <a:bodyPr wrap="square" numCol="1" anchor="t" anchorCtr="0" compatLnSpc="1">
            <a:prstTxWarp prst="textNoShape">
              <a:avLst/>
            </a:prstTxWarp>
          </a:bodyPr>
          <a:lstStyle/>
          <a:p>
            <a:endParaRPr lang="zh-CN" altLang="en-US" smtClean="0"/>
          </a:p>
        </p:txBody>
      </p:sp>
    </p:spTree>
    <p:extLst>
      <p:ext uri="{BB962C8B-B14F-4D97-AF65-F5344CB8AC3E}">
        <p14:creationId xmlns:p14="http://schemas.microsoft.com/office/powerpoint/2010/main" val="3915583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900267CD-C58F-4B94-BA22-54DDD2C8AC38}" type="slidenum">
              <a:rPr lang="en-US" altLang="zh-CN" smtClean="0"/>
              <a:pPr/>
              <a:t>91</a:t>
            </a:fld>
            <a:endParaRPr lang="en-US" altLang="zh-CN" smtClean="0"/>
          </a:p>
        </p:txBody>
      </p:sp>
      <p:sp>
        <p:nvSpPr>
          <p:cNvPr id="147459" name="Rectangle 2"/>
          <p:cNvSpPr>
            <a:spLocks noGrp="1" noRot="1" noChangeAspect="1" noChangeArrowheads="1" noTextEdit="1"/>
          </p:cNvSpPr>
          <p:nvPr>
            <p:ph type="sldImg"/>
          </p:nvPr>
        </p:nvSpPr>
        <p:spPr bwMode="auto">
          <a:xfrm>
            <a:off x="1228725" y="865188"/>
            <a:ext cx="4338638" cy="3254375"/>
          </a:xfrm>
          <a:noFill/>
          <a:ln>
            <a:solidFill>
              <a:srgbClr val="000000"/>
            </a:solidFill>
            <a:miter lim="800000"/>
            <a:headEnd/>
            <a:tailEnd/>
          </a:ln>
        </p:spPr>
      </p:sp>
      <p:sp>
        <p:nvSpPr>
          <p:cNvPr id="147460" name="Rectangle 3"/>
          <p:cNvSpPr>
            <a:spLocks noGrp="1" noChangeArrowheads="1"/>
          </p:cNvSpPr>
          <p:nvPr>
            <p:ph type="body" idx="1"/>
          </p:nvPr>
        </p:nvSpPr>
        <p:spPr bwMode="auto">
          <a:xfrm>
            <a:off x="887413" y="4738688"/>
            <a:ext cx="5019675" cy="4411662"/>
          </a:xfrm>
          <a:noFill/>
        </p:spPr>
        <p:txBody>
          <a:bodyPr wrap="square" lIns="90215" tIns="45107" rIns="90215" bIns="45107" numCol="1" anchor="t" anchorCtr="0" compatLnSpc="1">
            <a:prstTxWarp prst="textNoShape">
              <a:avLst/>
            </a:prstTxWarp>
          </a:bodyPr>
          <a:lstStyle/>
          <a:p>
            <a:pPr rtl="0"/>
            <a:r>
              <a:rPr lang="en-US" sz="1200" b="1" kern="1200" dirty="0" smtClean="0">
                <a:solidFill>
                  <a:schemeClr val="tx1"/>
                </a:solidFill>
                <a:latin typeface="+mn-lt"/>
                <a:ea typeface="+mn-ea"/>
                <a:cs typeface="+mn-cs"/>
              </a:rPr>
              <a:t>E beam</a:t>
            </a:r>
            <a:r>
              <a:rPr lang="en-US" sz="1200" kern="1200" dirty="0" smtClean="0">
                <a:solidFill>
                  <a:schemeClr val="tx1"/>
                </a:solidFill>
                <a:latin typeface="+mn-lt"/>
                <a:ea typeface="+mn-ea"/>
                <a:cs typeface="+mn-cs"/>
              </a:rPr>
              <a:t>  </a:t>
            </a:r>
          </a:p>
          <a:p>
            <a:pPr rtl="0"/>
            <a:r>
              <a:rPr lang="en-US"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计</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电子束</a:t>
            </a:r>
          </a:p>
          <a:p>
            <a:endParaRPr lang="zh-CN" altLang="zh-CN" dirty="0" smtClean="0"/>
          </a:p>
        </p:txBody>
      </p:sp>
    </p:spTree>
    <p:extLst>
      <p:ext uri="{BB962C8B-B14F-4D97-AF65-F5344CB8AC3E}">
        <p14:creationId xmlns:p14="http://schemas.microsoft.com/office/powerpoint/2010/main" val="3055904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8483" name="Rectangle 3"/>
          <p:cNvSpPr>
            <a:spLocks noGrp="1" noChangeArrowheads="1"/>
          </p:cNvSpPr>
          <p:nvPr>
            <p:ph type="body" idx="1"/>
          </p:nvPr>
        </p:nvSpPr>
        <p:spPr bwMode="auto">
          <a:xfrm>
            <a:off x="904875" y="4714875"/>
            <a:ext cx="4972050" cy="4467225"/>
          </a:xfrm>
          <a:noFill/>
        </p:spPr>
        <p:txBody>
          <a:bodyPr wrap="square" numCol="1" anchor="t" anchorCtr="0" compatLnSpc="1">
            <a:prstTxWarp prst="textNoShape">
              <a:avLst/>
            </a:prstTxWarp>
          </a:bodyPr>
          <a:lstStyle/>
          <a:p>
            <a:r>
              <a:rPr lang="zh-CN" altLang="en-US" b="1" dirty="0" smtClean="0"/>
              <a:t>结肠镜检查</a:t>
            </a:r>
            <a:r>
              <a:rPr lang="en-US" altLang="zh-CN" u="sng" dirty="0" smtClean="0">
                <a:hlinkClick r:id="rId3" tooltip="查找: colonoscopy"/>
              </a:rPr>
              <a:t>colonoscopy</a:t>
            </a:r>
            <a:endParaRPr lang="en-US" altLang="zh-CN" u="sng" dirty="0" smtClean="0"/>
          </a:p>
          <a:p>
            <a:r>
              <a:rPr lang="en-US" altLang="zh-CN" b="1" dirty="0" smtClean="0"/>
              <a:t>spiral</a:t>
            </a:r>
            <a:r>
              <a:rPr lang="en-US" altLang="zh-CN" dirty="0" smtClean="0"/>
              <a:t>  [ˈ</a:t>
            </a:r>
            <a:r>
              <a:rPr lang="en-US" altLang="zh-CN" dirty="0" err="1" smtClean="0"/>
              <a:t>spaiərəl</a:t>
            </a:r>
            <a:r>
              <a:rPr lang="en-US" altLang="zh-CN" dirty="0" smtClean="0"/>
              <a:t>]</a:t>
            </a:r>
          </a:p>
          <a:p>
            <a:r>
              <a:rPr lang="en-US" altLang="zh-CN" dirty="0" smtClean="0"/>
              <a:t>a.</a:t>
            </a:r>
            <a:r>
              <a:rPr lang="zh-CN" altLang="en-US" dirty="0" smtClean="0"/>
              <a:t>螺旋的 </a:t>
            </a:r>
            <a:r>
              <a:rPr lang="en-US" altLang="zh-CN" dirty="0" smtClean="0"/>
              <a:t>n.</a:t>
            </a:r>
            <a:r>
              <a:rPr lang="zh-CN" altLang="en-US" dirty="0" smtClean="0"/>
              <a:t>螺旋</a:t>
            </a:r>
            <a:r>
              <a:rPr lang="en-US" altLang="zh-CN" dirty="0" smtClean="0"/>
              <a:t>(</a:t>
            </a:r>
            <a:r>
              <a:rPr lang="zh-CN" altLang="en-US" dirty="0" smtClean="0"/>
              <a:t>线</a:t>
            </a:r>
            <a:r>
              <a:rPr lang="en-US" altLang="zh-CN" dirty="0" smtClean="0"/>
              <a:t>) vi.</a:t>
            </a:r>
            <a:r>
              <a:rPr lang="zh-CN" altLang="en-US" dirty="0" smtClean="0"/>
              <a:t>盘旋上升</a:t>
            </a:r>
            <a:r>
              <a:rPr lang="en-US" altLang="zh-CN" dirty="0" smtClean="0"/>
              <a:t>(</a:t>
            </a:r>
            <a:r>
              <a:rPr lang="zh-CN" altLang="en-US" dirty="0" smtClean="0"/>
              <a:t>或下降</a:t>
            </a:r>
            <a:r>
              <a:rPr lang="en-US" altLang="zh-CN" dirty="0" smtClean="0"/>
              <a:t>)</a:t>
            </a:r>
          </a:p>
          <a:p>
            <a:r>
              <a:rPr lang="en-US" altLang="zh-CN" b="1" dirty="0" smtClean="0"/>
              <a:t>tomography</a:t>
            </a:r>
            <a:r>
              <a:rPr lang="zh-CN" altLang="en-US" dirty="0" smtClean="0"/>
              <a:t>  </a:t>
            </a:r>
            <a:r>
              <a:rPr lang="en-US" altLang="zh-CN" dirty="0" smtClean="0"/>
              <a:t>[</a:t>
            </a:r>
            <a:r>
              <a:rPr lang="en-US" altLang="zh-CN" dirty="0" err="1" smtClean="0"/>
              <a:t>təu'mɔgrəfi</a:t>
            </a:r>
            <a:r>
              <a:rPr lang="en-US" altLang="zh-CN" dirty="0" smtClean="0"/>
              <a:t>]   </a:t>
            </a:r>
          </a:p>
          <a:p>
            <a:r>
              <a:rPr lang="en-US" altLang="zh-CN" dirty="0" err="1" smtClean="0"/>
              <a:t>n.X</a:t>
            </a:r>
            <a:r>
              <a:rPr lang="zh-CN" altLang="en-US" dirty="0" smtClean="0"/>
              <a:t>线断层摄影术</a:t>
            </a:r>
            <a:r>
              <a:rPr lang="en-US" altLang="zh-CN" dirty="0" smtClean="0"/>
              <a:t>, X</a:t>
            </a:r>
            <a:r>
              <a:rPr lang="zh-CN" altLang="en-US" dirty="0" smtClean="0"/>
              <a:t>线体层照相术</a:t>
            </a:r>
          </a:p>
          <a:p>
            <a:endParaRPr lang="en-US" altLang="zh-CN" dirty="0" smtClean="0"/>
          </a:p>
          <a:p>
            <a:endParaRPr lang="en-US" altLang="zh-CN" dirty="0" smtClean="0"/>
          </a:p>
          <a:p>
            <a:endParaRPr lang="zh-CN" altLang="en-US" dirty="0" smtClean="0"/>
          </a:p>
        </p:txBody>
      </p:sp>
    </p:spTree>
    <p:extLst>
      <p:ext uri="{BB962C8B-B14F-4D97-AF65-F5344CB8AC3E}">
        <p14:creationId xmlns:p14="http://schemas.microsoft.com/office/powerpoint/2010/main" val="26407990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9507" name="Rectangle 3"/>
          <p:cNvSpPr>
            <a:spLocks noGrp="1" noChangeArrowheads="1"/>
          </p:cNvSpPr>
          <p:nvPr>
            <p:ph type="body" idx="1"/>
          </p:nvPr>
        </p:nvSpPr>
        <p:spPr bwMode="auto">
          <a:xfrm>
            <a:off x="904875" y="4714875"/>
            <a:ext cx="4972050" cy="4467225"/>
          </a:xfrm>
          <a:noFill/>
        </p:spPr>
        <p:txBody>
          <a:bodyPr wrap="square" numCol="1" anchor="t" anchorCtr="0" compatLnSpc="1">
            <a:prstTxWarp prst="textNoShape">
              <a:avLst/>
            </a:prstTxWarp>
          </a:bodyPr>
          <a:lstStyle/>
          <a:p>
            <a:endParaRPr lang="zh-CN" altLang="en-US" dirty="0" smtClean="0"/>
          </a:p>
        </p:txBody>
      </p:sp>
    </p:spTree>
    <p:extLst>
      <p:ext uri="{BB962C8B-B14F-4D97-AF65-F5344CB8AC3E}">
        <p14:creationId xmlns:p14="http://schemas.microsoft.com/office/powerpoint/2010/main" val="41725950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B7222EC-B0E4-47FA-A140-A122772047C8}" type="slidenum">
              <a:rPr lang="en-US" altLang="zh-CN" smtClean="0"/>
              <a:pPr/>
              <a:t>95</a:t>
            </a:fld>
            <a:endParaRPr lang="en-US" altLang="zh-CN" smtClean="0"/>
          </a:p>
        </p:txBody>
      </p:sp>
      <p:sp>
        <p:nvSpPr>
          <p:cNvPr id="150531" name="Rectangle 2"/>
          <p:cNvSpPr>
            <a:spLocks noGrp="1" noRot="1" noChangeAspect="1" noChangeArrowheads="1" noTextEdit="1"/>
          </p:cNvSpPr>
          <p:nvPr>
            <p:ph type="sldImg"/>
          </p:nvPr>
        </p:nvSpPr>
        <p:spPr bwMode="auto">
          <a:xfrm>
            <a:off x="911225" y="744538"/>
            <a:ext cx="4960938" cy="3722687"/>
          </a:xfrm>
          <a:solidFill>
            <a:srgbClr val="FFFFFF"/>
          </a:solidFill>
          <a:ln>
            <a:solidFill>
              <a:srgbClr val="000000"/>
            </a:solidFill>
            <a:miter lim="800000"/>
            <a:headEnd/>
            <a:tailEnd/>
          </a:ln>
        </p:spPr>
      </p:sp>
      <p:sp>
        <p:nvSpPr>
          <p:cNvPr id="150532" name="Rectangle 3"/>
          <p:cNvSpPr>
            <a:spLocks noGrp="1" noChangeArrowheads="1"/>
          </p:cNvSpPr>
          <p:nvPr>
            <p:ph type="body" idx="1"/>
          </p:nvPr>
        </p:nvSpPr>
        <p:spPr bwMode="auto">
          <a:xfrm>
            <a:off x="904875" y="4714875"/>
            <a:ext cx="4972050" cy="4467225"/>
          </a:xfrm>
          <a:solidFill>
            <a:srgbClr val="FFFFFF"/>
          </a:solidFill>
          <a:ln>
            <a:solidFill>
              <a:srgbClr val="000000"/>
            </a:solidFill>
            <a:miter lim="800000"/>
            <a:headEnd/>
            <a:tailEnd/>
          </a:ln>
        </p:spPr>
        <p:txBody>
          <a:bodyPr wrap="square" numCol="1" anchor="t" anchorCtr="0" compatLnSpc="1">
            <a:prstTxWarp prst="textNoShape">
              <a:avLst/>
            </a:prstTxWarp>
          </a:bodyPr>
          <a:lstStyle/>
          <a:p>
            <a:endParaRPr lang="zh-CN" altLang="zh-CN" smtClean="0"/>
          </a:p>
        </p:txBody>
      </p:sp>
    </p:spTree>
    <p:extLst>
      <p:ext uri="{BB962C8B-B14F-4D97-AF65-F5344CB8AC3E}">
        <p14:creationId xmlns:p14="http://schemas.microsoft.com/office/powerpoint/2010/main" val="6195680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bwMode="auto">
          <a:noFill/>
          <a:ln>
            <a:solidFill>
              <a:srgbClr val="000000"/>
            </a:solidFill>
            <a:miter lim="800000"/>
            <a:headEnd/>
            <a:tailEnd/>
          </a:ln>
        </p:spPr>
      </p:sp>
      <p:sp>
        <p:nvSpPr>
          <p:cNvPr id="151555" name="备注占位符 2"/>
          <p:cNvSpPr>
            <a:spLocks noGrp="1"/>
          </p:cNvSpPr>
          <p:nvPr>
            <p:ph type="body" idx="1"/>
          </p:nvPr>
        </p:nvSpPr>
        <p:spPr bwMode="auto">
          <a:noFill/>
        </p:spPr>
        <p:txBody>
          <a:bodyPr wrap="square" numCol="1" anchor="t" anchorCtr="0" compatLnSpc="1">
            <a:prstTxWarp prst="textNoShape">
              <a:avLst/>
            </a:prstTxWarp>
          </a:bodyPr>
          <a:lstStyle/>
          <a:p>
            <a:r>
              <a:rPr lang="en-US" altLang="zh-CN" b="1" smtClean="0"/>
              <a:t>hydrocephalus</a:t>
            </a:r>
            <a:r>
              <a:rPr lang="en-US" altLang="zh-CN" smtClean="0"/>
              <a:t>  ['haidrəu'sefələs]   </a:t>
            </a:r>
          </a:p>
          <a:p>
            <a:r>
              <a:rPr lang="en-US" altLang="zh-CN" smtClean="0"/>
              <a:t>n. [</a:t>
            </a:r>
            <a:r>
              <a:rPr lang="zh-CN" altLang="en-US" smtClean="0"/>
              <a:t>医</a:t>
            </a:r>
            <a:r>
              <a:rPr lang="en-US" altLang="zh-CN" smtClean="0"/>
              <a:t>]</a:t>
            </a:r>
            <a:r>
              <a:rPr lang="zh-CN" altLang="en-US" smtClean="0"/>
              <a:t>脑水肿</a:t>
            </a:r>
            <a:r>
              <a:rPr lang="en-US" altLang="zh-CN" smtClean="0"/>
              <a:t>, </a:t>
            </a:r>
            <a:r>
              <a:rPr lang="zh-CN" altLang="en-US" smtClean="0"/>
              <a:t>脑积水 </a:t>
            </a:r>
          </a:p>
          <a:p>
            <a:endParaRPr lang="zh-CN" altLang="en-US" smtClean="0"/>
          </a:p>
        </p:txBody>
      </p:sp>
      <p:sp>
        <p:nvSpPr>
          <p:cNvPr id="15155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B5144B3-22C2-4A9D-AF40-B2520517B5DE}" type="slidenum">
              <a:rPr lang="zh-CN" altLang="en-US" smtClean="0"/>
              <a:pPr/>
              <a:t>96</a:t>
            </a:fld>
            <a:endParaRPr lang="zh-CN" altLang="en-US" smtClean="0"/>
          </a:p>
        </p:txBody>
      </p:sp>
    </p:spTree>
    <p:extLst>
      <p:ext uri="{BB962C8B-B14F-4D97-AF65-F5344CB8AC3E}">
        <p14:creationId xmlns:p14="http://schemas.microsoft.com/office/powerpoint/2010/main" val="27601236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p:spPr>
      </p:sp>
      <p:sp>
        <p:nvSpPr>
          <p:cNvPr id="152579"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smtClean="0"/>
              <a:t>脑动脉硬化</a:t>
            </a:r>
            <a:endParaRPr lang="en-US" altLang="zh-CN" dirty="0" smtClean="0"/>
          </a:p>
          <a:p>
            <a:endParaRPr lang="en-US" altLang="zh-CN" dirty="0" smtClean="0"/>
          </a:p>
          <a:p>
            <a:r>
              <a:rPr lang="zh-CN" altLang="en-US" dirty="0" smtClean="0"/>
              <a:t>光谱技术在多发性硬化症</a:t>
            </a:r>
            <a:endParaRPr lang="en-US" altLang="zh-CN" dirty="0" smtClean="0"/>
          </a:p>
          <a:p>
            <a:r>
              <a:rPr lang="en-US" altLang="zh-CN" b="1" dirty="0" smtClean="0"/>
              <a:t>proton</a:t>
            </a:r>
            <a:r>
              <a:rPr lang="en-US" altLang="zh-CN" dirty="0" smtClean="0"/>
              <a:t>  [ˈ</a:t>
            </a:r>
            <a:r>
              <a:rPr lang="en-US" altLang="zh-CN" dirty="0" err="1" smtClean="0"/>
              <a:t>prəutɔn</a:t>
            </a:r>
            <a:r>
              <a:rPr lang="en-US" altLang="zh-CN" dirty="0" smtClean="0"/>
              <a:t>]</a:t>
            </a:r>
          </a:p>
          <a:p>
            <a:r>
              <a:rPr lang="en-US" altLang="zh-CN" dirty="0" smtClean="0"/>
              <a:t>n.</a:t>
            </a:r>
            <a:r>
              <a:rPr lang="zh-CN" altLang="en-US" dirty="0" smtClean="0"/>
              <a:t>质子</a:t>
            </a:r>
            <a:endParaRPr lang="en-US" altLang="zh-CN" dirty="0" smtClean="0"/>
          </a:p>
          <a:p>
            <a:r>
              <a:rPr lang="en-US" altLang="zh-CN" dirty="0" smtClean="0"/>
              <a:t> </a:t>
            </a:r>
          </a:p>
          <a:p>
            <a:r>
              <a:rPr lang="en-US" altLang="zh-CN" b="1" dirty="0" smtClean="0"/>
              <a:t>plaque</a:t>
            </a:r>
            <a:r>
              <a:rPr lang="en-US" altLang="zh-CN" dirty="0" smtClean="0"/>
              <a:t>  [</a:t>
            </a:r>
            <a:r>
              <a:rPr lang="en-US" altLang="zh-CN" dirty="0" err="1" smtClean="0"/>
              <a:t>plæk</a:t>
            </a:r>
            <a:r>
              <a:rPr lang="en-US" altLang="zh-CN" dirty="0" smtClean="0"/>
              <a:t>]</a:t>
            </a:r>
          </a:p>
          <a:p>
            <a:r>
              <a:rPr lang="en-US" altLang="zh-CN" dirty="0" smtClean="0"/>
              <a:t>n.</a:t>
            </a:r>
            <a:r>
              <a:rPr lang="zh-CN" altLang="en-US" dirty="0" smtClean="0"/>
              <a:t>饰板，匾，</a:t>
            </a:r>
            <a:r>
              <a:rPr lang="en-US" altLang="zh-CN" dirty="0" smtClean="0"/>
              <a:t>(</a:t>
            </a:r>
            <a:r>
              <a:rPr lang="zh-CN" altLang="en-US" dirty="0" smtClean="0"/>
              <a:t>医</a:t>
            </a:r>
            <a:r>
              <a:rPr lang="en-US" altLang="zh-CN" dirty="0" smtClean="0"/>
              <a:t>)</a:t>
            </a:r>
            <a:r>
              <a:rPr lang="zh-CN" altLang="en-US" dirty="0" smtClean="0"/>
              <a:t>血小板</a:t>
            </a:r>
          </a:p>
          <a:p>
            <a:endParaRPr lang="zh-CN" altLang="en-US" dirty="0" smtClean="0"/>
          </a:p>
          <a:p>
            <a:endParaRPr lang="zh-CN" altLang="en-US" dirty="0" smtClean="0"/>
          </a:p>
          <a:p>
            <a:endParaRPr lang="zh-CN" altLang="en-US" dirty="0" smtClean="0"/>
          </a:p>
        </p:txBody>
      </p:sp>
      <p:sp>
        <p:nvSpPr>
          <p:cNvPr id="15258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FD70F75-BB9E-4693-B67A-86A7FFF088D0}" type="slidenum">
              <a:rPr lang="zh-CN" altLang="en-US" smtClean="0"/>
              <a:pPr/>
              <a:t>97</a:t>
            </a:fld>
            <a:endParaRPr lang="zh-CN" altLang="en-US" smtClean="0"/>
          </a:p>
        </p:txBody>
      </p:sp>
    </p:spTree>
    <p:extLst>
      <p:ext uri="{BB962C8B-B14F-4D97-AF65-F5344CB8AC3E}">
        <p14:creationId xmlns:p14="http://schemas.microsoft.com/office/powerpoint/2010/main" val="1642775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7DC49F11-4565-4212-85F0-21201441DCAC}" type="slidenum">
              <a:rPr lang="en-US" altLang="zh-CN" smtClean="0"/>
              <a:pPr/>
              <a:t>11</a:t>
            </a:fld>
            <a:endParaRPr lang="en-US" altLang="zh-CN" smtClean="0"/>
          </a:p>
        </p:txBody>
      </p:sp>
      <p:sp>
        <p:nvSpPr>
          <p:cNvPr id="116739"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16740"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9353089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5B8C3239-8A20-4BFE-9115-38799AE782A0}" type="slidenum">
              <a:rPr lang="en-US" altLang="zh-CN" smtClean="0"/>
              <a:pPr/>
              <a:t>98</a:t>
            </a:fld>
            <a:endParaRPr lang="en-US" altLang="zh-CN" smtClean="0"/>
          </a:p>
        </p:txBody>
      </p:sp>
      <p:sp>
        <p:nvSpPr>
          <p:cNvPr id="153603" name="Rectangle 2"/>
          <p:cNvSpPr>
            <a:spLocks noGrp="1" noRot="1" noChangeAspect="1" noChangeArrowheads="1" noTextEdit="1"/>
          </p:cNvSpPr>
          <p:nvPr>
            <p:ph type="sldImg"/>
          </p:nvPr>
        </p:nvSpPr>
        <p:spPr bwMode="auto">
          <a:xfrm>
            <a:off x="911225" y="744538"/>
            <a:ext cx="4960938" cy="3722687"/>
          </a:xfrm>
          <a:solidFill>
            <a:srgbClr val="FFFFFF"/>
          </a:solidFill>
          <a:ln>
            <a:solidFill>
              <a:srgbClr val="000000"/>
            </a:solidFill>
            <a:miter lim="800000"/>
            <a:headEnd/>
            <a:tailEnd/>
          </a:ln>
        </p:spPr>
      </p:sp>
      <p:sp>
        <p:nvSpPr>
          <p:cNvPr id="153604" name="Rectangle 3"/>
          <p:cNvSpPr>
            <a:spLocks noGrp="1" noChangeArrowheads="1"/>
          </p:cNvSpPr>
          <p:nvPr>
            <p:ph type="body" idx="1"/>
          </p:nvPr>
        </p:nvSpPr>
        <p:spPr bwMode="auto">
          <a:xfrm>
            <a:off x="904875" y="4714875"/>
            <a:ext cx="4972050" cy="4467225"/>
          </a:xfrm>
          <a:solidFill>
            <a:srgbClr val="FFFFFF"/>
          </a:solidFill>
          <a:ln>
            <a:solidFill>
              <a:srgbClr val="000000"/>
            </a:solidFill>
            <a:miter lim="800000"/>
            <a:headEnd/>
            <a:tailEnd/>
          </a:ln>
        </p:spPr>
        <p:txBody>
          <a:bodyPr wrap="square" numCol="1" anchor="t" anchorCtr="0" compatLnSpc="1">
            <a:prstTxWarp prst="textNoShape">
              <a:avLst/>
            </a:prstTxWarp>
          </a:bodyPr>
          <a:lstStyle/>
          <a:p>
            <a:r>
              <a:rPr lang="en-US" altLang="zh-CN" dirty="0" smtClean="0"/>
              <a:t>DSA</a:t>
            </a:r>
            <a:r>
              <a:rPr lang="zh-CN" altLang="en-US" dirty="0" smtClean="0"/>
              <a:t>的减影方式</a:t>
            </a:r>
            <a:br>
              <a:rPr lang="zh-CN" altLang="en-US" dirty="0" smtClean="0"/>
            </a:br>
            <a:r>
              <a:rPr lang="en-US" altLang="zh-CN" dirty="0" smtClean="0"/>
              <a:t>1</a:t>
            </a:r>
            <a:r>
              <a:rPr lang="zh-CN" altLang="en-US" dirty="0" smtClean="0"/>
              <a:t>、时间减影　在注入造影剂进入感兴趣区之前将影像作为蒙片储存，并按时间顺序出现的造影像相减，因此两帧影像中相同的部分被减去，充满造影剂的高密度血管影像被突出的显示。这种以造影像的时间先后不同而减影成像的工作方式，称为时间减影。</a:t>
            </a:r>
            <a:br>
              <a:rPr lang="zh-CN" altLang="en-US" dirty="0" smtClean="0"/>
            </a:br>
            <a:r>
              <a:rPr lang="en-US" altLang="zh-CN" dirty="0" smtClean="0"/>
              <a:t>2</a:t>
            </a:r>
            <a:r>
              <a:rPr lang="zh-CN" altLang="en-US" dirty="0" smtClean="0"/>
              <a:t>、能量减影　也称双能减影，在进行感兴趣区血管造影时，用两种不同的管电压取得两帧图像，对他们进行减影处理；称为能量减影。</a:t>
            </a:r>
            <a:br>
              <a:rPr lang="zh-CN" altLang="en-US" dirty="0" smtClean="0"/>
            </a:br>
            <a:r>
              <a:rPr lang="en-US" altLang="zh-CN" dirty="0" smtClean="0"/>
              <a:t>3</a:t>
            </a:r>
            <a:r>
              <a:rPr lang="zh-CN" altLang="en-US" dirty="0" smtClean="0"/>
              <a:t>、混合减影　能量减影和时间减影相结合，称为混合减影。在</a:t>
            </a:r>
            <a:r>
              <a:rPr lang="zh-CN" altLang="en-US" b="1" dirty="0" smtClean="0"/>
              <a:t>造影剂未注入</a:t>
            </a:r>
            <a:r>
              <a:rPr lang="zh-CN" altLang="en-US" dirty="0" smtClean="0"/>
              <a:t>之前，先做一次能能量减影，获得含有少量骨组织信号的影像，将此影像同注入造影剂后的能量减影的影像作减影处理。</a:t>
            </a:r>
            <a:endParaRPr lang="en-US" altLang="zh-CN" dirty="0" smtClean="0"/>
          </a:p>
          <a:p>
            <a:endParaRPr lang="en-US" altLang="zh-CN" dirty="0" smtClean="0"/>
          </a:p>
          <a:p>
            <a:r>
              <a:rPr lang="en-US" altLang="zh-CN" dirty="0" smtClean="0"/>
              <a:t>DSA</a:t>
            </a:r>
            <a:r>
              <a:rPr lang="zh-CN" altLang="en-US" dirty="0" smtClean="0"/>
              <a:t>是用碘化铯探测器将穿过人体的信息</a:t>
            </a:r>
            <a:r>
              <a:rPr lang="en-US" altLang="zh-CN" dirty="0" smtClean="0"/>
              <a:t>X</a:t>
            </a:r>
            <a:r>
              <a:rPr lang="zh-CN" altLang="en-US" dirty="0" smtClean="0"/>
              <a:t>线进行接受，使不可见的信息</a:t>
            </a:r>
            <a:r>
              <a:rPr lang="en-US" altLang="zh-CN" dirty="0" smtClean="0"/>
              <a:t>X</a:t>
            </a:r>
            <a:r>
              <a:rPr lang="zh-CN" altLang="en-US" dirty="0" smtClean="0"/>
              <a:t>线亦为光学图像。经影像增强器亮度增强后，再用高分辩率的摄像机进行扫描，所得到的图像信号经模</a:t>
            </a:r>
            <a:r>
              <a:rPr lang="en-US" altLang="zh-CN" dirty="0" smtClean="0"/>
              <a:t>/</a:t>
            </a:r>
            <a:r>
              <a:rPr lang="zh-CN" altLang="en-US" dirty="0" smtClean="0"/>
              <a:t>数转换器后进行储存，此时将对比剂注入前所采集的蒙片与对比剂注入后所采集的血管充盈像进行减影处理，再经数模转换器后形成只留下含对比剂的减影血管影。原始的</a:t>
            </a:r>
          </a:p>
          <a:p>
            <a:r>
              <a:rPr lang="en-US" altLang="zh-CN" dirty="0" smtClean="0"/>
              <a:t>X</a:t>
            </a:r>
            <a:r>
              <a:rPr lang="zh-CN" altLang="en-US" dirty="0" smtClean="0"/>
              <a:t>线图像是模拟图像，未经计算机处理是无法只别的只有通过摄像机扫描将图像矩阵化，百分号最小的单元称为像素，冬像数字化是测量每个像素的衰减值，并把测量的数值转变为数字，这种模拟图像数字化的过程称为模数转换。</a:t>
            </a:r>
          </a:p>
          <a:p>
            <a:r>
              <a:rPr lang="zh-CN" altLang="en-US" sz="1200" kern="1200" dirty="0" smtClean="0">
                <a:solidFill>
                  <a:schemeClr val="tx1"/>
                </a:solidFill>
                <a:latin typeface="+mn-lt"/>
                <a:ea typeface="+mn-ea"/>
                <a:cs typeface="+mn-cs"/>
              </a:rPr>
              <a:t>  </a:t>
            </a:r>
          </a:p>
          <a:p>
            <a:endParaRPr lang="zh-CN" altLang="zh-CN" dirty="0" smtClean="0"/>
          </a:p>
        </p:txBody>
      </p:sp>
    </p:spTree>
    <p:extLst>
      <p:ext uri="{BB962C8B-B14F-4D97-AF65-F5344CB8AC3E}">
        <p14:creationId xmlns:p14="http://schemas.microsoft.com/office/powerpoint/2010/main" val="37732932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4D2FEE00-C110-42E3-9A88-A4FF0995A49A}" type="slidenum">
              <a:rPr lang="en-US" altLang="zh-CN" smtClean="0"/>
              <a:pPr/>
              <a:t>99</a:t>
            </a:fld>
            <a:endParaRPr lang="en-US" altLang="zh-CN" smtClean="0"/>
          </a:p>
        </p:txBody>
      </p:sp>
      <p:sp>
        <p:nvSpPr>
          <p:cNvPr id="154627" name="Rectangle 2"/>
          <p:cNvSpPr>
            <a:spLocks noGrp="1" noRot="1" noChangeAspect="1" noChangeArrowheads="1" noTextEdit="1"/>
          </p:cNvSpPr>
          <p:nvPr>
            <p:ph type="sldImg"/>
          </p:nvPr>
        </p:nvSpPr>
        <p:spPr bwMode="auto">
          <a:xfrm>
            <a:off x="911225" y="744538"/>
            <a:ext cx="4960938" cy="3722687"/>
          </a:xfrm>
          <a:solidFill>
            <a:srgbClr val="FFFFFF"/>
          </a:solidFill>
          <a:ln>
            <a:solidFill>
              <a:srgbClr val="000000"/>
            </a:solidFill>
            <a:miter lim="800000"/>
            <a:headEnd/>
            <a:tailEnd/>
          </a:ln>
        </p:spPr>
      </p:sp>
      <p:sp>
        <p:nvSpPr>
          <p:cNvPr id="154628" name="Rectangle 3"/>
          <p:cNvSpPr>
            <a:spLocks noGrp="1" noChangeArrowheads="1"/>
          </p:cNvSpPr>
          <p:nvPr>
            <p:ph type="body" idx="1"/>
          </p:nvPr>
        </p:nvSpPr>
        <p:spPr bwMode="auto">
          <a:xfrm>
            <a:off x="904875" y="4714875"/>
            <a:ext cx="4972050" cy="4467225"/>
          </a:xfrm>
          <a:solidFill>
            <a:srgbClr val="FFFFFF"/>
          </a:solidFill>
          <a:ln>
            <a:solidFill>
              <a:srgbClr val="000000"/>
            </a:solidFill>
            <a:miter lim="800000"/>
            <a:headEnd/>
            <a:tailEnd/>
          </a:ln>
        </p:spPr>
        <p:txBody>
          <a:bodyPr wrap="square" numCol="1" anchor="t" anchorCtr="0" compatLnSpc="1">
            <a:prstTxWarp prst="textNoShape">
              <a:avLst/>
            </a:prstTxWarp>
            <a:normAutofit fontScale="32500" lnSpcReduction="20000"/>
          </a:bodyPr>
          <a:lstStyle/>
          <a:p>
            <a:r>
              <a:rPr lang="en-US" altLang="zh-CN" dirty="0" smtClean="0"/>
              <a:t>http://www.cnpsy.net/ReadNews.asp?NewsID=1209</a:t>
            </a:r>
          </a:p>
          <a:p>
            <a:r>
              <a:rPr lang="en-US" altLang="zh-CN" dirty="0" smtClean="0"/>
              <a:t>http://blog.163.com/liqingfangcom@126/blog/static/368854522008111511821188/</a:t>
            </a:r>
          </a:p>
          <a:p>
            <a:r>
              <a:rPr lang="zh-CN" altLang="en-US" dirty="0" smtClean="0"/>
              <a:t>正</a:t>
            </a:r>
            <a:r>
              <a:rPr lang="zh-CN" altLang="en-US" b="1" dirty="0" smtClean="0"/>
              <a:t>电子</a:t>
            </a:r>
            <a:r>
              <a:rPr lang="zh-CN" altLang="en-US" dirty="0" smtClean="0"/>
              <a:t>发射断层</a:t>
            </a:r>
            <a:r>
              <a:rPr lang="zh-CN" altLang="en-US" b="1" dirty="0" smtClean="0"/>
              <a:t>成像</a:t>
            </a:r>
            <a:r>
              <a:rPr lang="zh-CN" altLang="en-US" dirty="0" smtClean="0"/>
              <a:t> </a:t>
            </a:r>
            <a:r>
              <a:rPr lang="en-US" altLang="zh-CN" dirty="0" smtClean="0"/>
              <a:t>(Positron Emission Tomography) </a:t>
            </a:r>
            <a:r>
              <a:rPr lang="zh-CN" altLang="en-US" dirty="0" smtClean="0"/>
              <a:t>系统是利用 正</a:t>
            </a:r>
            <a:r>
              <a:rPr lang="zh-CN" altLang="en-US" b="1" dirty="0" smtClean="0"/>
              <a:t>电子</a:t>
            </a:r>
            <a:r>
              <a:rPr lang="zh-CN" altLang="en-US" dirty="0" smtClean="0"/>
              <a:t>同位素衰变产生出的正</a:t>
            </a:r>
            <a:r>
              <a:rPr lang="zh-CN" altLang="en-US" b="1" dirty="0" smtClean="0"/>
              <a:t>电子</a:t>
            </a:r>
            <a:r>
              <a:rPr lang="zh-CN" altLang="en-US" dirty="0" smtClean="0"/>
              <a:t>与人体内负</a:t>
            </a:r>
            <a:r>
              <a:rPr lang="zh-CN" altLang="en-US" b="1" dirty="0" smtClean="0"/>
              <a:t>电子</a:t>
            </a:r>
            <a:r>
              <a:rPr lang="zh-CN" altLang="en-US" dirty="0" smtClean="0"/>
              <a:t>发生湮灭效应这一现象，</a:t>
            </a:r>
            <a:r>
              <a:rPr lang="zh-CN" altLang="en-US" b="1" dirty="0" smtClean="0">
                <a:solidFill>
                  <a:schemeClr val="tx1"/>
                </a:solidFill>
              </a:rPr>
              <a:t>通过向人体内注射带有正电子同位素标记的 化合物</a:t>
            </a:r>
            <a:r>
              <a:rPr lang="zh-CN" altLang="en-US" dirty="0" smtClean="0"/>
              <a:t>，采用符合探测的方法，</a:t>
            </a:r>
            <a:r>
              <a:rPr lang="zh-CN" altLang="en-US" b="1" dirty="0" smtClean="0">
                <a:solidFill>
                  <a:srgbClr val="0000FF"/>
                </a:solidFill>
              </a:rPr>
              <a:t>探测</a:t>
            </a:r>
            <a:r>
              <a:rPr lang="zh-CN" altLang="en-US" dirty="0" smtClean="0"/>
              <a:t>湮灭效应所产生的</a:t>
            </a:r>
            <a:r>
              <a:rPr lang="en-US" altLang="zh-CN" b="1" dirty="0" smtClean="0">
                <a:solidFill>
                  <a:srgbClr val="0000FF"/>
                </a:solidFill>
              </a:rPr>
              <a:t>γ</a:t>
            </a:r>
            <a:r>
              <a:rPr lang="zh-CN" altLang="en-US" b="1" dirty="0" smtClean="0">
                <a:solidFill>
                  <a:srgbClr val="0000FF"/>
                </a:solidFill>
              </a:rPr>
              <a:t>光子</a:t>
            </a:r>
            <a:r>
              <a:rPr lang="zh-CN" altLang="en-US" dirty="0" smtClean="0"/>
              <a:t>，得到人体内同位素的分布信息，由计算机进行重建组合运算， </a:t>
            </a:r>
            <a:r>
              <a:rPr lang="zh-CN" altLang="en-US" b="1" dirty="0" smtClean="0">
                <a:solidFill>
                  <a:schemeClr val="tx1"/>
                </a:solidFill>
              </a:rPr>
              <a:t>从而得到人体内标记化合物分布的三维断层图像。</a:t>
            </a:r>
          </a:p>
          <a:p>
            <a:endParaRPr lang="en-US" altLang="zh-CN" dirty="0" smtClean="0"/>
          </a:p>
          <a:p>
            <a:r>
              <a:rPr lang="en-US" altLang="zh-CN" dirty="0" smtClean="0"/>
              <a:t>PET</a:t>
            </a:r>
            <a:r>
              <a:rPr lang="zh-CN" altLang="en-US" dirty="0" smtClean="0"/>
              <a:t>是直接对脑功能造影的技术，其基本原理是：给被试注射含放射性同位素的示踪物，同位素放出的正</a:t>
            </a:r>
            <a:r>
              <a:rPr lang="zh-CN" altLang="en-US" b="1" dirty="0" smtClean="0"/>
              <a:t>电子</a:t>
            </a:r>
            <a:r>
              <a:rPr lang="zh-CN" altLang="en-US" dirty="0" smtClean="0"/>
              <a:t>，与脑内的负</a:t>
            </a:r>
            <a:r>
              <a:rPr lang="zh-CN" altLang="en-US" b="1" dirty="0" smtClean="0"/>
              <a:t>电子</a:t>
            </a:r>
            <a:r>
              <a:rPr lang="zh-CN" altLang="en-US" dirty="0" smtClean="0"/>
              <a:t>发生湮灭而释放出</a:t>
            </a:r>
            <a:r>
              <a:rPr lang="en-US" altLang="zh-CN" dirty="0" smtClean="0"/>
              <a:t>γ-</a:t>
            </a:r>
            <a:r>
              <a:rPr lang="zh-CN" altLang="en-US" dirty="0" smtClean="0"/>
              <a:t>射线。通过记录</a:t>
            </a:r>
            <a:r>
              <a:rPr lang="en-US" altLang="zh-CN" dirty="0" smtClean="0"/>
              <a:t>γ-</a:t>
            </a:r>
            <a:r>
              <a:rPr lang="zh-CN" altLang="en-US" dirty="0" smtClean="0"/>
              <a:t>射线在大脑中的位置分布，可以测量区域脑代谢率（</a:t>
            </a:r>
            <a:r>
              <a:rPr lang="en-US" altLang="zh-CN" dirty="0" err="1" smtClean="0"/>
              <a:t>rCMR</a:t>
            </a:r>
            <a:r>
              <a:rPr lang="zh-CN" altLang="en-US" dirty="0" smtClean="0"/>
              <a:t>）和区域脑血流（</a:t>
            </a:r>
            <a:r>
              <a:rPr lang="en-US" altLang="zh-CN" dirty="0" err="1" smtClean="0"/>
              <a:t>rCBF</a:t>
            </a:r>
            <a:r>
              <a:rPr lang="zh-CN" altLang="en-US" dirty="0" smtClean="0"/>
              <a:t>）的改变，以此反映大脑的功能活动变化。</a:t>
            </a:r>
          </a:p>
          <a:p>
            <a:r>
              <a:rPr lang="en-US" altLang="zh-CN" dirty="0" smtClean="0"/>
              <a:t>PET</a:t>
            </a:r>
            <a:r>
              <a:rPr lang="zh-CN" altLang="en-US" dirty="0" smtClean="0"/>
              <a:t>可用于精神分裂症、抑郁症、毒品成瘾症等的鉴别诊断、了解患者脑代谢情况及功能状态，如精神分裂症患者额叶、 颞叶、海马基底神经节功能异常等。应用</a:t>
            </a:r>
            <a:r>
              <a:rPr lang="en-US" altLang="zh-CN" dirty="0" smtClean="0"/>
              <a:t>PET</a:t>
            </a:r>
            <a:r>
              <a:rPr lang="zh-CN" altLang="en-US" dirty="0" smtClean="0"/>
              <a:t>显像，可以测定脑内多巴胺等多种受体，从分子的水平上揭示了疾病的本质。 这是其他方法所不能比拟的。</a:t>
            </a:r>
          </a:p>
          <a:p>
            <a:endParaRPr lang="en-US" altLang="zh-CN" dirty="0" smtClean="0"/>
          </a:p>
          <a:p>
            <a:r>
              <a:rPr lang="en-US" altLang="zh-CN" dirty="0" smtClean="0"/>
              <a:t>1.0</a:t>
            </a:r>
            <a:r>
              <a:rPr lang="zh-CN" altLang="en-US" dirty="0" smtClean="0"/>
              <a:t>、什么是（正</a:t>
            </a:r>
            <a:r>
              <a:rPr lang="zh-CN" altLang="en-US" b="1" dirty="0" smtClean="0"/>
              <a:t>电子成像</a:t>
            </a:r>
            <a:r>
              <a:rPr lang="zh-CN" altLang="en-US" dirty="0" smtClean="0"/>
              <a:t>术）</a:t>
            </a:r>
            <a:r>
              <a:rPr lang="en-US" altLang="zh-CN" dirty="0" smtClean="0"/>
              <a:t>PET</a:t>
            </a:r>
          </a:p>
          <a:p>
            <a:r>
              <a:rPr lang="en-US" altLang="zh-CN" dirty="0" smtClean="0"/>
              <a:t> </a:t>
            </a:r>
          </a:p>
          <a:p>
            <a:r>
              <a:rPr lang="zh-CN" altLang="en-US" dirty="0" smtClean="0"/>
              <a:t>核医学是一个门类繁多的学科，为了明了</a:t>
            </a:r>
            <a:r>
              <a:rPr lang="en-US" altLang="zh-CN" dirty="0" smtClean="0"/>
              <a:t>PET</a:t>
            </a:r>
            <a:r>
              <a:rPr lang="zh-CN" altLang="en-US" dirty="0" smtClean="0"/>
              <a:t>成像术在核医学中的地位，简单介绍核医学的学科分类：</a:t>
            </a:r>
          </a:p>
          <a:p>
            <a:r>
              <a:rPr lang="zh-CN" altLang="en-US" dirty="0" smtClean="0"/>
              <a:t> </a:t>
            </a:r>
          </a:p>
          <a:p>
            <a:r>
              <a:rPr lang="en-US" altLang="zh-CN" dirty="0" smtClean="0"/>
              <a:t>1)       </a:t>
            </a:r>
            <a:r>
              <a:rPr lang="zh-CN" altLang="en-US" dirty="0" smtClean="0"/>
              <a:t>普通的核医学 </a:t>
            </a:r>
            <a:r>
              <a:rPr lang="en-US" altLang="zh-CN" dirty="0" smtClean="0"/>
              <a:t>:</a:t>
            </a:r>
          </a:p>
          <a:p>
            <a:r>
              <a:rPr lang="en-US" altLang="zh-CN" dirty="0" smtClean="0"/>
              <a:t>    - γ</a:t>
            </a:r>
            <a:r>
              <a:rPr lang="zh-CN" altLang="en-US" dirty="0" smtClean="0"/>
              <a:t>辐射源成像 </a:t>
            </a:r>
            <a:r>
              <a:rPr lang="en-US" altLang="zh-CN" dirty="0" smtClean="0"/>
              <a:t>(99mTc,201Tl,123 I, 67Ga…)</a:t>
            </a:r>
          </a:p>
          <a:p>
            <a:r>
              <a:rPr lang="en-US" altLang="zh-CN" dirty="0" smtClean="0"/>
              <a:t>    - γ</a:t>
            </a:r>
            <a:r>
              <a:rPr lang="zh-CN" altLang="en-US" dirty="0" smtClean="0"/>
              <a:t>辐射源 </a:t>
            </a:r>
            <a:r>
              <a:rPr lang="en-US" altLang="zh-CN" dirty="0" smtClean="0"/>
              <a:t>(125 I…) </a:t>
            </a:r>
            <a:r>
              <a:rPr lang="zh-CN" altLang="en-US" dirty="0" smtClean="0"/>
              <a:t>和</a:t>
            </a:r>
            <a:r>
              <a:rPr lang="en-US" altLang="zh-CN" dirty="0" smtClean="0"/>
              <a:t>Beta</a:t>
            </a:r>
            <a:r>
              <a:rPr lang="zh-CN" altLang="en-US" dirty="0" smtClean="0"/>
              <a:t>辐射源 </a:t>
            </a:r>
            <a:r>
              <a:rPr lang="en-US" altLang="zh-CN" dirty="0" smtClean="0"/>
              <a:t>(14C,3H)</a:t>
            </a:r>
            <a:r>
              <a:rPr lang="zh-CN" altLang="en-US" dirty="0" smtClean="0"/>
              <a:t>的临床诊断</a:t>
            </a:r>
          </a:p>
          <a:p>
            <a:r>
              <a:rPr lang="zh-CN" altLang="en-US" dirty="0" smtClean="0"/>
              <a:t>    </a:t>
            </a:r>
            <a:r>
              <a:rPr lang="en-US" altLang="zh-CN" dirty="0" smtClean="0"/>
              <a:t>- β</a:t>
            </a:r>
            <a:r>
              <a:rPr lang="zh-CN" altLang="en-US" dirty="0" smtClean="0"/>
              <a:t>辐射源的治疗 </a:t>
            </a:r>
            <a:r>
              <a:rPr lang="en-US" altLang="zh-CN" dirty="0" smtClean="0"/>
              <a:t>(131 I, 89 </a:t>
            </a:r>
            <a:r>
              <a:rPr lang="en-US" altLang="zh-CN" dirty="0" err="1" smtClean="0"/>
              <a:t>Sr</a:t>
            </a:r>
            <a:r>
              <a:rPr lang="en-US" altLang="zh-CN" dirty="0" smtClean="0"/>
              <a:t>, 153 </a:t>
            </a:r>
            <a:r>
              <a:rPr lang="en-US" altLang="zh-CN" dirty="0" err="1" smtClean="0"/>
              <a:t>Sm</a:t>
            </a:r>
            <a:r>
              <a:rPr lang="en-US" altLang="zh-CN" dirty="0" smtClean="0"/>
              <a:t>…)</a:t>
            </a:r>
          </a:p>
          <a:p>
            <a:r>
              <a:rPr lang="en-US" altLang="zh-CN" dirty="0" smtClean="0"/>
              <a:t>    - </a:t>
            </a:r>
            <a:r>
              <a:rPr lang="zh-CN" altLang="en-US" dirty="0" smtClean="0"/>
              <a:t>稳定性同位素的功能性（呼吸）测试 </a:t>
            </a:r>
            <a:r>
              <a:rPr lang="en-US" altLang="zh-CN" dirty="0" smtClean="0"/>
              <a:t>(13C, 2H..)</a:t>
            </a:r>
          </a:p>
          <a:p>
            <a:r>
              <a:rPr lang="en-US" altLang="zh-CN" dirty="0" smtClean="0"/>
              <a:t>2) </a:t>
            </a:r>
            <a:r>
              <a:rPr lang="zh-CN" altLang="en-US" dirty="0" smtClean="0"/>
              <a:t>正电子发射断层成像技术 </a:t>
            </a:r>
            <a:r>
              <a:rPr lang="en-US" altLang="zh-CN" dirty="0" smtClean="0"/>
              <a:t>(PET)</a:t>
            </a:r>
          </a:p>
          <a:p>
            <a:r>
              <a:rPr lang="en-US" altLang="zh-CN" dirty="0" smtClean="0"/>
              <a:t>    - </a:t>
            </a:r>
            <a:r>
              <a:rPr lang="zh-CN" altLang="en-US" dirty="0" smtClean="0"/>
              <a:t>用 </a:t>
            </a:r>
            <a:r>
              <a:rPr lang="en-US" altLang="zh-CN" dirty="0" smtClean="0"/>
              <a:t>18F,11C,15O…</a:t>
            </a:r>
            <a:r>
              <a:rPr lang="zh-CN" altLang="en-US" dirty="0" smtClean="0"/>
              <a:t>进行成像</a:t>
            </a:r>
          </a:p>
          <a:p>
            <a:r>
              <a:rPr lang="en-US" altLang="zh-CN" dirty="0" smtClean="0"/>
              <a:t>3) </a:t>
            </a:r>
            <a:r>
              <a:rPr lang="zh-CN" altLang="en-US" dirty="0" smtClean="0"/>
              <a:t>用</a:t>
            </a:r>
            <a:r>
              <a:rPr lang="en-US" altLang="zh-CN" dirty="0" smtClean="0"/>
              <a:t>α</a:t>
            </a:r>
            <a:r>
              <a:rPr lang="zh-CN" altLang="en-US" dirty="0" smtClean="0"/>
              <a:t>辐射源进行治疗</a:t>
            </a:r>
            <a:r>
              <a:rPr lang="en-US" altLang="zh-CN" dirty="0" smtClean="0"/>
              <a:t>?</a:t>
            </a:r>
            <a:r>
              <a:rPr lang="zh-CN" altLang="en-US" dirty="0" smtClean="0"/>
              <a:t>可能是今后的方向。</a:t>
            </a:r>
          </a:p>
          <a:p>
            <a:r>
              <a:rPr lang="zh-CN" altLang="en-US" dirty="0" smtClean="0"/>
              <a:t> </a:t>
            </a:r>
          </a:p>
          <a:p>
            <a:r>
              <a:rPr lang="zh-CN" altLang="en-US" dirty="0" smtClean="0"/>
              <a:t>由此可见正电子发射层断成像术（</a:t>
            </a:r>
            <a:r>
              <a:rPr lang="en-US" altLang="zh-CN" dirty="0" smtClean="0"/>
              <a:t>PET</a:t>
            </a:r>
            <a:r>
              <a:rPr lang="zh-CN" altLang="en-US" dirty="0" smtClean="0"/>
              <a:t>）只不过是现代核医学中的一个新的分支，主要用于医学检验，包括病变组织检验和功能性测试。。</a:t>
            </a:r>
          </a:p>
          <a:p>
            <a:r>
              <a:rPr lang="zh-CN" altLang="en-US" dirty="0" smtClean="0"/>
              <a:t> </a:t>
            </a:r>
          </a:p>
          <a:p>
            <a:r>
              <a:rPr lang="en-US" altLang="zh-CN" dirty="0" smtClean="0">
                <a:hlinkClick r:id="rId3"/>
              </a:rPr>
              <a:t>0 &amp;&amp; </a:t>
            </a:r>
            <a:r>
              <a:rPr lang="en-US" altLang="zh-CN" dirty="0" err="1" smtClean="0">
                <a:hlinkClick r:id="rId3"/>
              </a:rPr>
              <a:t>image.height</a:t>
            </a:r>
            <a:r>
              <a:rPr lang="en-US" altLang="zh-CN" dirty="0" smtClean="0">
                <a:hlinkClick r:id="rId3"/>
              </a:rPr>
              <a:t>&gt;0){if(</a:t>
            </a:r>
            <a:r>
              <a:rPr lang="en-US" altLang="zh-CN" dirty="0" err="1" smtClean="0">
                <a:hlinkClick r:id="rId3"/>
              </a:rPr>
              <a:t>image.width</a:t>
            </a:r>
            <a:r>
              <a:rPr lang="en-US" altLang="zh-CN" dirty="0" smtClean="0">
                <a:hlinkClick r:id="rId3"/>
              </a:rPr>
              <a:t>&gt;=700){</a:t>
            </a:r>
            <a:r>
              <a:rPr lang="en-US" altLang="zh-CN" dirty="0" err="1" smtClean="0">
                <a:hlinkClick r:id="rId3"/>
              </a:rPr>
              <a:t>this.width</a:t>
            </a:r>
            <a:r>
              <a:rPr lang="en-US" altLang="zh-CN" dirty="0" smtClean="0">
                <a:hlinkClick r:id="rId3"/>
              </a:rPr>
              <a:t>=700;this.height=</a:t>
            </a:r>
            <a:r>
              <a:rPr lang="en-US" altLang="zh-CN" dirty="0" err="1" smtClean="0">
                <a:hlinkClick r:id="rId3"/>
              </a:rPr>
              <a:t>image.height</a:t>
            </a:r>
            <a:r>
              <a:rPr lang="en-US" altLang="zh-CN" dirty="0" smtClean="0">
                <a:hlinkClick r:id="rId3"/>
              </a:rPr>
              <a:t>*700/</a:t>
            </a:r>
            <a:r>
              <a:rPr lang="en-US" altLang="zh-CN" dirty="0" err="1" smtClean="0">
                <a:hlinkClick r:id="rId3"/>
              </a:rPr>
              <a:t>image.width</a:t>
            </a:r>
            <a:r>
              <a:rPr lang="en-US" altLang="zh-CN" dirty="0" smtClean="0">
                <a:hlinkClick r:id="rId3"/>
              </a:rPr>
              <a:t>;}}" border=0&gt;</a:t>
            </a:r>
            <a:endParaRPr lang="zh-CN" altLang="en-US" dirty="0" smtClean="0"/>
          </a:p>
          <a:p>
            <a:r>
              <a:rPr lang="zh-CN" altLang="en-US" dirty="0" smtClean="0"/>
              <a:t>  图</a:t>
            </a:r>
            <a:r>
              <a:rPr lang="en-US" altLang="zh-CN" dirty="0" smtClean="0"/>
              <a:t>1</a:t>
            </a:r>
            <a:r>
              <a:rPr lang="zh-CN" altLang="en-US" dirty="0" smtClean="0"/>
              <a:t>、正电子发射的原理</a:t>
            </a:r>
          </a:p>
          <a:p>
            <a:r>
              <a:rPr lang="zh-CN" altLang="en-US" dirty="0" smtClean="0"/>
              <a:t> </a:t>
            </a:r>
            <a:r>
              <a:rPr lang="en-US" altLang="zh-CN" dirty="0" smtClean="0"/>
              <a:t>PET</a:t>
            </a:r>
            <a:r>
              <a:rPr lang="zh-CN" altLang="en-US" dirty="0" smtClean="0"/>
              <a:t>摄像机通过“符合检测法”检测到由被测对象所发射的正电子。发射正电子的来源是被测对象组织和细胞中吸收的正电子发射剂（由能发射正电子的不稳定同位素作为示踪剂），例如，</a:t>
            </a:r>
            <a:r>
              <a:rPr lang="en-US" altLang="zh-CN" dirty="0" smtClean="0"/>
              <a:t>11C</a:t>
            </a:r>
            <a:r>
              <a:rPr lang="zh-CN" altLang="en-US" dirty="0" smtClean="0"/>
              <a:t>、</a:t>
            </a:r>
            <a:r>
              <a:rPr lang="en-US" altLang="zh-CN" dirty="0" smtClean="0"/>
              <a:t>15O</a:t>
            </a:r>
            <a:r>
              <a:rPr lang="zh-CN" altLang="en-US" dirty="0" smtClean="0"/>
              <a:t>以及</a:t>
            </a:r>
            <a:r>
              <a:rPr lang="en-US" altLang="zh-CN" dirty="0" smtClean="0"/>
              <a:t>18F</a:t>
            </a:r>
            <a:r>
              <a:rPr lang="zh-CN" altLang="en-US" dirty="0" smtClean="0"/>
              <a:t>化合物等。这样一种“光学准直”特性能获得与距离无关的分辨率。远高于伽马射线摄像机能达到的分辨率。与</a:t>
            </a:r>
            <a:r>
              <a:rPr lang="en-US" altLang="zh-CN" dirty="0" smtClean="0"/>
              <a:t>CT</a:t>
            </a:r>
            <a:r>
              <a:rPr lang="zh-CN" altLang="en-US" dirty="0" smtClean="0"/>
              <a:t>（计算机辅助</a:t>
            </a:r>
            <a:r>
              <a:rPr lang="en-US" altLang="zh-CN" dirty="0" smtClean="0"/>
              <a:t>X</a:t>
            </a:r>
            <a:r>
              <a:rPr lang="zh-CN" altLang="en-US" dirty="0" smtClean="0"/>
              <a:t>射线层断术）和</a:t>
            </a:r>
            <a:r>
              <a:rPr lang="en-US" altLang="zh-CN" dirty="0" smtClean="0"/>
              <a:t>MRI</a:t>
            </a:r>
            <a:r>
              <a:rPr lang="zh-CN" altLang="en-US" dirty="0" smtClean="0"/>
              <a:t>（核磁共振成像术）一样，所有的数据均是三维的。因此通过计算机辅助软件可以很方便地表达病变组织在各个断面上的情况。</a:t>
            </a:r>
          </a:p>
          <a:p>
            <a:r>
              <a:rPr lang="zh-CN" altLang="en-US" dirty="0" smtClean="0"/>
              <a:t> </a:t>
            </a:r>
          </a:p>
          <a:p>
            <a:r>
              <a:rPr lang="en-US" altLang="zh-CN" dirty="0" smtClean="0"/>
              <a:t>PET</a:t>
            </a:r>
            <a:r>
              <a:rPr lang="zh-CN" altLang="en-US" dirty="0" smtClean="0"/>
              <a:t>的名字来源于：</a:t>
            </a:r>
          </a:p>
          <a:p>
            <a:r>
              <a:rPr lang="en-US" altLang="zh-CN" dirty="0" smtClean="0"/>
              <a:t>Positron</a:t>
            </a:r>
            <a:r>
              <a:rPr lang="zh-CN" altLang="en-US" dirty="0" smtClean="0"/>
              <a:t>，正电子，</a:t>
            </a:r>
          </a:p>
          <a:p>
            <a:r>
              <a:rPr lang="en-US" altLang="zh-CN" dirty="0" smtClean="0"/>
              <a:t>Emission</a:t>
            </a:r>
            <a:r>
              <a:rPr lang="zh-CN" altLang="en-US" dirty="0" smtClean="0"/>
              <a:t>，发射，</a:t>
            </a:r>
          </a:p>
          <a:p>
            <a:r>
              <a:rPr lang="en-US" altLang="zh-CN" dirty="0" smtClean="0"/>
              <a:t>Tomography</a:t>
            </a:r>
            <a:r>
              <a:rPr lang="zh-CN" altLang="en-US" dirty="0" smtClean="0"/>
              <a:t>，断层摄影术。</a:t>
            </a:r>
          </a:p>
          <a:p>
            <a:r>
              <a:rPr lang="zh-CN" altLang="en-US" dirty="0" smtClean="0"/>
              <a:t> </a:t>
            </a:r>
          </a:p>
          <a:p>
            <a:r>
              <a:rPr lang="zh-CN" altLang="en-US" dirty="0" smtClean="0"/>
              <a:t>正电子发射的基本原理</a:t>
            </a:r>
          </a:p>
          <a:p>
            <a:r>
              <a:rPr lang="zh-CN" altLang="en-US" dirty="0" smtClean="0"/>
              <a:t>图</a:t>
            </a:r>
            <a:r>
              <a:rPr lang="en-US" altLang="zh-CN" dirty="0" smtClean="0"/>
              <a:t>1</a:t>
            </a:r>
            <a:r>
              <a:rPr lang="zh-CN" altLang="en-US" dirty="0" smtClean="0"/>
              <a:t>所示为正电子发射的基本原理。当多质子核中的一个质子衰变为中子时（如图所示的</a:t>
            </a:r>
            <a:r>
              <a:rPr lang="en-US" altLang="zh-CN" dirty="0" smtClean="0"/>
              <a:t>18F</a:t>
            </a:r>
            <a:r>
              <a:rPr lang="zh-CN" altLang="en-US" dirty="0" smtClean="0"/>
              <a:t>核），释放出正电子和</a:t>
            </a:r>
            <a:r>
              <a:rPr lang="en-US" altLang="zh-CN" dirty="0" smtClean="0"/>
              <a:t>γ</a:t>
            </a:r>
            <a:r>
              <a:rPr lang="zh-CN" altLang="en-US" dirty="0" smtClean="0"/>
              <a:t>射线。</a:t>
            </a:r>
          </a:p>
          <a:p>
            <a:r>
              <a:rPr lang="zh-CN" altLang="en-US" dirty="0" smtClean="0"/>
              <a:t> </a:t>
            </a:r>
          </a:p>
          <a:p>
            <a:r>
              <a:rPr lang="zh-CN" altLang="en-US" dirty="0" smtClean="0"/>
              <a:t>核医学用示踪剂的基本定义：</a:t>
            </a:r>
          </a:p>
          <a:p>
            <a:r>
              <a:rPr lang="zh-CN" altLang="en-US" dirty="0" smtClean="0"/>
              <a:t> </a:t>
            </a:r>
            <a:r>
              <a:rPr lang="en-US" altLang="zh-CN" dirty="0" smtClean="0"/>
              <a:t>-  </a:t>
            </a:r>
            <a:r>
              <a:rPr lang="zh-CN" altLang="en-US" dirty="0" smtClean="0"/>
              <a:t>一种核医学上的示踪剂是由以下物质制成的：</a:t>
            </a:r>
          </a:p>
          <a:p>
            <a:r>
              <a:rPr lang="en-US" altLang="zh-CN" dirty="0" smtClean="0"/>
              <a:t>Ø        </a:t>
            </a:r>
            <a:r>
              <a:rPr lang="zh-CN" altLang="en-US" dirty="0" smtClean="0"/>
              <a:t>一种配合体 </a:t>
            </a:r>
            <a:r>
              <a:rPr lang="en-US" altLang="zh-CN" dirty="0" smtClean="0"/>
              <a:t>( </a:t>
            </a:r>
            <a:r>
              <a:rPr lang="zh-CN" altLang="en-US" dirty="0" smtClean="0"/>
              <a:t>一种具有代谢作用的活性物质 </a:t>
            </a:r>
            <a:r>
              <a:rPr lang="en-US" altLang="zh-CN" dirty="0" smtClean="0"/>
              <a:t>)</a:t>
            </a:r>
            <a:r>
              <a:rPr lang="zh-CN" altLang="en-US" dirty="0" smtClean="0"/>
              <a:t>，</a:t>
            </a:r>
          </a:p>
          <a:p>
            <a:r>
              <a:rPr lang="en-US" altLang="zh-CN" dirty="0" smtClean="0"/>
              <a:t>Ø        </a:t>
            </a:r>
            <a:r>
              <a:rPr lang="zh-CN" altLang="en-US" dirty="0" smtClean="0"/>
              <a:t>一种同位素 </a:t>
            </a:r>
            <a:r>
              <a:rPr lang="en-US" altLang="zh-CN" dirty="0" smtClean="0"/>
              <a:t>( </a:t>
            </a:r>
            <a:r>
              <a:rPr lang="zh-CN" altLang="en-US" dirty="0" smtClean="0"/>
              <a:t>使其具有检测作用</a:t>
            </a:r>
            <a:r>
              <a:rPr lang="en-US" altLang="zh-CN" dirty="0" smtClean="0"/>
              <a:t>)</a:t>
            </a:r>
            <a:r>
              <a:rPr lang="zh-CN" altLang="en-US" dirty="0" smtClean="0"/>
              <a:t>，</a:t>
            </a:r>
          </a:p>
          <a:p>
            <a:r>
              <a:rPr lang="en-US" altLang="zh-CN" dirty="0" smtClean="0"/>
              <a:t>Ø        </a:t>
            </a:r>
            <a:r>
              <a:rPr lang="zh-CN" altLang="en-US" dirty="0" smtClean="0"/>
              <a:t>大多数示踪剂是 </a:t>
            </a:r>
            <a:r>
              <a:rPr lang="en-US" altLang="zh-CN" dirty="0" smtClean="0"/>
              <a:t>IV</a:t>
            </a:r>
            <a:r>
              <a:rPr lang="zh-CN" altLang="en-US" dirty="0" smtClean="0"/>
              <a:t>类管制药品。</a:t>
            </a:r>
          </a:p>
          <a:p>
            <a:r>
              <a:rPr lang="zh-CN" altLang="en-US" dirty="0" smtClean="0"/>
              <a:t> </a:t>
            </a:r>
          </a:p>
          <a:p>
            <a:r>
              <a:rPr lang="zh-CN" altLang="en-US" dirty="0" smtClean="0"/>
              <a:t>对核医学示踪剂应注意的事项</a:t>
            </a:r>
          </a:p>
          <a:p>
            <a:r>
              <a:rPr lang="en-US" altLang="zh-CN" dirty="0" smtClean="0"/>
              <a:t>-  </a:t>
            </a:r>
            <a:r>
              <a:rPr lang="zh-CN" altLang="en-US" dirty="0" smtClean="0"/>
              <a:t>管制性放射性示踪剂的寿命</a:t>
            </a:r>
            <a:r>
              <a:rPr lang="en-US" altLang="zh-CN" dirty="0" smtClean="0"/>
              <a:t>:</a:t>
            </a:r>
          </a:p>
          <a:p>
            <a:r>
              <a:rPr lang="en-US" altLang="zh-CN" dirty="0" smtClean="0"/>
              <a:t>Ø        </a:t>
            </a:r>
            <a:r>
              <a:rPr lang="zh-CN" altLang="en-US" dirty="0" smtClean="0"/>
              <a:t>放在各种隔离容器中进行分发 </a:t>
            </a:r>
            <a:r>
              <a:rPr lang="en-US" altLang="zh-CN" dirty="0" smtClean="0"/>
              <a:t>&amp; </a:t>
            </a:r>
            <a:r>
              <a:rPr lang="zh-CN" altLang="en-US" dirty="0" smtClean="0"/>
              <a:t>配合体的衰变，防止辐射，</a:t>
            </a:r>
          </a:p>
          <a:p>
            <a:r>
              <a:rPr lang="en-US" altLang="zh-CN" dirty="0" smtClean="0"/>
              <a:t>Ø        </a:t>
            </a:r>
            <a:r>
              <a:rPr lang="zh-CN" altLang="en-US" dirty="0" smtClean="0"/>
              <a:t>在分发过程中定期进行更换</a:t>
            </a:r>
            <a:r>
              <a:rPr lang="en-US" altLang="zh-CN" dirty="0" smtClean="0"/>
              <a:t>, ( </a:t>
            </a:r>
            <a:r>
              <a:rPr lang="zh-CN" altLang="en-US" dirty="0" smtClean="0"/>
              <a:t>根据</a:t>
            </a:r>
            <a:r>
              <a:rPr lang="en-US" altLang="zh-CN" dirty="0" smtClean="0"/>
              <a:t>T/A </a:t>
            </a:r>
            <a:r>
              <a:rPr lang="zh-CN" altLang="en-US" dirty="0" smtClean="0"/>
              <a:t>曲线进行管理 </a:t>
            </a:r>
            <a:r>
              <a:rPr lang="en-US" altLang="zh-CN" dirty="0" smtClean="0"/>
              <a:t>)</a:t>
            </a:r>
            <a:r>
              <a:rPr lang="zh-CN" altLang="en-US" dirty="0" smtClean="0"/>
              <a:t>，保持有效性， </a:t>
            </a:r>
          </a:p>
          <a:p>
            <a:r>
              <a:rPr lang="en-US" altLang="zh-CN" dirty="0" smtClean="0"/>
              <a:t>Ø        </a:t>
            </a:r>
            <a:r>
              <a:rPr lang="zh-CN" altLang="en-US" dirty="0" smtClean="0"/>
              <a:t>配合体示踪剂的分解，避免废弃的示踪剂对环境的影响。</a:t>
            </a:r>
          </a:p>
          <a:p>
            <a:r>
              <a:rPr lang="zh-CN" altLang="en-US" dirty="0" smtClean="0"/>
              <a:t> </a:t>
            </a:r>
            <a:r>
              <a:rPr lang="en-US" altLang="zh-CN" dirty="0" smtClean="0"/>
              <a:t>-  </a:t>
            </a:r>
            <a:r>
              <a:rPr lang="zh-CN" altLang="en-US" dirty="0" smtClean="0"/>
              <a:t>放射效应</a:t>
            </a:r>
            <a:r>
              <a:rPr lang="en-US" altLang="zh-CN" dirty="0" smtClean="0"/>
              <a:t>:</a:t>
            </a:r>
          </a:p>
          <a:p>
            <a:r>
              <a:rPr lang="en-US" altLang="zh-CN" dirty="0" smtClean="0"/>
              <a:t>Ø        </a:t>
            </a:r>
            <a:r>
              <a:rPr lang="zh-CN" altLang="en-US" dirty="0" smtClean="0"/>
              <a:t>根据辐射类型的作用 </a:t>
            </a:r>
            <a:r>
              <a:rPr lang="en-US" altLang="zh-CN" dirty="0" smtClean="0"/>
              <a:t>(LET)</a:t>
            </a:r>
            <a:r>
              <a:rPr lang="zh-CN" altLang="en-US" dirty="0" smtClean="0"/>
              <a:t>，分别采取不同的防护措施，</a:t>
            </a:r>
          </a:p>
          <a:p>
            <a:r>
              <a:rPr lang="en-US" altLang="zh-CN" dirty="0" smtClean="0"/>
              <a:t>Ø        </a:t>
            </a:r>
            <a:r>
              <a:rPr lang="zh-CN" altLang="en-US" dirty="0" smtClean="0"/>
              <a:t>与目标距离有关 </a:t>
            </a:r>
            <a:r>
              <a:rPr lang="en-US" altLang="zh-CN" dirty="0" smtClean="0"/>
              <a:t>( </a:t>
            </a:r>
            <a:r>
              <a:rPr lang="zh-CN" altLang="en-US" dirty="0" smtClean="0"/>
              <a:t>目标器官 </a:t>
            </a:r>
            <a:r>
              <a:rPr lang="en-US" altLang="zh-CN" dirty="0" smtClean="0"/>
              <a:t>)</a:t>
            </a:r>
            <a:r>
              <a:rPr lang="zh-CN" altLang="en-US" dirty="0" smtClean="0"/>
              <a:t>，判断对组织的影响，</a:t>
            </a:r>
          </a:p>
          <a:p>
            <a:r>
              <a:rPr lang="en-US" altLang="zh-CN" dirty="0" smtClean="0"/>
              <a:t>Ø        </a:t>
            </a:r>
            <a:r>
              <a:rPr lang="zh-CN" altLang="en-US" dirty="0" smtClean="0"/>
              <a:t>发射效应受到半衰期的直接影响。</a:t>
            </a:r>
          </a:p>
          <a:p>
            <a:r>
              <a:rPr lang="zh-CN" altLang="en-US" dirty="0" smtClean="0"/>
              <a:t> </a:t>
            </a:r>
          </a:p>
          <a:p>
            <a:r>
              <a:rPr lang="en-US" altLang="zh-CN" dirty="0" smtClean="0"/>
              <a:t>2.0</a:t>
            </a:r>
            <a:r>
              <a:rPr lang="zh-CN" altLang="en-US" dirty="0" smtClean="0"/>
              <a:t>、</a:t>
            </a:r>
            <a:r>
              <a:rPr lang="en-US" altLang="zh-CN" dirty="0" smtClean="0"/>
              <a:t>18O</a:t>
            </a:r>
            <a:r>
              <a:rPr lang="zh-CN" altLang="en-US" dirty="0" smtClean="0"/>
              <a:t>水</a:t>
            </a:r>
            <a:r>
              <a:rPr lang="en-US" altLang="zh-CN" dirty="0" smtClean="0"/>
              <a:t>18FDG</a:t>
            </a:r>
            <a:r>
              <a:rPr lang="zh-CN" altLang="en-US" dirty="0" smtClean="0"/>
              <a:t>的关系，如何用</a:t>
            </a:r>
            <a:r>
              <a:rPr lang="en-US" altLang="zh-CN" dirty="0" smtClean="0"/>
              <a:t>18O</a:t>
            </a:r>
            <a:r>
              <a:rPr lang="zh-CN" altLang="en-US" dirty="0" smtClean="0"/>
              <a:t>水生产</a:t>
            </a:r>
            <a:r>
              <a:rPr lang="en-US" altLang="zh-CN" dirty="0" smtClean="0"/>
              <a:t>18FDG</a:t>
            </a:r>
            <a:r>
              <a:rPr lang="zh-CN" altLang="en-US" dirty="0" smtClean="0"/>
              <a:t>，并用于</a:t>
            </a:r>
            <a:r>
              <a:rPr lang="en-US" altLang="zh-CN" dirty="0" smtClean="0"/>
              <a:t>PET</a:t>
            </a:r>
            <a:r>
              <a:rPr lang="zh-CN" altLang="en-US" dirty="0" smtClean="0"/>
              <a:t>检验。</a:t>
            </a:r>
          </a:p>
          <a:p>
            <a:r>
              <a:rPr lang="zh-CN" altLang="en-US" dirty="0" smtClean="0"/>
              <a:t> </a:t>
            </a:r>
          </a:p>
          <a:p>
            <a:r>
              <a:rPr lang="en-US" altLang="zh-CN" dirty="0" smtClean="0"/>
              <a:t>2.1</a:t>
            </a:r>
            <a:r>
              <a:rPr lang="zh-CN" altLang="en-US" dirty="0" smtClean="0"/>
              <a:t>、如何用</a:t>
            </a:r>
            <a:r>
              <a:rPr lang="en-US" altLang="zh-CN" dirty="0" smtClean="0"/>
              <a:t>H218O</a:t>
            </a:r>
            <a:r>
              <a:rPr lang="zh-CN" altLang="en-US" dirty="0" smtClean="0"/>
              <a:t>来制备</a:t>
            </a:r>
            <a:r>
              <a:rPr lang="en-US" altLang="zh-CN" dirty="0" smtClean="0"/>
              <a:t>18FDG</a:t>
            </a:r>
          </a:p>
          <a:p>
            <a:r>
              <a:rPr lang="en-US" altLang="zh-CN" dirty="0" smtClean="0"/>
              <a:t>H218O</a:t>
            </a:r>
            <a:r>
              <a:rPr lang="zh-CN" altLang="en-US" dirty="0" smtClean="0"/>
              <a:t>并不直接用于</a:t>
            </a:r>
            <a:r>
              <a:rPr lang="en-US" altLang="zh-CN" dirty="0" smtClean="0"/>
              <a:t>PET</a:t>
            </a:r>
            <a:r>
              <a:rPr lang="zh-CN" altLang="en-US" dirty="0" smtClean="0"/>
              <a:t>检验，需要经过回旋加速器或直线加速器经过大约</a:t>
            </a:r>
            <a:r>
              <a:rPr lang="en-US" altLang="zh-CN" dirty="0" smtClean="0"/>
              <a:t>8-16MeV</a:t>
            </a:r>
            <a:r>
              <a:rPr lang="zh-CN" altLang="en-US" dirty="0" smtClean="0"/>
              <a:t>的质子轰击装有</a:t>
            </a:r>
            <a:r>
              <a:rPr lang="en-US" altLang="zh-CN" dirty="0" smtClean="0"/>
              <a:t>H218O</a:t>
            </a:r>
            <a:r>
              <a:rPr lang="zh-CN" altLang="en-US" dirty="0" smtClean="0"/>
              <a:t>的靶，生成</a:t>
            </a:r>
            <a:r>
              <a:rPr lang="en-US" altLang="zh-CN" dirty="0" smtClean="0"/>
              <a:t>H18F</a:t>
            </a:r>
            <a:r>
              <a:rPr lang="zh-CN" altLang="en-US" dirty="0" smtClean="0"/>
              <a:t>（氟化氢）。生成的含有</a:t>
            </a:r>
            <a:r>
              <a:rPr lang="en-US" altLang="zh-CN" dirty="0" smtClean="0"/>
              <a:t>H18F</a:t>
            </a:r>
            <a:r>
              <a:rPr lang="zh-CN" altLang="en-US" dirty="0" smtClean="0"/>
              <a:t>和未转化的</a:t>
            </a:r>
            <a:r>
              <a:rPr lang="en-US" altLang="zh-CN" dirty="0" smtClean="0"/>
              <a:t>H218O</a:t>
            </a:r>
            <a:r>
              <a:rPr lang="zh-CN" altLang="en-US" dirty="0" smtClean="0"/>
              <a:t>溶液经过阴离子交换树脂分离，回收未反应的</a:t>
            </a:r>
            <a:r>
              <a:rPr lang="en-US" altLang="zh-CN" dirty="0" smtClean="0"/>
              <a:t>H218O</a:t>
            </a:r>
            <a:r>
              <a:rPr lang="zh-CN" altLang="en-US" dirty="0" smtClean="0"/>
              <a:t>返回回旋加速器，收集的</a:t>
            </a:r>
            <a:r>
              <a:rPr lang="en-US" altLang="zh-CN" dirty="0" smtClean="0"/>
              <a:t>H18F</a:t>
            </a:r>
            <a:r>
              <a:rPr lang="zh-CN" altLang="en-US" dirty="0" smtClean="0"/>
              <a:t>与</a:t>
            </a:r>
            <a:r>
              <a:rPr lang="en-US" altLang="zh-CN" dirty="0" smtClean="0"/>
              <a:t>K2CO3</a:t>
            </a:r>
            <a:r>
              <a:rPr lang="zh-CN" altLang="en-US" dirty="0" smtClean="0"/>
              <a:t>（添加有</a:t>
            </a:r>
            <a:r>
              <a:rPr lang="en-US" altLang="zh-CN" dirty="0" smtClean="0"/>
              <a:t>2,2,2-</a:t>
            </a:r>
            <a:r>
              <a:rPr lang="zh-CN" altLang="en-US" dirty="0" smtClean="0"/>
              <a:t>六氧二氮双环二十六烷（穴状配体））反应生成</a:t>
            </a:r>
            <a:r>
              <a:rPr lang="en-US" altLang="zh-CN" dirty="0" smtClean="0"/>
              <a:t>K18F</a:t>
            </a:r>
            <a:r>
              <a:rPr lang="zh-CN" altLang="en-US" dirty="0" smtClean="0"/>
              <a:t>，反应溶液经过乙腈脱水后得到无水的</a:t>
            </a:r>
            <a:r>
              <a:rPr lang="en-US" altLang="zh-CN" dirty="0" smtClean="0"/>
              <a:t>K18F</a:t>
            </a:r>
            <a:r>
              <a:rPr lang="zh-CN" altLang="en-US" dirty="0" smtClean="0"/>
              <a:t>。无水</a:t>
            </a:r>
            <a:r>
              <a:rPr lang="en-US" altLang="zh-CN" dirty="0" smtClean="0"/>
              <a:t>K18F</a:t>
            </a:r>
            <a:r>
              <a:rPr lang="zh-CN" altLang="en-US" dirty="0" smtClean="0"/>
              <a:t>再和三氟甘露糖（</a:t>
            </a:r>
            <a:r>
              <a:rPr lang="en-US" altLang="zh-CN" dirty="0" smtClean="0"/>
              <a:t>Mannose </a:t>
            </a:r>
            <a:r>
              <a:rPr lang="en-US" altLang="zh-CN" dirty="0" err="1" smtClean="0"/>
              <a:t>triflate</a:t>
            </a:r>
            <a:r>
              <a:rPr lang="zh-CN" altLang="en-US" dirty="0" smtClean="0"/>
              <a:t>，完整的化学名［</a:t>
            </a:r>
            <a:r>
              <a:rPr lang="en-US" altLang="zh-CN" dirty="0" smtClean="0"/>
              <a:t>1.3.4.6-</a:t>
            </a:r>
            <a:r>
              <a:rPr lang="zh-CN" altLang="en-US" dirty="0" smtClean="0"/>
              <a:t>四乙酰</a:t>
            </a:r>
            <a:r>
              <a:rPr lang="en-US" altLang="zh-CN" dirty="0" smtClean="0"/>
              <a:t>-2-O-</a:t>
            </a:r>
            <a:r>
              <a:rPr lang="zh-CN" altLang="en-US" dirty="0" smtClean="0"/>
              <a:t>三氟甲烷磺酰基</a:t>
            </a:r>
            <a:r>
              <a:rPr lang="en-US" altLang="zh-CN" dirty="0" smtClean="0"/>
              <a:t>-β-D-</a:t>
            </a:r>
            <a:r>
              <a:rPr lang="zh-CN" altLang="en-US" dirty="0" smtClean="0"/>
              <a:t>吡喃甘露糖］）反应进行标记化，经专用的</a:t>
            </a:r>
            <a:r>
              <a:rPr lang="en-US" altLang="zh-CN" dirty="0" smtClean="0"/>
              <a:t>tC18</a:t>
            </a:r>
            <a:r>
              <a:rPr lang="zh-CN" altLang="en-US" dirty="0" smtClean="0"/>
              <a:t>试剂筒处理和氢氧化钠脱洗后得到所需要的</a:t>
            </a:r>
            <a:r>
              <a:rPr lang="en-US" altLang="zh-CN" dirty="0" smtClean="0"/>
              <a:t>18FDG</a:t>
            </a:r>
            <a:r>
              <a:rPr lang="zh-CN" altLang="en-US" dirty="0" smtClean="0"/>
              <a:t>。图</a:t>
            </a:r>
            <a:r>
              <a:rPr lang="en-US" altLang="zh-CN" dirty="0" smtClean="0"/>
              <a:t>2</a:t>
            </a:r>
            <a:r>
              <a:rPr lang="zh-CN" altLang="en-US" dirty="0" smtClean="0"/>
              <a:t>和图</a:t>
            </a:r>
            <a:r>
              <a:rPr lang="en-US" altLang="zh-CN" dirty="0" smtClean="0"/>
              <a:t>3</a:t>
            </a:r>
            <a:r>
              <a:rPr lang="zh-CN" altLang="en-US" dirty="0" smtClean="0"/>
              <a:t>为</a:t>
            </a:r>
            <a:r>
              <a:rPr lang="en-US" altLang="zh-CN" dirty="0" smtClean="0"/>
              <a:t>18FDG</a:t>
            </a:r>
            <a:r>
              <a:rPr lang="zh-CN" altLang="en-US" dirty="0" smtClean="0"/>
              <a:t>的制备过程简图。</a:t>
            </a:r>
          </a:p>
          <a:p>
            <a:endParaRPr lang="en-US" altLang="zh-CN" dirty="0" smtClean="0"/>
          </a:p>
          <a:p>
            <a:r>
              <a:rPr lang="zh-CN" altLang="en-US" dirty="0" smtClean="0"/>
              <a:t>（</a:t>
            </a:r>
            <a:r>
              <a:rPr lang="en-US" altLang="zh-CN" dirty="0" smtClean="0"/>
              <a:t>1</a:t>
            </a:r>
            <a:r>
              <a:rPr lang="zh-CN" altLang="en-US" dirty="0" smtClean="0"/>
              <a:t>）肿瘤病人。目前</a:t>
            </a:r>
            <a:r>
              <a:rPr lang="en-US" altLang="zh-CN" dirty="0" smtClean="0"/>
              <a:t>PET</a:t>
            </a:r>
            <a:r>
              <a:rPr lang="zh-CN" altLang="en-US" dirty="0" smtClean="0"/>
              <a:t>检查</a:t>
            </a:r>
            <a:r>
              <a:rPr lang="en-US" altLang="zh-CN" dirty="0" smtClean="0"/>
              <a:t>85</a:t>
            </a:r>
            <a:r>
              <a:rPr lang="zh-CN" altLang="en-US" dirty="0" smtClean="0"/>
              <a:t>％是用于肿瘤的检查，因为绝大部分恶性肿瘤葡萄糖代谢高，</a:t>
            </a:r>
            <a:r>
              <a:rPr lang="en-US" altLang="zh-CN" dirty="0" smtClean="0"/>
              <a:t>FDG</a:t>
            </a:r>
            <a:r>
              <a:rPr lang="zh-CN" altLang="en-US" dirty="0" smtClean="0"/>
              <a:t>作为与葡萄糖结构相似的化合物，静脉注射后会在恶性肿瘤细胞内积聚起来，所以</a:t>
            </a:r>
            <a:r>
              <a:rPr lang="en-US" altLang="zh-CN" dirty="0" smtClean="0"/>
              <a:t>PET</a:t>
            </a:r>
            <a:r>
              <a:rPr lang="zh-CN" altLang="en-US" dirty="0" smtClean="0"/>
              <a:t>能够鉴别恶性肿瘤与良性肿瘤及正常组织，同时也可对复发的肿瘤与周围坏死及瘢痕组织加以区分，现多用于肺癌、乳腺癌、大肠癌、卵巢癌、淋巴瘤，黑色素瘤等的检查，其诊断准确率在</a:t>
            </a:r>
            <a:r>
              <a:rPr lang="en-US" altLang="zh-CN" dirty="0" smtClean="0"/>
              <a:t>90</a:t>
            </a:r>
            <a:r>
              <a:rPr lang="zh-CN" altLang="en-US" dirty="0" smtClean="0"/>
              <a:t>％以上。这种检查对于恶性肿瘤病是否发生了转移，以及转移的部位一目了然，这对肿瘤诊断的分期，是否需要手术和手术切除的范围起到重要的指导作用。据国外资料显示，肿瘤病人术前做</a:t>
            </a:r>
            <a:r>
              <a:rPr lang="en-US" altLang="zh-CN" dirty="0" smtClean="0"/>
              <a:t>PET</a:t>
            </a:r>
            <a:r>
              <a:rPr lang="zh-CN" altLang="en-US" dirty="0" smtClean="0"/>
              <a:t>检查后，有近三分之一需要更改原订手术方案。在肿瘤化疗、放疗的早期，</a:t>
            </a:r>
            <a:r>
              <a:rPr lang="en-US" altLang="zh-CN" dirty="0" smtClean="0"/>
              <a:t>PET</a:t>
            </a:r>
            <a:r>
              <a:rPr lang="zh-CN" altLang="en-US" dirty="0" smtClean="0"/>
              <a:t>检查即可发现肿瘤治疗是否已经起效，并为确定下一步治疗方案提供帮助。有资料表明，</a:t>
            </a:r>
            <a:r>
              <a:rPr lang="en-US" altLang="zh-CN" dirty="0" smtClean="0"/>
              <a:t>PET</a:t>
            </a:r>
            <a:r>
              <a:rPr lang="zh-CN" altLang="en-US" dirty="0" smtClean="0"/>
              <a:t>在肿瘤化疗、放疗后最早可在</a:t>
            </a:r>
            <a:r>
              <a:rPr lang="en-US" altLang="zh-CN" dirty="0" smtClean="0"/>
              <a:t>24</a:t>
            </a:r>
            <a:r>
              <a:rPr lang="zh-CN" altLang="en-US" dirty="0" smtClean="0"/>
              <a:t>小时发现肿瘤细胞的代谢变化。 　　（</a:t>
            </a:r>
            <a:r>
              <a:rPr lang="en-US" altLang="zh-CN" dirty="0" smtClean="0"/>
              <a:t>2</a:t>
            </a:r>
            <a:r>
              <a:rPr lang="zh-CN" altLang="en-US" dirty="0" smtClean="0"/>
              <a:t>）神经系统疾病和精神病患者。可用于癫痫灶定位、老年性痴呆早期诊断与鉴别、帕金森病病情评价以及脑梗塞后组织受损和存活情况的判断。</a:t>
            </a:r>
            <a:r>
              <a:rPr lang="en-US" altLang="zh-CN" dirty="0" smtClean="0"/>
              <a:t>PET</a:t>
            </a:r>
            <a:r>
              <a:rPr lang="zh-CN" altLang="en-US" dirty="0" smtClean="0"/>
              <a:t>检查在精神病的病理诊断和治疗效果评价方面已经显示出独特的优势，并有望在不久的将来取得突破性进展。在艾滋病性脑病的治疗和戒毒治疗等方面的新药开发中有重要的指导作用。 　　（</a:t>
            </a:r>
            <a:r>
              <a:rPr lang="en-US" altLang="zh-CN" dirty="0" smtClean="0"/>
              <a:t>3</a:t>
            </a:r>
            <a:r>
              <a:rPr lang="zh-CN" altLang="en-US" dirty="0" smtClean="0"/>
              <a:t>）心血管疾病患者。能检查出冠心病心肌缺血的部位、范围，并对心肌活力准确评价，确定是否需要行溶栓治疗、安放冠脉支架或冠脉搭桥手术。能通过对心肌血流量的分析，结合药物负荷，测定冠状动脉储备能力，评价冠心病的治疗效果。</a:t>
            </a:r>
            <a:endParaRPr lang="zh-CN" altLang="zh-CN" dirty="0" smtClean="0"/>
          </a:p>
        </p:txBody>
      </p:sp>
    </p:spTree>
    <p:extLst>
      <p:ext uri="{BB962C8B-B14F-4D97-AF65-F5344CB8AC3E}">
        <p14:creationId xmlns:p14="http://schemas.microsoft.com/office/powerpoint/2010/main" val="29322376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1930</a:t>
            </a:r>
            <a:r>
              <a:rPr lang="zh-CN" altLang="en-US" dirty="0" smtClean="0"/>
              <a:t>年代，物理学家伊西多</a:t>
            </a:r>
            <a:r>
              <a:rPr lang="en-US" altLang="zh-CN" dirty="0" smtClean="0"/>
              <a:t>·</a:t>
            </a:r>
            <a:r>
              <a:rPr lang="zh-CN" altLang="en-US" dirty="0" smtClean="0"/>
              <a:t>拉比发现在</a:t>
            </a:r>
            <a:r>
              <a:rPr lang="zh-CN" altLang="en-US" dirty="0" smtClean="0">
                <a:hlinkClick r:id="rId3" action="ppaction://hlinkfile"/>
              </a:rPr>
              <a:t>磁场</a:t>
            </a:r>
            <a:r>
              <a:rPr lang="zh-CN" altLang="en-US" dirty="0" smtClean="0"/>
              <a:t>中的</a:t>
            </a:r>
            <a:r>
              <a:rPr lang="zh-CN" altLang="en-US" dirty="0" smtClean="0">
                <a:hlinkClick r:id="rId4" action="ppaction://hlinkfile"/>
              </a:rPr>
              <a:t>原子核</a:t>
            </a:r>
            <a:r>
              <a:rPr lang="zh-CN" altLang="en-US" dirty="0" smtClean="0"/>
              <a:t>会沿</a:t>
            </a:r>
            <a:r>
              <a:rPr lang="zh-CN" altLang="en-US" dirty="0" smtClean="0">
                <a:hlinkClick r:id="rId3" action="ppaction://hlinkfile"/>
              </a:rPr>
              <a:t>磁场</a:t>
            </a:r>
            <a:r>
              <a:rPr lang="zh-CN" altLang="en-US" dirty="0" smtClean="0"/>
              <a:t>方向呈正向或反向有序平行排列，而施加无线电波之后，原子核的</a:t>
            </a:r>
            <a:r>
              <a:rPr lang="zh-CN" altLang="en-US" dirty="0" smtClean="0">
                <a:hlinkClick r:id="rId5" action="ppaction://hlinkfile"/>
              </a:rPr>
              <a:t>自旋</a:t>
            </a:r>
            <a:r>
              <a:rPr lang="zh-CN" altLang="en-US" dirty="0" smtClean="0"/>
              <a:t>方向发生翻转。这是人类关于</a:t>
            </a:r>
            <a:r>
              <a:rPr lang="zh-CN" altLang="en-US" dirty="0" smtClean="0">
                <a:hlinkClick r:id="rId4" action="ppaction://hlinkfile"/>
              </a:rPr>
              <a:t>原子核</a:t>
            </a:r>
            <a:r>
              <a:rPr lang="zh-CN" altLang="en-US" dirty="0" smtClean="0"/>
              <a:t>与磁场以及外加</a:t>
            </a:r>
            <a:r>
              <a:rPr lang="zh-CN" altLang="en-US" dirty="0" smtClean="0">
                <a:hlinkClick r:id="rId6" action="ppaction://hlinkfile"/>
              </a:rPr>
              <a:t>射频</a:t>
            </a:r>
            <a:r>
              <a:rPr lang="zh-CN" altLang="en-US" dirty="0" smtClean="0"/>
              <a:t>场相互作用的最早认识。由于这项研究，拉比于</a:t>
            </a:r>
            <a:r>
              <a:rPr lang="en-US" altLang="zh-CN" dirty="0" smtClean="0"/>
              <a:t>1944</a:t>
            </a:r>
            <a:r>
              <a:rPr lang="zh-CN" altLang="en-US" dirty="0" smtClean="0"/>
              <a:t>年获得了诺贝尔物理学奖</a:t>
            </a:r>
            <a:endParaRPr lang="zh-CN" altLang="en-US" dirty="0"/>
          </a:p>
        </p:txBody>
      </p:sp>
      <p:sp>
        <p:nvSpPr>
          <p:cNvPr id="4" name="灯片编号占位符 3"/>
          <p:cNvSpPr>
            <a:spLocks noGrp="1"/>
          </p:cNvSpPr>
          <p:nvPr>
            <p:ph type="sldNum" sz="quarter" idx="10"/>
          </p:nvPr>
        </p:nvSpPr>
        <p:spPr/>
        <p:txBody>
          <a:bodyPr/>
          <a:lstStyle/>
          <a:p>
            <a:pPr>
              <a:defRPr/>
            </a:pPr>
            <a:fld id="{E04FE98E-24A9-4DA5-923B-ECE5B2D26840}" type="slidenum">
              <a:rPr lang="zh-CN" altLang="en-US" smtClean="0"/>
              <a:pPr>
                <a:defRPr/>
              </a:pPr>
              <a:t>102</a:t>
            </a:fld>
            <a:endParaRPr lang="zh-CN" altLang="en-US"/>
          </a:p>
        </p:txBody>
      </p:sp>
    </p:spTree>
    <p:extLst>
      <p:ext uri="{BB962C8B-B14F-4D97-AF65-F5344CB8AC3E}">
        <p14:creationId xmlns:p14="http://schemas.microsoft.com/office/powerpoint/2010/main" val="36135302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1946</a:t>
            </a:r>
            <a:r>
              <a:rPr lang="zh-CN" altLang="en-US" dirty="0" smtClean="0"/>
              <a:t>年两位美国科学家布洛赫和珀塞尔发现，将具有奇数个核子（包括</a:t>
            </a:r>
            <a:r>
              <a:rPr lang="zh-CN" altLang="en-US" dirty="0" smtClean="0">
                <a:hlinkClick r:id="rId3" action="ppaction://hlinkfile"/>
              </a:rPr>
              <a:t>质子</a:t>
            </a:r>
            <a:r>
              <a:rPr lang="zh-CN" altLang="en-US" dirty="0" smtClean="0"/>
              <a:t>和中子）的</a:t>
            </a:r>
            <a:r>
              <a:rPr lang="zh-CN" altLang="en-US" dirty="0" smtClean="0">
                <a:hlinkClick r:id="rId4" action="ppaction://hlinkfile"/>
              </a:rPr>
              <a:t>原子核</a:t>
            </a:r>
            <a:r>
              <a:rPr lang="zh-CN" altLang="en-US" dirty="0" smtClean="0"/>
              <a:t>置于</a:t>
            </a:r>
            <a:r>
              <a:rPr lang="zh-CN" altLang="en-US" dirty="0" smtClean="0">
                <a:hlinkClick r:id="rId5" action="ppaction://hlinkfile"/>
              </a:rPr>
              <a:t>磁场</a:t>
            </a:r>
            <a:r>
              <a:rPr lang="zh-CN" altLang="en-US" dirty="0" smtClean="0"/>
              <a:t>中，再施加以特定</a:t>
            </a:r>
            <a:r>
              <a:rPr lang="zh-CN" altLang="en-US" dirty="0" smtClean="0">
                <a:hlinkClick r:id="rId6" action="ppaction://hlinkfile"/>
              </a:rPr>
              <a:t>频率</a:t>
            </a:r>
            <a:r>
              <a:rPr lang="zh-CN" altLang="en-US" dirty="0" smtClean="0"/>
              <a:t>的射频场，就会发生原子核吸收射频场</a:t>
            </a:r>
            <a:r>
              <a:rPr lang="zh-CN" altLang="en-US" dirty="0" smtClean="0">
                <a:hlinkClick r:id="rId7" action="ppaction://hlinkfile"/>
              </a:rPr>
              <a:t>能量</a:t>
            </a:r>
            <a:r>
              <a:rPr lang="zh-CN" altLang="en-US" dirty="0" smtClean="0"/>
              <a:t>的现象，这就是人们最初对</a:t>
            </a:r>
            <a:r>
              <a:rPr lang="zh-CN" altLang="en-US" dirty="0" smtClean="0">
                <a:hlinkClick r:id="rId8" action="ppaction://hlinkfile"/>
              </a:rPr>
              <a:t>核磁共振</a:t>
            </a:r>
            <a:r>
              <a:rPr lang="zh-CN" altLang="en-US" dirty="0" smtClean="0"/>
              <a:t>现象的认识。为此他们两人获得了</a:t>
            </a:r>
            <a:r>
              <a:rPr lang="en-US" altLang="zh-CN" dirty="0" smtClean="0"/>
              <a:t>1952</a:t>
            </a:r>
            <a:r>
              <a:rPr lang="zh-CN" altLang="en-US" dirty="0" smtClean="0"/>
              <a:t>年度诺贝尔物理学奖。</a:t>
            </a:r>
          </a:p>
          <a:p>
            <a:r>
              <a:rPr lang="en-US" altLang="zh-CN" sz="1200" kern="1200" dirty="0" smtClean="0">
                <a:solidFill>
                  <a:schemeClr val="tx1"/>
                </a:solidFill>
                <a:latin typeface="+mn-lt"/>
                <a:ea typeface="+mn-ea"/>
                <a:cs typeface="+mn-cs"/>
              </a:rPr>
              <a:t>1952</a:t>
            </a:r>
            <a:r>
              <a:rPr lang="zh-CN" altLang="en-US" sz="1200" kern="1200" dirty="0" smtClean="0">
                <a:solidFill>
                  <a:schemeClr val="tx1"/>
                </a:solidFill>
                <a:latin typeface="+mn-lt"/>
                <a:ea typeface="+mn-ea"/>
                <a:cs typeface="+mn-cs"/>
              </a:rPr>
              <a:t>年诺贝尔物理奖获得者</a:t>
            </a:r>
            <a:r>
              <a:rPr lang="zh-CN" altLang="en-US" sz="1200" i="1" kern="1200" dirty="0" smtClean="0">
                <a:solidFill>
                  <a:schemeClr val="tx1"/>
                </a:solidFill>
                <a:latin typeface="+mn-lt"/>
                <a:ea typeface="+mn-ea"/>
                <a:cs typeface="+mn-cs"/>
              </a:rPr>
              <a:t>布洛赫与珀塞尔</a:t>
            </a:r>
            <a:r>
              <a:rPr lang="zh-CN" altLang="en-US" sz="1200" kern="1200" dirty="0" smtClean="0">
                <a:solidFill>
                  <a:schemeClr val="tx1"/>
                </a:solidFill>
                <a:latin typeface="+mn-lt"/>
                <a:ea typeface="+mn-ea"/>
                <a:cs typeface="+mn-cs"/>
              </a:rPr>
              <a:t>所谓核磁共振</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是指具有磁矩的原子核在恒定磁场中由电磁波引起的共振跃迁现象。</a:t>
            </a:r>
            <a:endParaRPr lang="zh-CN" altLang="en-US" dirty="0"/>
          </a:p>
        </p:txBody>
      </p:sp>
      <p:sp>
        <p:nvSpPr>
          <p:cNvPr id="4" name="灯片编号占位符 3"/>
          <p:cNvSpPr>
            <a:spLocks noGrp="1"/>
          </p:cNvSpPr>
          <p:nvPr>
            <p:ph type="sldNum" sz="quarter" idx="10"/>
          </p:nvPr>
        </p:nvSpPr>
        <p:spPr/>
        <p:txBody>
          <a:bodyPr/>
          <a:lstStyle/>
          <a:p>
            <a:pPr>
              <a:defRPr/>
            </a:pPr>
            <a:fld id="{E04FE98E-24A9-4DA5-923B-ECE5B2D26840}" type="slidenum">
              <a:rPr lang="zh-CN" altLang="en-US" smtClean="0"/>
              <a:pPr>
                <a:defRPr/>
              </a:pPr>
              <a:t>103</a:t>
            </a:fld>
            <a:endParaRPr lang="zh-CN" altLang="en-US"/>
          </a:p>
        </p:txBody>
      </p:sp>
    </p:spTree>
    <p:extLst>
      <p:ext uri="{BB962C8B-B14F-4D97-AF65-F5344CB8AC3E}">
        <p14:creationId xmlns:p14="http://schemas.microsoft.com/office/powerpoint/2010/main" val="13507281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早期的</a:t>
            </a:r>
            <a:r>
              <a:rPr lang="zh-CN" altLang="en-US" dirty="0" smtClean="0">
                <a:hlinkClick r:id="rId3" action="ppaction://hlinkfile"/>
              </a:rPr>
              <a:t>核磁共振谱</a:t>
            </a:r>
            <a:r>
              <a:rPr lang="zh-CN" altLang="en-US" dirty="0" smtClean="0"/>
              <a:t>主要集中于氢谱，这是由于能够产生核磁共振信号的</a:t>
            </a:r>
            <a:r>
              <a:rPr lang="en-US" altLang="zh-CN" dirty="0" smtClean="0"/>
              <a:t>1H</a:t>
            </a:r>
            <a:r>
              <a:rPr lang="zh-CN" altLang="en-US" dirty="0" smtClean="0"/>
              <a:t>原子在自然界丰度极高，由其产生的核磁共振信号很强，容易检测。随着傅立叶变换技术的发展，</a:t>
            </a:r>
            <a:r>
              <a:rPr lang="zh-CN" altLang="en-US" dirty="0" smtClean="0">
                <a:hlinkClick r:id="rId4" action="ppaction://hlinkfile"/>
              </a:rPr>
              <a:t>核磁共振仪</a:t>
            </a:r>
            <a:r>
              <a:rPr lang="zh-CN" altLang="en-US" dirty="0" smtClean="0"/>
              <a:t>可以在很短的时间内</a:t>
            </a:r>
            <a:r>
              <a:rPr lang="zh-CN" altLang="en-US" b="1" dirty="0" smtClean="0"/>
              <a:t>同时发出不同频率的射频场</a:t>
            </a:r>
            <a:r>
              <a:rPr lang="zh-CN" altLang="en-US" dirty="0" smtClean="0"/>
              <a:t>，这样就可以对样品重复扫描，从而将微弱的核磁共振信号从背景噪音中区分出来，这使得人们可以</a:t>
            </a:r>
            <a:r>
              <a:rPr lang="zh-CN" altLang="en-US" b="1" dirty="0" smtClean="0"/>
              <a:t>收集</a:t>
            </a:r>
            <a:r>
              <a:rPr lang="en-US" altLang="zh-CN" b="1" dirty="0" smtClean="0"/>
              <a:t>13C</a:t>
            </a:r>
            <a:r>
              <a:rPr lang="zh-CN" altLang="en-US" b="1" dirty="0" smtClean="0"/>
              <a:t>核磁共振信号</a:t>
            </a:r>
            <a:r>
              <a:rPr lang="zh-CN" altLang="en-US" dirty="0" smtClean="0"/>
              <a:t>。</a:t>
            </a:r>
          </a:p>
          <a:p>
            <a:endParaRPr lang="zh-CN" altLang="en-US" dirty="0"/>
          </a:p>
        </p:txBody>
      </p:sp>
      <p:sp>
        <p:nvSpPr>
          <p:cNvPr id="4" name="灯片编号占位符 3"/>
          <p:cNvSpPr>
            <a:spLocks noGrp="1"/>
          </p:cNvSpPr>
          <p:nvPr>
            <p:ph type="sldNum" sz="quarter" idx="10"/>
          </p:nvPr>
        </p:nvSpPr>
        <p:spPr/>
        <p:txBody>
          <a:bodyPr/>
          <a:lstStyle/>
          <a:p>
            <a:pPr>
              <a:defRPr/>
            </a:pPr>
            <a:fld id="{E04FE98E-24A9-4DA5-923B-ECE5B2D26840}" type="slidenum">
              <a:rPr lang="zh-CN" altLang="en-US" smtClean="0"/>
              <a:pPr>
                <a:defRPr/>
              </a:pPr>
              <a:t>104</a:t>
            </a:fld>
            <a:endParaRPr lang="zh-CN" altLang="en-US"/>
          </a:p>
        </p:txBody>
      </p:sp>
    </p:spTree>
    <p:extLst>
      <p:ext uri="{BB962C8B-B14F-4D97-AF65-F5344CB8AC3E}">
        <p14:creationId xmlns:p14="http://schemas.microsoft.com/office/powerpoint/2010/main" val="16177666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smtClean="0">
                <a:solidFill>
                  <a:schemeClr val="tx1"/>
                </a:solidFill>
                <a:latin typeface="+mn-lt"/>
                <a:ea typeface="+mn-ea"/>
                <a:cs typeface="+mn-cs"/>
              </a:rPr>
              <a:t>核磁</a:t>
            </a:r>
            <a:r>
              <a:rPr lang="zh-CN" altLang="en-US" dirty="0" smtClean="0"/>
              <a:t>共振</a:t>
            </a:r>
            <a:r>
              <a:rPr lang="en-US" altLang="zh-CN" dirty="0" smtClean="0"/>
              <a:t>(MRI)</a:t>
            </a:r>
            <a:r>
              <a:rPr lang="zh-CN" altLang="en-US" dirty="0" smtClean="0"/>
              <a:t>又叫</a:t>
            </a:r>
            <a:r>
              <a:rPr lang="zh-CN" altLang="en-US" sz="1200" b="1" kern="1200" dirty="0" smtClean="0">
                <a:solidFill>
                  <a:schemeClr val="tx1"/>
                </a:solidFill>
                <a:latin typeface="+mn-lt"/>
                <a:ea typeface="+mn-ea"/>
                <a:cs typeface="+mn-cs"/>
              </a:rPr>
              <a:t>核磁</a:t>
            </a:r>
            <a:r>
              <a:rPr lang="zh-CN" altLang="en-US" dirty="0" smtClean="0"/>
              <a:t>共振成像技术。是继</a:t>
            </a:r>
            <a:r>
              <a:rPr lang="en-US" altLang="zh-CN" dirty="0" smtClean="0"/>
              <a:t>CT</a:t>
            </a:r>
            <a:r>
              <a:rPr lang="zh-CN" altLang="en-US" dirty="0" smtClean="0"/>
              <a:t>后医学影像学的又一重大进步。自</a:t>
            </a:r>
            <a:r>
              <a:rPr lang="en-US" altLang="zh-CN" dirty="0" smtClean="0"/>
              <a:t>80</a:t>
            </a:r>
            <a:r>
              <a:rPr lang="zh-CN" altLang="en-US" dirty="0" smtClean="0"/>
              <a:t>年代应用以来，它以极快的速度得到发展。其基本原理：是将人体置于特殊的</a:t>
            </a:r>
            <a:r>
              <a:rPr lang="zh-CN" altLang="en-US" sz="1200" b="1" kern="1200" dirty="0" smtClean="0">
                <a:solidFill>
                  <a:schemeClr val="tx1"/>
                </a:solidFill>
                <a:latin typeface="+mn-lt"/>
                <a:ea typeface="+mn-ea"/>
                <a:cs typeface="+mn-cs"/>
              </a:rPr>
              <a:t>磁场</a:t>
            </a:r>
            <a:r>
              <a:rPr lang="zh-CN" altLang="en-US" dirty="0" smtClean="0"/>
              <a:t>中，用无线电射频脉冲激发人体内氢原子核，引起氢原子核共振，并吸收能量。在停止射频脉冲后，氢原子核按特定频率发出射电信号，并将吸收的能量释放出来，被体外的接受器收录，经电子计算机处理获得图像，这就叫做</a:t>
            </a:r>
            <a:r>
              <a:rPr lang="zh-CN" altLang="en-US" sz="1200" b="1" kern="1200" dirty="0" smtClean="0">
                <a:solidFill>
                  <a:schemeClr val="tx1"/>
                </a:solidFill>
                <a:latin typeface="+mn-lt"/>
                <a:ea typeface="+mn-ea"/>
                <a:cs typeface="+mn-cs"/>
              </a:rPr>
              <a:t>核磁</a:t>
            </a:r>
            <a:r>
              <a:rPr lang="zh-CN" altLang="en-US" b="1" dirty="0" smtClean="0"/>
              <a:t>共振成像</a:t>
            </a:r>
            <a:r>
              <a:rPr lang="zh-CN" altLang="en-US" dirty="0" smtClean="0"/>
              <a:t>。 </a:t>
            </a:r>
            <a:br>
              <a:rPr lang="zh-CN" altLang="en-US" dirty="0" smtClean="0"/>
            </a:br>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pPr>
              <a:defRPr/>
            </a:pPr>
            <a:fld id="{E04FE98E-24A9-4DA5-923B-ECE5B2D26840}" type="slidenum">
              <a:rPr lang="zh-CN" altLang="en-US" smtClean="0"/>
              <a:pPr>
                <a:defRPr/>
              </a:pPr>
              <a:t>105</a:t>
            </a:fld>
            <a:endParaRPr lang="zh-CN" altLang="en-US"/>
          </a:p>
        </p:txBody>
      </p:sp>
    </p:spTree>
    <p:extLst>
      <p:ext uri="{BB962C8B-B14F-4D97-AF65-F5344CB8AC3E}">
        <p14:creationId xmlns:p14="http://schemas.microsoft.com/office/powerpoint/2010/main" val="5490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37B70E81-4105-4F84-A380-27A8F7B10251}" type="slidenum">
              <a:rPr lang="en-US" altLang="zh-CN" smtClean="0"/>
              <a:pPr/>
              <a:t>12</a:t>
            </a:fld>
            <a:endParaRPr lang="en-US" altLang="zh-CN" smtClean="0"/>
          </a:p>
        </p:txBody>
      </p:sp>
      <p:sp>
        <p:nvSpPr>
          <p:cNvPr id="117763"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17764"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1798724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EA6D8FD3-2C9C-47C6-9F33-45C35F901DAF}" type="slidenum">
              <a:rPr lang="en-US" altLang="zh-CN" smtClean="0"/>
              <a:pPr/>
              <a:t>15</a:t>
            </a:fld>
            <a:endParaRPr lang="en-US" altLang="zh-CN" smtClean="0"/>
          </a:p>
        </p:txBody>
      </p:sp>
      <p:sp>
        <p:nvSpPr>
          <p:cNvPr id="11878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1878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1508203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CC55F088-C6F0-4CDC-AC60-2CF6BB529D1E}" type="slidenum">
              <a:rPr lang="en-US" altLang="zh-CN" smtClean="0"/>
              <a:pPr/>
              <a:t>16</a:t>
            </a:fld>
            <a:endParaRPr lang="en-US" altLang="zh-CN" smtClean="0"/>
          </a:p>
        </p:txBody>
      </p:sp>
      <p:sp>
        <p:nvSpPr>
          <p:cNvPr id="12493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24932"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2174851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29A6998B-910F-4EAC-AAB9-EBDC3CBCDFC8}" type="datetimeFigureOut">
              <a:rPr lang="zh-CN" altLang="en-US"/>
              <a:pPr>
                <a:defRPr/>
              </a:pPr>
              <a:t>2019-2-26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BB24511-CF08-4EDF-B28C-FE465307B16D}"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16B10388-A522-476F-A1A0-4082980A6092}" type="datetimeFigureOut">
              <a:rPr lang="zh-CN" altLang="en-US"/>
              <a:pPr>
                <a:defRPr/>
              </a:pPr>
              <a:t>2019-2-26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6B50B82-EA6A-4D1A-B461-A89A2EDDCAFF}"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1439BB3-3DC2-4273-BA57-4994C349AC4C}" type="datetimeFigureOut">
              <a:rPr lang="zh-CN" altLang="en-US"/>
              <a:pPr>
                <a:defRPr/>
              </a:pPr>
              <a:t>2019-2-26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ECF5B0A-C28E-4716-8536-A5EA1713B37B}"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a:prstGeom prst="rect">
            <a:avLst/>
          </a:prstGeom>
        </p:spPr>
        <p:txBody>
          <a:bodyPr/>
          <a:lstStyle/>
          <a:p>
            <a:pPr lvl="0"/>
            <a:endParaRPr lang="zh-CN" altLang="en-U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38588"/>
            <a:ext cx="4038600" cy="21875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38588"/>
            <a:ext cx="4038600" cy="21875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FF79CF9-E8C1-45F5-BDEC-0B992EB37602}" type="datetimeFigureOut">
              <a:rPr lang="zh-CN" altLang="en-US"/>
              <a:pPr>
                <a:defRPr/>
              </a:pPr>
              <a:t>2019-2-26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C0C0A12-F843-4ABE-9E82-8C9EC3996E16}"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1466D25E-FA14-43F9-B344-0D2277AF3840}" type="datetimeFigureOut">
              <a:rPr lang="zh-CN" altLang="en-US"/>
              <a:pPr>
                <a:defRPr/>
              </a:pPr>
              <a:t>2019-2-26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E4F5471-E0DF-4343-8A07-62F3E0A77E54}"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2341149F-03C3-4B29-8BCA-59BF77791A3D}" type="datetimeFigureOut">
              <a:rPr lang="zh-CN" altLang="en-US"/>
              <a:pPr>
                <a:defRPr/>
              </a:pPr>
              <a:t>2019-2-26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59E8CE9-D69F-4A4D-8E73-F5E14783FA94}"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E7F92966-BA8F-4D40-A7FD-995A94E00151}" type="datetimeFigureOut">
              <a:rPr lang="zh-CN" altLang="en-US"/>
              <a:pPr>
                <a:defRPr/>
              </a:pPr>
              <a:t>2019-2-26</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AB2AEE6A-8232-488F-8D30-C43177547705}"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9F6C1187-20D8-4042-8A84-68C7311253D7}" type="datetimeFigureOut">
              <a:rPr lang="zh-CN" altLang="en-US"/>
              <a:pPr>
                <a:defRPr/>
              </a:pPr>
              <a:t>2019-2-26</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7B929CB4-BE6E-416A-96E5-2960695F8F68}"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DA6F0CA-5664-4A57-BC3D-82B4E650CAB3}" type="datetimeFigureOut">
              <a:rPr lang="zh-CN" altLang="en-US"/>
              <a:pPr>
                <a:defRPr/>
              </a:pPr>
              <a:t>2019-2-26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74E4DB85-432C-4086-8300-97C0DF7EE4EC}"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A1C1FFF7-539D-4A5D-99B0-1C8393031954}" type="datetimeFigureOut">
              <a:rPr lang="zh-CN" altLang="en-US"/>
              <a:pPr>
                <a:defRPr/>
              </a:pPr>
              <a:t>2019-2-26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5413BA4-4B10-4E82-A7E7-8C8BE44C8D7D}"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02550259-D44E-4E99-B861-DF195428E4AF}" type="datetimeFigureOut">
              <a:rPr lang="zh-CN" altLang="en-US"/>
              <a:pPr>
                <a:defRPr/>
              </a:pPr>
              <a:t>2019-2-26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21669AA-878C-4C68-90C3-EF37F8B81502}"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03A260C7-4567-4F32-9400-DD662AA8B04D}" type="datetimeFigureOut">
              <a:rPr lang="zh-CN" altLang="en-US"/>
              <a:pPr>
                <a:defRPr/>
              </a:pPr>
              <a:t>2019-2-26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3CB10DAD-E562-47D4-AF98-AE3362F8470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wmf"/><Relationship Id="rId3" Type="http://schemas.openxmlformats.org/officeDocument/2006/relationships/image" Target="../media/image5.jpeg"/><Relationship Id="rId7" Type="http://schemas.openxmlformats.org/officeDocument/2006/relationships/image" Target="../media/image9.gif"/><Relationship Id="rId12" Type="http://schemas.openxmlformats.org/officeDocument/2006/relationships/image" Target="../media/image14.wmf"/><Relationship Id="rId2" Type="http://schemas.openxmlformats.org/officeDocument/2006/relationships/slideLayout" Target="../slideLayouts/slideLayout1.xml"/><Relationship Id="rId1" Type="http://schemas.openxmlformats.org/officeDocument/2006/relationships/audio" Target="file:///C:\WINDOWS\Application%20Data\Microsoft\Media%20Catalog\Downloaded%20Clips\cl0\sn00460_.mid" TargetMode="External"/><Relationship Id="rId6" Type="http://schemas.openxmlformats.org/officeDocument/2006/relationships/image" Target="../media/image8.gif"/><Relationship Id="rId11" Type="http://schemas.openxmlformats.org/officeDocument/2006/relationships/image" Target="../media/image13.wmf"/><Relationship Id="rId5" Type="http://schemas.openxmlformats.org/officeDocument/2006/relationships/image" Target="../media/image7.gif"/><Relationship Id="rId10" Type="http://schemas.openxmlformats.org/officeDocument/2006/relationships/image" Target="../media/image12.wmf"/><Relationship Id="rId4" Type="http://schemas.openxmlformats.org/officeDocument/2006/relationships/image" Target="../media/image6.gif"/><Relationship Id="rId9" Type="http://schemas.openxmlformats.org/officeDocument/2006/relationships/image" Target="../media/image11.gif"/><Relationship Id="rId14" Type="http://schemas.openxmlformats.org/officeDocument/2006/relationships/image" Target="../media/image16.wmf"/></Relationships>
</file>

<file path=ppt/slides/_rels/slide10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jpeg"/><Relationship Id="rId1" Type="http://schemas.openxmlformats.org/officeDocument/2006/relationships/slideLayout" Target="../slideLayouts/slideLayout7.xml"/><Relationship Id="rId4" Type="http://schemas.openxmlformats.org/officeDocument/2006/relationships/image" Target="../media/image134.jpeg"/></Relationships>
</file>

<file path=ppt/slides/_rels/slide10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10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42.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wmf"/><Relationship Id="rId3" Type="http://schemas.openxmlformats.org/officeDocument/2006/relationships/image" Target="../media/image5.jpeg"/><Relationship Id="rId7" Type="http://schemas.openxmlformats.org/officeDocument/2006/relationships/image" Target="../media/image9.gif"/><Relationship Id="rId12" Type="http://schemas.openxmlformats.org/officeDocument/2006/relationships/image" Target="../media/image14.wmf"/><Relationship Id="rId2" Type="http://schemas.openxmlformats.org/officeDocument/2006/relationships/slideLayout" Target="../slideLayouts/slideLayout1.xml"/><Relationship Id="rId1" Type="http://schemas.openxmlformats.org/officeDocument/2006/relationships/audio" Target="file:///C:\WINDOWS\Application%20Data\Microsoft\Media%20Catalog\Downloaded%20Clips\cl0\sn00460_.mid" TargetMode="External"/><Relationship Id="rId6" Type="http://schemas.openxmlformats.org/officeDocument/2006/relationships/image" Target="../media/image8.gif"/><Relationship Id="rId11" Type="http://schemas.openxmlformats.org/officeDocument/2006/relationships/image" Target="../media/image13.wmf"/><Relationship Id="rId5" Type="http://schemas.openxmlformats.org/officeDocument/2006/relationships/image" Target="../media/image7.gif"/><Relationship Id="rId10" Type="http://schemas.openxmlformats.org/officeDocument/2006/relationships/image" Target="../media/image12.wmf"/><Relationship Id="rId4" Type="http://schemas.openxmlformats.org/officeDocument/2006/relationships/image" Target="../media/image6.gif"/><Relationship Id="rId9" Type="http://schemas.openxmlformats.org/officeDocument/2006/relationships/image" Target="../media/image11.gif"/><Relationship Id="rId14" Type="http://schemas.openxmlformats.org/officeDocument/2006/relationships/image" Target="../media/image16.w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video" Target="file:///F:\Image\img\av\PBEA07TV.AVI" TargetMode="External"/><Relationship Id="rId6" Type="http://schemas.openxmlformats.org/officeDocument/2006/relationships/hyperlink" Target="EYES00TV.AVI"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25628;&#29392;news.swf"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55.png"/><Relationship Id="rId5" Type="http://schemas.openxmlformats.org/officeDocument/2006/relationships/image" Target="../media/image54.wmf"/><Relationship Id="rId4" Type="http://schemas.openxmlformats.org/officeDocument/2006/relationships/oleObject" Target="../embeddings/oleObject2.bin"/></Relationships>
</file>

<file path=ppt/slides/_rels/slide5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png"/><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6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7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81.jpeg"/></Relationships>
</file>

<file path=ppt/slides/_rels/slide7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hyperlink" Target="http://www.animationfactory.com/" TargetMode="External"/><Relationship Id="rId7" Type="http://schemas.openxmlformats.org/officeDocument/2006/relationships/image" Target="../media/image88.jpeg"/><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 Id="rId9" Type="http://schemas.openxmlformats.org/officeDocument/2006/relationships/image" Target="../media/image90.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8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8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8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104.jpeg"/><Relationship Id="rId4" Type="http://schemas.openxmlformats.org/officeDocument/2006/relationships/image" Target="../media/image103.jpeg"/></Relationships>
</file>

<file path=ppt/slides/_rels/slide8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110.jpeg"/><Relationship Id="rId4" Type="http://schemas.openxmlformats.org/officeDocument/2006/relationships/image" Target="http://static.howstuffworks.com/gif/x-ray-diagram.jpg"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2.jpeg"/></Relationships>
</file>

<file path=ppt/slides/_rels/slide92.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9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22.png"/><Relationship Id="rId4" Type="http://schemas.openxmlformats.org/officeDocument/2006/relationships/image" Target="../media/image121.png"/></Relationships>
</file>

<file path=ppt/slides/_rels/slide9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30.gif"/><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1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ctrTitle"/>
          </p:nvPr>
        </p:nvSpPr>
        <p:spPr>
          <a:xfrm>
            <a:off x="755650" y="1268413"/>
            <a:ext cx="7772400" cy="1470025"/>
          </a:xfrm>
        </p:spPr>
        <p:txBody>
          <a:bodyPr/>
          <a:lstStyle/>
          <a:p>
            <a:pPr eaLnBrk="1" hangingPunct="1"/>
            <a:r>
              <a:rPr lang="zh-CN" altLang="en-US" sz="4800" b="1" dirty="0" smtClean="0"/>
              <a:t>第一章   导论</a:t>
            </a:r>
          </a:p>
        </p:txBody>
      </p:sp>
      <p:sp>
        <p:nvSpPr>
          <p:cNvPr id="3" name="副标题 2"/>
          <p:cNvSpPr>
            <a:spLocks noGrp="1"/>
          </p:cNvSpPr>
          <p:nvPr>
            <p:ph type="subTitle" idx="1"/>
          </p:nvPr>
        </p:nvSpPr>
        <p:spPr>
          <a:xfrm>
            <a:off x="1441450" y="3789040"/>
            <a:ext cx="6400800" cy="1752600"/>
          </a:xfrm>
        </p:spPr>
        <p:txBody>
          <a:bodyPr rtlCol="0">
            <a:normAutofit/>
          </a:bodyPr>
          <a:lstStyle/>
          <a:p>
            <a:pPr eaLnBrk="1" fontAlgn="auto" hangingPunct="1">
              <a:spcAft>
                <a:spcPts val="0"/>
              </a:spcAft>
              <a:buFont typeface="Arial" pitchFamily="34" charset="0"/>
              <a:buNone/>
              <a:defRPr/>
            </a:pPr>
            <a:r>
              <a:rPr lang="zh-CN" altLang="en-US" b="1" dirty="0">
                <a:solidFill>
                  <a:schemeClr val="tx1"/>
                </a:solidFill>
              </a:rPr>
              <a:t>童立靖</a:t>
            </a:r>
            <a:endParaRPr lang="en-US" altLang="zh-CN" b="1" dirty="0">
              <a:solidFill>
                <a:schemeClr val="tx1"/>
              </a:solidFill>
            </a:endParaRPr>
          </a:p>
          <a:p>
            <a:pPr eaLnBrk="1" fontAlgn="auto" hangingPunct="1">
              <a:spcAft>
                <a:spcPts val="0"/>
              </a:spcAft>
              <a:defRPr/>
            </a:pPr>
            <a:r>
              <a:rPr lang="zh-CN" altLang="en-US" b="1" dirty="0" smtClean="0">
                <a:solidFill>
                  <a:schemeClr val="tx1"/>
                </a:solidFill>
              </a:rPr>
              <a:t>北方</a:t>
            </a:r>
            <a:r>
              <a:rPr lang="zh-CN" altLang="en-US" b="1" dirty="0">
                <a:solidFill>
                  <a:schemeClr val="tx1"/>
                </a:solidFill>
              </a:rPr>
              <a:t>工业大学计算机学院</a:t>
            </a:r>
            <a:endParaRPr lang="en-US" altLang="zh-CN" b="1" dirty="0">
              <a:solidFill>
                <a:schemeClr val="tx1"/>
              </a:solidFill>
            </a:endParaRPr>
          </a:p>
          <a:p>
            <a:pPr eaLnBrk="1" fontAlgn="auto" hangingPunct="1">
              <a:spcAft>
                <a:spcPts val="0"/>
              </a:spcAft>
              <a:buFont typeface="Arial" pitchFamily="34" charset="0"/>
              <a:buNone/>
              <a:defRPr/>
            </a:pPr>
            <a:r>
              <a:rPr lang="en-US" altLang="zh-CN" dirty="0" smtClean="0">
                <a:solidFill>
                  <a:schemeClr val="tx1"/>
                </a:solidFill>
                <a:latin typeface="Times New Roman" pitchFamily="18" charset="0"/>
                <a:cs typeface="Times New Roman" pitchFamily="18" charset="0"/>
              </a:rPr>
              <a:t>tong_lijing@163.com</a:t>
            </a:r>
            <a:endParaRPr lang="zh-CN" altLang="en-US" dirty="0">
              <a:solidFill>
                <a:schemeClr val="tx1"/>
              </a:solidFill>
              <a:latin typeface="Times New Roman" pitchFamily="18" charset="0"/>
              <a:cs typeface="Times New Roman" pitchFamily="18" charset="0"/>
            </a:endParaRPr>
          </a:p>
          <a:p>
            <a:pPr eaLnBrk="1" fontAlgn="auto" hangingPunct="1">
              <a:spcAft>
                <a:spcPts val="0"/>
              </a:spcAft>
              <a:buFont typeface="Arial" pitchFamily="34" charset="0"/>
              <a:buNone/>
              <a:defRPr/>
            </a:pPr>
            <a:endParaRPr lang="zh-CN" alt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061" name="Picture 13" descr="NataliePortman_1024x768"/>
          <p:cNvPicPr>
            <a:picLocks noChangeAspect="1" noChangeArrowheads="1"/>
          </p:cNvPicPr>
          <p:nvPr/>
        </p:nvPicPr>
        <p:blipFill>
          <a:blip r:embed="rId3" cstate="print">
            <a:lum bright="18000" contrast="-72000"/>
          </a:blip>
          <a:srcRect/>
          <a:stretch>
            <a:fillRect/>
          </a:stretch>
        </p:blipFill>
        <p:spPr bwMode="auto">
          <a:xfrm>
            <a:off x="0" y="0"/>
            <a:ext cx="9144000" cy="6858000"/>
          </a:xfrm>
          <a:prstGeom prst="rect">
            <a:avLst/>
          </a:prstGeom>
          <a:noFill/>
          <a:ln w="9525">
            <a:noFill/>
            <a:miter lim="800000"/>
            <a:headEnd/>
            <a:tailEnd/>
          </a:ln>
        </p:spPr>
      </p:pic>
      <p:sp>
        <p:nvSpPr>
          <p:cNvPr id="2052" name="Rectangle 4"/>
          <p:cNvSpPr>
            <a:spLocks noGrp="1" noChangeArrowheads="1"/>
          </p:cNvSpPr>
          <p:nvPr>
            <p:ph type="ctrTitle"/>
          </p:nvPr>
        </p:nvSpPr>
        <p:spPr>
          <a:xfrm>
            <a:off x="1447800" y="1371600"/>
            <a:ext cx="6248400" cy="1189038"/>
          </a:xfrm>
        </p:spPr>
        <p:txBody>
          <a:bodyPr/>
          <a:lstStyle/>
          <a:p>
            <a:pPr eaLnBrk="1" hangingPunct="1">
              <a:defRPr/>
            </a:pPr>
            <a:r>
              <a:rPr lang="zh-CN" altLang="en-US" sz="7200" b="1" dirty="0" smtClean="0">
                <a:solidFill>
                  <a:srgbClr val="FF0000"/>
                </a:solidFill>
                <a:effectLst>
                  <a:outerShdw blurRad="38100" dist="38100" dir="2700000" algn="tl">
                    <a:srgbClr val="000000"/>
                  </a:outerShdw>
                </a:effectLst>
                <a:latin typeface="+mn-ea"/>
                <a:ea typeface="+mn-ea"/>
              </a:rPr>
              <a:t>图</a:t>
            </a:r>
            <a:r>
              <a:rPr lang="zh-CN" altLang="en-US" sz="7200" b="1" dirty="0" smtClean="0">
                <a:solidFill>
                  <a:srgbClr val="FFFF00"/>
                </a:solidFill>
                <a:effectLst>
                  <a:outerShdw blurRad="38100" dist="38100" dir="2700000" algn="tl">
                    <a:srgbClr val="000000"/>
                  </a:outerShdw>
                </a:effectLst>
                <a:latin typeface="+mn-ea"/>
                <a:ea typeface="+mn-ea"/>
              </a:rPr>
              <a:t> </a:t>
            </a:r>
            <a:r>
              <a:rPr lang="zh-CN" altLang="en-US" sz="7200" b="1" dirty="0" smtClean="0">
                <a:solidFill>
                  <a:srgbClr val="00FF00"/>
                </a:solidFill>
                <a:effectLst>
                  <a:outerShdw blurRad="38100" dist="38100" dir="2700000" algn="tl">
                    <a:srgbClr val="000000"/>
                  </a:outerShdw>
                </a:effectLst>
                <a:latin typeface="+mn-ea"/>
                <a:ea typeface="+mn-ea"/>
              </a:rPr>
              <a:t>像</a:t>
            </a:r>
            <a:r>
              <a:rPr lang="zh-CN" altLang="en-US" sz="7200" b="1" dirty="0" smtClean="0">
                <a:solidFill>
                  <a:srgbClr val="FFFF00"/>
                </a:solidFill>
                <a:effectLst>
                  <a:outerShdw blurRad="38100" dist="38100" dir="2700000" algn="tl">
                    <a:srgbClr val="000000"/>
                  </a:outerShdw>
                </a:effectLst>
                <a:latin typeface="+mn-ea"/>
                <a:ea typeface="+mn-ea"/>
              </a:rPr>
              <a:t> </a:t>
            </a:r>
            <a:r>
              <a:rPr lang="zh-CN" altLang="en-US" sz="7200" b="1" dirty="0" smtClean="0">
                <a:solidFill>
                  <a:srgbClr val="3333FF"/>
                </a:solidFill>
                <a:effectLst>
                  <a:outerShdw blurRad="38100" dist="38100" dir="2700000" algn="tl">
                    <a:srgbClr val="000000"/>
                  </a:outerShdw>
                </a:effectLst>
                <a:latin typeface="+mn-ea"/>
                <a:ea typeface="+mn-ea"/>
              </a:rPr>
              <a:t>处</a:t>
            </a:r>
            <a:r>
              <a:rPr lang="zh-CN" altLang="en-US" sz="7200" b="1" dirty="0" smtClean="0">
                <a:solidFill>
                  <a:srgbClr val="FFFF00"/>
                </a:solidFill>
                <a:effectLst>
                  <a:outerShdw blurRad="38100" dist="38100" dir="2700000" algn="tl">
                    <a:srgbClr val="000000"/>
                  </a:outerShdw>
                </a:effectLst>
                <a:latin typeface="+mn-ea"/>
                <a:ea typeface="+mn-ea"/>
              </a:rPr>
              <a:t> 理</a:t>
            </a:r>
          </a:p>
        </p:txBody>
      </p:sp>
      <p:sp>
        <p:nvSpPr>
          <p:cNvPr id="2053" name="Rectangle 5"/>
          <p:cNvSpPr>
            <a:spLocks noGrp="1" noChangeArrowheads="1"/>
          </p:cNvSpPr>
          <p:nvPr>
            <p:ph type="subTitle" idx="1"/>
          </p:nvPr>
        </p:nvSpPr>
        <p:spPr>
          <a:xfrm>
            <a:off x="914400" y="3733800"/>
            <a:ext cx="7543800" cy="1752600"/>
          </a:xfrm>
        </p:spPr>
        <p:txBody>
          <a:bodyPr/>
          <a:lstStyle/>
          <a:p>
            <a:pPr eaLnBrk="1" hangingPunct="1">
              <a:defRPr/>
            </a:pPr>
            <a:r>
              <a:rPr lang="en-US" altLang="zh-CN" sz="5400" b="1" dirty="0" smtClean="0">
                <a:solidFill>
                  <a:srgbClr val="080808"/>
                </a:solidFill>
                <a:effectLst>
                  <a:outerShdw blurRad="38100" dist="38100" dir="2700000" algn="tl">
                    <a:srgbClr val="FFFFFF"/>
                  </a:outerShdw>
                </a:effectLst>
                <a:latin typeface="Times New Roman" pitchFamily="18" charset="0"/>
                <a:cs typeface="Times New Roman" pitchFamily="18" charset="0"/>
              </a:rPr>
              <a:t>I</a:t>
            </a:r>
            <a:r>
              <a:rPr lang="en-US" altLang="zh-CN" sz="5400" b="1" dirty="0" smtClean="0">
                <a:solidFill>
                  <a:schemeClr val="bg1"/>
                </a:solidFill>
                <a:effectLst>
                  <a:outerShdw blurRad="38100" dist="38100" dir="2700000" algn="tl">
                    <a:srgbClr val="000000"/>
                  </a:outerShdw>
                </a:effectLst>
                <a:latin typeface="Times New Roman" pitchFamily="18" charset="0"/>
                <a:cs typeface="Times New Roman" pitchFamily="18" charset="0"/>
              </a:rPr>
              <a:t>m</a:t>
            </a:r>
            <a:r>
              <a:rPr lang="en-US" altLang="zh-CN" sz="5400" b="1" dirty="0" smtClean="0">
                <a:solidFill>
                  <a:srgbClr val="333333"/>
                </a:solidFill>
                <a:effectLst>
                  <a:outerShdw blurRad="38100" dist="38100" dir="2700000" algn="tl">
                    <a:srgbClr val="000000"/>
                  </a:outerShdw>
                </a:effectLst>
                <a:latin typeface="Times New Roman" pitchFamily="18" charset="0"/>
                <a:cs typeface="Times New Roman" pitchFamily="18" charset="0"/>
              </a:rPr>
              <a:t>a</a:t>
            </a:r>
            <a:r>
              <a:rPr lang="en-US" altLang="zh-CN" sz="5400" b="1" dirty="0" smtClean="0">
                <a:solidFill>
                  <a:srgbClr val="B2B2B2"/>
                </a:solidFill>
                <a:effectLst>
                  <a:outerShdw blurRad="38100" dist="38100" dir="2700000" algn="tl">
                    <a:srgbClr val="000000"/>
                  </a:outerShdw>
                </a:effectLst>
                <a:latin typeface="Times New Roman" pitchFamily="18" charset="0"/>
                <a:cs typeface="Times New Roman" pitchFamily="18" charset="0"/>
              </a:rPr>
              <a:t>g</a:t>
            </a:r>
            <a:r>
              <a:rPr lang="en-US" altLang="zh-CN" sz="5400" b="1" dirty="0" smtClean="0">
                <a:solidFill>
                  <a:srgbClr val="080808"/>
                </a:solidFill>
                <a:effectLst>
                  <a:outerShdw blurRad="38100" dist="38100" dir="2700000" algn="tl">
                    <a:srgbClr val="FFFFFF"/>
                  </a:outerShdw>
                </a:effectLst>
                <a:latin typeface="Times New Roman" pitchFamily="18" charset="0"/>
                <a:cs typeface="Times New Roman" pitchFamily="18" charset="0"/>
              </a:rPr>
              <a:t>e</a:t>
            </a:r>
            <a:r>
              <a:rPr lang="en-US" altLang="zh-CN" sz="5400" b="1" dirty="0" smtClean="0">
                <a:solidFill>
                  <a:srgbClr val="FFFF00"/>
                </a:solidFill>
                <a:effectLst>
                  <a:outerShdw blurRad="38100" dist="38100" dir="2700000" algn="tl">
                    <a:srgbClr val="000000"/>
                  </a:outerShdw>
                </a:effectLst>
                <a:latin typeface="Times New Roman" pitchFamily="18" charset="0"/>
                <a:cs typeface="Times New Roman" pitchFamily="18" charset="0"/>
              </a:rPr>
              <a:t> </a:t>
            </a:r>
            <a:r>
              <a:rPr lang="en-US" altLang="zh-CN" sz="5400" b="1" dirty="0" smtClean="0">
                <a:solidFill>
                  <a:srgbClr val="FF0000"/>
                </a:solidFill>
                <a:effectLst>
                  <a:outerShdw blurRad="38100" dist="38100" dir="2700000" algn="tl">
                    <a:srgbClr val="000000"/>
                  </a:outerShdw>
                </a:effectLst>
                <a:latin typeface="Times New Roman" pitchFamily="18" charset="0"/>
                <a:cs typeface="Times New Roman" pitchFamily="18" charset="0"/>
              </a:rPr>
              <a:t>P</a:t>
            </a:r>
            <a:r>
              <a:rPr lang="en-US" altLang="zh-CN" sz="5400" b="1" dirty="0" smtClean="0">
                <a:solidFill>
                  <a:srgbClr val="FF9933"/>
                </a:solidFill>
                <a:effectLst>
                  <a:outerShdw blurRad="38100" dist="38100" dir="2700000" algn="tl">
                    <a:srgbClr val="000000"/>
                  </a:outerShdw>
                </a:effectLst>
                <a:latin typeface="Times New Roman" pitchFamily="18" charset="0"/>
                <a:cs typeface="Times New Roman" pitchFamily="18" charset="0"/>
              </a:rPr>
              <a:t>r</a:t>
            </a:r>
            <a:r>
              <a:rPr lang="en-US" altLang="zh-CN" sz="5400" b="1" dirty="0" smtClean="0">
                <a:solidFill>
                  <a:srgbClr val="FFFF00"/>
                </a:solidFill>
                <a:effectLst>
                  <a:outerShdw blurRad="38100" dist="38100" dir="2700000" algn="tl">
                    <a:srgbClr val="000000"/>
                  </a:outerShdw>
                </a:effectLst>
                <a:latin typeface="Times New Roman" pitchFamily="18" charset="0"/>
                <a:cs typeface="Times New Roman" pitchFamily="18" charset="0"/>
              </a:rPr>
              <a:t>o</a:t>
            </a:r>
            <a:r>
              <a:rPr lang="en-US" altLang="zh-CN" sz="5400" b="1" dirty="0" smtClean="0">
                <a:solidFill>
                  <a:srgbClr val="00FF00"/>
                </a:solidFill>
                <a:effectLst>
                  <a:outerShdw blurRad="38100" dist="38100" dir="2700000" algn="tl">
                    <a:srgbClr val="000000"/>
                  </a:outerShdw>
                </a:effectLst>
                <a:latin typeface="Times New Roman" pitchFamily="18" charset="0"/>
                <a:cs typeface="Times New Roman" pitchFamily="18" charset="0"/>
              </a:rPr>
              <a:t>c</a:t>
            </a:r>
            <a:r>
              <a:rPr lang="en-US" altLang="zh-CN" sz="5400" b="1" dirty="0" smtClean="0">
                <a:solidFill>
                  <a:srgbClr val="00FFFF"/>
                </a:solidFill>
                <a:effectLst>
                  <a:outerShdw blurRad="38100" dist="38100" dir="2700000" algn="tl">
                    <a:srgbClr val="000000"/>
                  </a:outerShdw>
                </a:effectLst>
                <a:latin typeface="Times New Roman" pitchFamily="18" charset="0"/>
                <a:cs typeface="Times New Roman" pitchFamily="18" charset="0"/>
              </a:rPr>
              <a:t>e</a:t>
            </a:r>
            <a:r>
              <a:rPr lang="en-US" altLang="zh-CN" sz="5400" b="1" dirty="0" smtClean="0">
                <a:solidFill>
                  <a:srgbClr val="0000FF"/>
                </a:solidFill>
                <a:effectLst>
                  <a:outerShdw blurRad="38100" dist="38100" dir="2700000" algn="tl">
                    <a:srgbClr val="000000"/>
                  </a:outerShdw>
                </a:effectLst>
                <a:latin typeface="Times New Roman" pitchFamily="18" charset="0"/>
                <a:cs typeface="Times New Roman" pitchFamily="18" charset="0"/>
              </a:rPr>
              <a:t>s</a:t>
            </a:r>
            <a:r>
              <a:rPr lang="en-US" altLang="zh-CN" sz="5400" b="1" dirty="0" smtClean="0">
                <a:solidFill>
                  <a:srgbClr val="CC00CC"/>
                </a:solidFill>
                <a:effectLst>
                  <a:outerShdw blurRad="38100" dist="38100" dir="2700000" algn="tl">
                    <a:srgbClr val="000000"/>
                  </a:outerShdw>
                </a:effectLst>
                <a:latin typeface="Times New Roman" pitchFamily="18" charset="0"/>
                <a:cs typeface="Times New Roman" pitchFamily="18" charset="0"/>
              </a:rPr>
              <a:t>s</a:t>
            </a:r>
            <a:r>
              <a:rPr lang="en-US" altLang="zh-CN" sz="5400" b="1" dirty="0" smtClean="0">
                <a:solidFill>
                  <a:schemeClr val="bg1"/>
                </a:solidFill>
                <a:effectLst>
                  <a:outerShdw blurRad="38100" dist="38100" dir="2700000" algn="tl">
                    <a:srgbClr val="000000"/>
                  </a:outerShdw>
                </a:effectLst>
                <a:latin typeface="Times New Roman" pitchFamily="18" charset="0"/>
                <a:cs typeface="Times New Roman" pitchFamily="18" charset="0"/>
              </a:rPr>
              <a:t>i</a:t>
            </a:r>
            <a:r>
              <a:rPr lang="en-US" altLang="zh-CN" sz="5400" b="1" dirty="0" smtClean="0">
                <a:solidFill>
                  <a:srgbClr val="B2B2B2"/>
                </a:solidFill>
                <a:effectLst>
                  <a:outerShdw blurRad="38100" dist="38100" dir="2700000" algn="tl">
                    <a:srgbClr val="000000"/>
                  </a:outerShdw>
                </a:effectLst>
                <a:latin typeface="Times New Roman" pitchFamily="18" charset="0"/>
                <a:cs typeface="Times New Roman" pitchFamily="18" charset="0"/>
              </a:rPr>
              <a:t>n</a:t>
            </a:r>
            <a:r>
              <a:rPr lang="en-US" altLang="zh-CN" sz="5400" b="1" dirty="0" smtClean="0">
                <a:effectLst>
                  <a:outerShdw blurRad="38100" dist="38100" dir="2700000" algn="tl">
                    <a:srgbClr val="FFFFFF"/>
                  </a:outerShdw>
                </a:effectLst>
                <a:latin typeface="Times New Roman" pitchFamily="18" charset="0"/>
                <a:cs typeface="Times New Roman" pitchFamily="18" charset="0"/>
              </a:rPr>
              <a:t>g</a:t>
            </a:r>
          </a:p>
        </p:txBody>
      </p:sp>
      <p:pic>
        <p:nvPicPr>
          <p:cNvPr id="2054" name="Picture 6" descr="sega"/>
          <p:cNvPicPr>
            <a:picLocks noChangeAspect="1" noChangeArrowheads="1" noCrop="1"/>
          </p:cNvPicPr>
          <p:nvPr/>
        </p:nvPicPr>
        <p:blipFill>
          <a:blip r:embed="rId4" cstate="print"/>
          <a:srcRect/>
          <a:stretch>
            <a:fillRect/>
          </a:stretch>
        </p:blipFill>
        <p:spPr bwMode="auto">
          <a:xfrm>
            <a:off x="414338" y="5251450"/>
            <a:ext cx="1143000" cy="1143000"/>
          </a:xfrm>
          <a:prstGeom prst="rect">
            <a:avLst/>
          </a:prstGeom>
          <a:noFill/>
          <a:ln w="9525">
            <a:noFill/>
            <a:miter lim="800000"/>
            <a:headEnd/>
            <a:tailEnd/>
          </a:ln>
        </p:spPr>
      </p:pic>
      <p:pic>
        <p:nvPicPr>
          <p:cNvPr id="2056" name="Picture 8" descr="tianshi1"/>
          <p:cNvPicPr>
            <a:picLocks noChangeAspect="1" noChangeArrowheads="1" noCrop="1"/>
          </p:cNvPicPr>
          <p:nvPr/>
        </p:nvPicPr>
        <p:blipFill>
          <a:blip r:embed="rId5" cstate="print"/>
          <a:srcRect/>
          <a:stretch>
            <a:fillRect/>
          </a:stretch>
        </p:blipFill>
        <p:spPr bwMode="auto">
          <a:xfrm>
            <a:off x="7650163" y="431800"/>
            <a:ext cx="1096962" cy="914400"/>
          </a:xfrm>
          <a:prstGeom prst="rect">
            <a:avLst/>
          </a:prstGeom>
          <a:noFill/>
          <a:ln w="9525">
            <a:noFill/>
            <a:miter lim="800000"/>
            <a:headEnd/>
            <a:tailEnd/>
          </a:ln>
        </p:spPr>
      </p:pic>
      <p:pic>
        <p:nvPicPr>
          <p:cNvPr id="2057" name="Picture 9" descr="vid_left"/>
          <p:cNvPicPr>
            <a:picLocks noChangeAspect="1" noChangeArrowheads="1" noCrop="1"/>
          </p:cNvPicPr>
          <p:nvPr/>
        </p:nvPicPr>
        <p:blipFill>
          <a:blip r:embed="rId6" cstate="print"/>
          <a:srcRect/>
          <a:stretch>
            <a:fillRect/>
          </a:stretch>
        </p:blipFill>
        <p:spPr bwMode="auto">
          <a:xfrm>
            <a:off x="379413" y="527050"/>
            <a:ext cx="1325562" cy="571500"/>
          </a:xfrm>
          <a:prstGeom prst="rect">
            <a:avLst/>
          </a:prstGeom>
          <a:noFill/>
          <a:ln w="9525">
            <a:noFill/>
            <a:miter lim="800000"/>
            <a:headEnd/>
            <a:tailEnd/>
          </a:ln>
        </p:spPr>
      </p:pic>
      <p:pic>
        <p:nvPicPr>
          <p:cNvPr id="2058" name="Picture 10" descr="mcards"/>
          <p:cNvPicPr>
            <a:picLocks noChangeAspect="1" noChangeArrowheads="1" noCrop="1"/>
          </p:cNvPicPr>
          <p:nvPr/>
        </p:nvPicPr>
        <p:blipFill>
          <a:blip r:embed="rId7" cstate="print"/>
          <a:srcRect/>
          <a:stretch>
            <a:fillRect/>
          </a:stretch>
        </p:blipFill>
        <p:spPr bwMode="auto">
          <a:xfrm>
            <a:off x="4114800" y="2768600"/>
            <a:ext cx="914400" cy="914400"/>
          </a:xfrm>
          <a:prstGeom prst="rect">
            <a:avLst/>
          </a:prstGeom>
          <a:noFill/>
          <a:ln w="9525">
            <a:noFill/>
            <a:miter lim="800000"/>
            <a:headEnd/>
            <a:tailEnd/>
          </a:ln>
        </p:spPr>
      </p:pic>
      <p:pic>
        <p:nvPicPr>
          <p:cNvPr id="2059" name="sn00460_.mid">
            <a:hlinkClick r:id="" action="ppaction://media"/>
          </p:cNvPr>
          <p:cNvPicPr>
            <a:picLocks noRot="1" noChangeAspect="1" noChangeArrowheads="1"/>
          </p:cNvPicPr>
          <p:nvPr>
            <a:audioFile r:link="rId1"/>
          </p:nvPr>
        </p:nvPicPr>
        <p:blipFill>
          <a:blip r:embed="rId8" cstate="print"/>
          <a:srcRect/>
          <a:stretch>
            <a:fillRect/>
          </a:stretch>
        </p:blipFill>
        <p:spPr bwMode="auto">
          <a:xfrm>
            <a:off x="7975600" y="5757863"/>
            <a:ext cx="304800" cy="304800"/>
          </a:xfrm>
          <a:prstGeom prst="rect">
            <a:avLst/>
          </a:prstGeom>
          <a:noFill/>
          <a:ln w="9525">
            <a:noFill/>
            <a:miter lim="800000"/>
            <a:headEnd/>
            <a:tailEnd/>
          </a:ln>
        </p:spPr>
      </p:pic>
      <p:pic>
        <p:nvPicPr>
          <p:cNvPr id="2055" name="Picture 7" descr="smack"/>
          <p:cNvPicPr>
            <a:picLocks noChangeAspect="1" noChangeArrowheads="1" noCrop="1"/>
          </p:cNvPicPr>
          <p:nvPr/>
        </p:nvPicPr>
        <p:blipFill>
          <a:blip r:embed="rId9" cstate="print"/>
          <a:srcRect/>
          <a:stretch>
            <a:fillRect/>
          </a:stretch>
        </p:blipFill>
        <p:spPr bwMode="auto">
          <a:xfrm>
            <a:off x="7316788" y="5467350"/>
            <a:ext cx="1508125" cy="800100"/>
          </a:xfrm>
          <a:prstGeom prst="rect">
            <a:avLst/>
          </a:prstGeom>
          <a:noFill/>
          <a:ln w="9525">
            <a:noFill/>
            <a:miter lim="800000"/>
            <a:headEnd/>
            <a:tailEnd/>
          </a:ln>
        </p:spPr>
      </p:pic>
      <p:pic>
        <p:nvPicPr>
          <p:cNvPr id="2062" name="Picture 14" descr="SY01119_"/>
          <p:cNvPicPr>
            <a:picLocks noChangeAspect="1" noChangeArrowheads="1"/>
          </p:cNvPicPr>
          <p:nvPr/>
        </p:nvPicPr>
        <p:blipFill>
          <a:blip r:embed="rId10" cstate="print"/>
          <a:srcRect/>
          <a:stretch>
            <a:fillRect/>
          </a:stretch>
        </p:blipFill>
        <p:spPr bwMode="auto">
          <a:xfrm>
            <a:off x="4246563" y="5059363"/>
            <a:ext cx="895350" cy="871537"/>
          </a:xfrm>
          <a:prstGeom prst="rect">
            <a:avLst/>
          </a:prstGeom>
          <a:noFill/>
          <a:ln w="9525">
            <a:noFill/>
            <a:miter lim="800000"/>
            <a:headEnd/>
            <a:tailEnd/>
          </a:ln>
        </p:spPr>
      </p:pic>
      <p:pic>
        <p:nvPicPr>
          <p:cNvPr id="2063" name="Picture 15" descr="SY01127_"/>
          <p:cNvPicPr>
            <a:picLocks noChangeAspect="1" noChangeArrowheads="1"/>
          </p:cNvPicPr>
          <p:nvPr/>
        </p:nvPicPr>
        <p:blipFill>
          <a:blip r:embed="rId11" cstate="print"/>
          <a:srcRect/>
          <a:stretch>
            <a:fillRect/>
          </a:stretch>
        </p:blipFill>
        <p:spPr bwMode="auto">
          <a:xfrm>
            <a:off x="2071688" y="4746625"/>
            <a:ext cx="844550" cy="1258888"/>
          </a:xfrm>
          <a:prstGeom prst="rect">
            <a:avLst/>
          </a:prstGeom>
          <a:noFill/>
          <a:ln w="9525">
            <a:noFill/>
            <a:miter lim="800000"/>
            <a:headEnd/>
            <a:tailEnd/>
          </a:ln>
        </p:spPr>
      </p:pic>
      <p:pic>
        <p:nvPicPr>
          <p:cNvPr id="2064" name="Picture 16" descr="SY01131_"/>
          <p:cNvPicPr>
            <a:picLocks noChangeAspect="1" noChangeArrowheads="1"/>
          </p:cNvPicPr>
          <p:nvPr/>
        </p:nvPicPr>
        <p:blipFill>
          <a:blip r:embed="rId12" cstate="print"/>
          <a:srcRect/>
          <a:stretch>
            <a:fillRect/>
          </a:stretch>
        </p:blipFill>
        <p:spPr bwMode="auto">
          <a:xfrm>
            <a:off x="3111500" y="4987925"/>
            <a:ext cx="1036638" cy="912813"/>
          </a:xfrm>
          <a:prstGeom prst="rect">
            <a:avLst/>
          </a:prstGeom>
          <a:noFill/>
          <a:ln w="9525">
            <a:noFill/>
            <a:miter lim="800000"/>
            <a:headEnd/>
            <a:tailEnd/>
          </a:ln>
        </p:spPr>
      </p:pic>
      <p:pic>
        <p:nvPicPr>
          <p:cNvPr id="2065" name="Picture 17" descr="SY01125_"/>
          <p:cNvPicPr>
            <a:picLocks noChangeAspect="1" noChangeArrowheads="1"/>
          </p:cNvPicPr>
          <p:nvPr/>
        </p:nvPicPr>
        <p:blipFill>
          <a:blip r:embed="rId13" cstate="print"/>
          <a:srcRect/>
          <a:stretch>
            <a:fillRect/>
          </a:stretch>
        </p:blipFill>
        <p:spPr bwMode="auto">
          <a:xfrm>
            <a:off x="5224463" y="5013325"/>
            <a:ext cx="869950" cy="882650"/>
          </a:xfrm>
          <a:prstGeom prst="rect">
            <a:avLst/>
          </a:prstGeom>
          <a:noFill/>
          <a:ln w="9525">
            <a:noFill/>
            <a:miter lim="800000"/>
            <a:headEnd/>
            <a:tailEnd/>
          </a:ln>
        </p:spPr>
      </p:pic>
      <p:pic>
        <p:nvPicPr>
          <p:cNvPr id="2066" name="Picture 18" descr="SY01123_"/>
          <p:cNvPicPr>
            <a:picLocks noChangeAspect="1" noChangeArrowheads="1"/>
          </p:cNvPicPr>
          <p:nvPr/>
        </p:nvPicPr>
        <p:blipFill>
          <a:blip r:embed="rId14" cstate="print"/>
          <a:srcRect/>
          <a:stretch>
            <a:fillRect/>
          </a:stretch>
        </p:blipFill>
        <p:spPr bwMode="auto">
          <a:xfrm>
            <a:off x="6256338" y="4973638"/>
            <a:ext cx="836612" cy="944562"/>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59"/>
                                        </p:tgtEl>
                                      </p:cBhvr>
                                    </p:cmd>
                                  </p:childTnLst>
                                </p:cTn>
                              </p:par>
                              <p:par>
                                <p:cTn id="7" presetID="5" presetClass="entr" presetSubtype="10" fill="hold" nodeType="withEffect">
                                  <p:stCondLst>
                                    <p:cond delay="0"/>
                                  </p:stCondLst>
                                  <p:childTnLst>
                                    <p:set>
                                      <p:cBhvr>
                                        <p:cTn id="8" dur="1" fill="hold">
                                          <p:stCondLst>
                                            <p:cond delay="0"/>
                                          </p:stCondLst>
                                        </p:cTn>
                                        <p:tgtEl>
                                          <p:spTgt spid="2061"/>
                                        </p:tgtEl>
                                        <p:attrNameLst>
                                          <p:attrName>style.visibility</p:attrName>
                                        </p:attrNameLst>
                                      </p:cBhvr>
                                      <p:to>
                                        <p:strVal val="visible"/>
                                      </p:to>
                                    </p:set>
                                    <p:animEffect transition="in" filter="checkerboard(across)">
                                      <p:cBhvr>
                                        <p:cTn id="9" dur="500"/>
                                        <p:tgtEl>
                                          <p:spTgt spid="2061"/>
                                        </p:tgtEl>
                                      </p:cBhvr>
                                    </p:animEffect>
                                  </p:childTnLst>
                                </p:cTn>
                              </p:par>
                            </p:childTnLst>
                          </p:cTn>
                        </p:par>
                        <p:par>
                          <p:cTn id="10" fill="hold">
                            <p:stCondLst>
                              <p:cond delay="500"/>
                            </p:stCondLst>
                            <p:childTnLst>
                              <p:par>
                                <p:cTn id="11" presetID="24" presetClass="entr" presetSubtype="0" fill="hold" grpId="0" nodeType="afterEffect">
                                  <p:stCondLst>
                                    <p:cond delay="2000"/>
                                  </p:stCondLst>
                                  <p:iterate type="wd">
                                    <p:tmAbs val="300"/>
                                  </p:iterate>
                                  <p:childTnLst>
                                    <p:set>
                                      <p:cBhvr>
                                        <p:cTn id="12" dur="1" fill="hold">
                                          <p:stCondLst>
                                            <p:cond delay="299"/>
                                          </p:stCondLst>
                                        </p:cTn>
                                        <p:tgtEl>
                                          <p:spTgt spid="2052"/>
                                        </p:tgtEl>
                                        <p:attrNameLst>
                                          <p:attrName>style.visibility</p:attrName>
                                        </p:attrNameLst>
                                      </p:cBhvr>
                                      <p:to>
                                        <p:strVal val="visible"/>
                                      </p:to>
                                    </p:set>
                                    <p:anim to="" calcmode="lin" valueType="num">
                                      <p:cBhvr>
                                        <p:cTn id="13" dur="1" fill="hold"/>
                                        <p:tgtEl>
                                          <p:spTgt spid="2052"/>
                                        </p:tgtEl>
                                        <p:attrNameLst>
                                          <p:attrName/>
                                        </p:attrNameLst>
                                      </p:cBhvr>
                                    </p:anim>
                                  </p:childTnLst>
                                </p:cTn>
                              </p:par>
                            </p:childTnLst>
                          </p:cTn>
                        </p:par>
                        <p:par>
                          <p:cTn id="14" fill="hold">
                            <p:stCondLst>
                              <p:cond delay="3700"/>
                            </p:stCondLst>
                            <p:childTnLst>
                              <p:par>
                                <p:cTn id="15" presetID="24" presetClass="entr" presetSubtype="0" fill="hold" grpId="0" nodeType="afterEffect">
                                  <p:stCondLst>
                                    <p:cond delay="2000"/>
                                  </p:stCondLst>
                                  <p:iterate type="lt">
                                    <p:tmAbs val="75"/>
                                  </p:iterate>
                                  <p:childTnLst>
                                    <p:set>
                                      <p:cBhvr>
                                        <p:cTn id="16" dur="1" fill="hold">
                                          <p:stCondLst>
                                            <p:cond delay="74"/>
                                          </p:stCondLst>
                                        </p:cTn>
                                        <p:tgtEl>
                                          <p:spTgt spid="2053">
                                            <p:txEl>
                                              <p:pRg st="0" end="0"/>
                                            </p:txEl>
                                          </p:spTgt>
                                        </p:tgtEl>
                                        <p:attrNameLst>
                                          <p:attrName>style.visibility</p:attrName>
                                        </p:attrNameLst>
                                      </p:cBhvr>
                                      <p:to>
                                        <p:strVal val="visible"/>
                                      </p:to>
                                    </p:set>
                                    <p:anim to="" calcmode="lin" valueType="num">
                                      <p:cBhvr>
                                        <p:cTn id="17" dur="1" fill="hold"/>
                                        <p:tgtEl>
                                          <p:spTgt spid="2053">
                                            <p:txEl>
                                              <p:pRg st="0" end="0"/>
                                            </p:txEl>
                                          </p:spTgt>
                                        </p:tgtEl>
                                        <p:attrNameLst>
                                          <p:attrName/>
                                        </p:attrNameLst>
                                      </p:cBhvr>
                                    </p:anim>
                                  </p:childTnLst>
                                </p:cTn>
                              </p:par>
                            </p:childTnLst>
                          </p:cTn>
                        </p:par>
                        <p:par>
                          <p:cTn id="18" fill="hold">
                            <p:stCondLst>
                              <p:cond delay="6825"/>
                            </p:stCondLst>
                            <p:childTnLst>
                              <p:par>
                                <p:cTn id="19" presetID="24" presetClass="entr" presetSubtype="0" fill="hold" nodeType="afterEffect">
                                  <p:stCondLst>
                                    <p:cond delay="0"/>
                                  </p:stCondLst>
                                  <p:childTnLst>
                                    <p:set>
                                      <p:cBhvr>
                                        <p:cTn id="20" dur="1" fill="hold">
                                          <p:stCondLst>
                                            <p:cond delay="499"/>
                                          </p:stCondLst>
                                        </p:cTn>
                                        <p:tgtEl>
                                          <p:spTgt spid="2063"/>
                                        </p:tgtEl>
                                        <p:attrNameLst>
                                          <p:attrName>style.visibility</p:attrName>
                                        </p:attrNameLst>
                                      </p:cBhvr>
                                      <p:to>
                                        <p:strVal val="visible"/>
                                      </p:to>
                                    </p:set>
                                    <p:anim to="" calcmode="lin" valueType="num">
                                      <p:cBhvr>
                                        <p:cTn id="21" dur="1" fill="hold"/>
                                        <p:tgtEl>
                                          <p:spTgt spid="2063"/>
                                        </p:tgtEl>
                                        <p:attrNameLst>
                                          <p:attrName/>
                                        </p:attrNameLst>
                                      </p:cBhvr>
                                    </p:anim>
                                  </p:childTnLst>
                                </p:cTn>
                              </p:par>
                            </p:childTnLst>
                          </p:cTn>
                        </p:par>
                        <p:par>
                          <p:cTn id="22" fill="hold">
                            <p:stCondLst>
                              <p:cond delay="7325"/>
                            </p:stCondLst>
                            <p:childTnLst>
                              <p:par>
                                <p:cTn id="23" presetID="24" presetClass="entr" presetSubtype="0" fill="hold" nodeType="afterEffect">
                                  <p:stCondLst>
                                    <p:cond delay="0"/>
                                  </p:stCondLst>
                                  <p:childTnLst>
                                    <p:set>
                                      <p:cBhvr>
                                        <p:cTn id="24" dur="1" fill="hold">
                                          <p:stCondLst>
                                            <p:cond delay="499"/>
                                          </p:stCondLst>
                                        </p:cTn>
                                        <p:tgtEl>
                                          <p:spTgt spid="2064"/>
                                        </p:tgtEl>
                                        <p:attrNameLst>
                                          <p:attrName>style.visibility</p:attrName>
                                        </p:attrNameLst>
                                      </p:cBhvr>
                                      <p:to>
                                        <p:strVal val="visible"/>
                                      </p:to>
                                    </p:set>
                                    <p:anim to="" calcmode="lin" valueType="num">
                                      <p:cBhvr>
                                        <p:cTn id="25" dur="1" fill="hold"/>
                                        <p:tgtEl>
                                          <p:spTgt spid="2064"/>
                                        </p:tgtEl>
                                        <p:attrNameLst>
                                          <p:attrName/>
                                        </p:attrNameLst>
                                      </p:cBhvr>
                                    </p:anim>
                                  </p:childTnLst>
                                </p:cTn>
                              </p:par>
                            </p:childTnLst>
                          </p:cTn>
                        </p:par>
                        <p:par>
                          <p:cTn id="26" fill="hold">
                            <p:stCondLst>
                              <p:cond delay="7825"/>
                            </p:stCondLst>
                            <p:childTnLst>
                              <p:par>
                                <p:cTn id="27" presetID="24" presetClass="entr" presetSubtype="0" fill="hold" nodeType="afterEffect">
                                  <p:stCondLst>
                                    <p:cond delay="0"/>
                                  </p:stCondLst>
                                  <p:childTnLst>
                                    <p:set>
                                      <p:cBhvr>
                                        <p:cTn id="28" dur="1" fill="hold">
                                          <p:stCondLst>
                                            <p:cond delay="499"/>
                                          </p:stCondLst>
                                        </p:cTn>
                                        <p:tgtEl>
                                          <p:spTgt spid="2062"/>
                                        </p:tgtEl>
                                        <p:attrNameLst>
                                          <p:attrName>style.visibility</p:attrName>
                                        </p:attrNameLst>
                                      </p:cBhvr>
                                      <p:to>
                                        <p:strVal val="visible"/>
                                      </p:to>
                                    </p:set>
                                    <p:anim to="" calcmode="lin" valueType="num">
                                      <p:cBhvr>
                                        <p:cTn id="29" dur="1" fill="hold"/>
                                        <p:tgtEl>
                                          <p:spTgt spid="2062"/>
                                        </p:tgtEl>
                                        <p:attrNameLst>
                                          <p:attrName/>
                                        </p:attrNameLst>
                                      </p:cBhvr>
                                    </p:anim>
                                  </p:childTnLst>
                                </p:cTn>
                              </p:par>
                            </p:childTnLst>
                          </p:cTn>
                        </p:par>
                        <p:par>
                          <p:cTn id="30" fill="hold">
                            <p:stCondLst>
                              <p:cond delay="8325"/>
                            </p:stCondLst>
                            <p:childTnLst>
                              <p:par>
                                <p:cTn id="31" presetID="24" presetClass="entr" presetSubtype="0" fill="hold" nodeType="afterEffect">
                                  <p:stCondLst>
                                    <p:cond delay="0"/>
                                  </p:stCondLst>
                                  <p:childTnLst>
                                    <p:set>
                                      <p:cBhvr>
                                        <p:cTn id="32" dur="1" fill="hold">
                                          <p:stCondLst>
                                            <p:cond delay="499"/>
                                          </p:stCondLst>
                                        </p:cTn>
                                        <p:tgtEl>
                                          <p:spTgt spid="2065"/>
                                        </p:tgtEl>
                                        <p:attrNameLst>
                                          <p:attrName>style.visibility</p:attrName>
                                        </p:attrNameLst>
                                      </p:cBhvr>
                                      <p:to>
                                        <p:strVal val="visible"/>
                                      </p:to>
                                    </p:set>
                                    <p:anim to="" calcmode="lin" valueType="num">
                                      <p:cBhvr>
                                        <p:cTn id="33" dur="1" fill="hold"/>
                                        <p:tgtEl>
                                          <p:spTgt spid="2065"/>
                                        </p:tgtEl>
                                        <p:attrNameLst>
                                          <p:attrName/>
                                        </p:attrNameLst>
                                      </p:cBhvr>
                                    </p:anim>
                                  </p:childTnLst>
                                </p:cTn>
                              </p:par>
                            </p:childTnLst>
                          </p:cTn>
                        </p:par>
                        <p:par>
                          <p:cTn id="34" fill="hold">
                            <p:stCondLst>
                              <p:cond delay="8825"/>
                            </p:stCondLst>
                            <p:childTnLst>
                              <p:par>
                                <p:cTn id="35" presetID="24" presetClass="entr" presetSubtype="0" fill="hold" nodeType="afterEffect">
                                  <p:stCondLst>
                                    <p:cond delay="0"/>
                                  </p:stCondLst>
                                  <p:childTnLst>
                                    <p:set>
                                      <p:cBhvr>
                                        <p:cTn id="36" dur="1" fill="hold">
                                          <p:stCondLst>
                                            <p:cond delay="499"/>
                                          </p:stCondLst>
                                        </p:cTn>
                                        <p:tgtEl>
                                          <p:spTgt spid="2066"/>
                                        </p:tgtEl>
                                        <p:attrNameLst>
                                          <p:attrName>style.visibility</p:attrName>
                                        </p:attrNameLst>
                                      </p:cBhvr>
                                      <p:to>
                                        <p:strVal val="visible"/>
                                      </p:to>
                                    </p:set>
                                    <p:anim to="" calcmode="lin" valueType="num">
                                      <p:cBhvr>
                                        <p:cTn id="37" dur="1" fill="hold"/>
                                        <p:tgtEl>
                                          <p:spTgt spid="2066"/>
                                        </p:tgtEl>
                                        <p:attrNameLst>
                                          <p:attrName/>
                                        </p:attrNameLst>
                                      </p:cBhvr>
                                    </p:anim>
                                  </p:childTnLst>
                                </p:cTn>
                              </p:par>
                            </p:childTnLst>
                          </p:cTn>
                        </p:par>
                        <p:par>
                          <p:cTn id="38" fill="hold">
                            <p:stCondLst>
                              <p:cond delay="9325"/>
                            </p:stCondLst>
                            <p:childTnLst>
                              <p:par>
                                <p:cTn id="39" presetID="2" presetClass="entr" presetSubtype="6" fill="hold" nodeType="afterEffect">
                                  <p:stCondLst>
                                    <p:cond delay="0"/>
                                  </p:stCondLst>
                                  <p:childTnLst>
                                    <p:set>
                                      <p:cBhvr>
                                        <p:cTn id="40" dur="1" fill="hold">
                                          <p:stCondLst>
                                            <p:cond delay="0"/>
                                          </p:stCondLst>
                                        </p:cTn>
                                        <p:tgtEl>
                                          <p:spTgt spid="2057"/>
                                        </p:tgtEl>
                                        <p:attrNameLst>
                                          <p:attrName>style.visibility</p:attrName>
                                        </p:attrNameLst>
                                      </p:cBhvr>
                                      <p:to>
                                        <p:strVal val="visible"/>
                                      </p:to>
                                    </p:set>
                                    <p:anim calcmode="lin" valueType="num">
                                      <p:cBhvr additive="base">
                                        <p:cTn id="41" dur="500" fill="hold"/>
                                        <p:tgtEl>
                                          <p:spTgt spid="2057"/>
                                        </p:tgtEl>
                                        <p:attrNameLst>
                                          <p:attrName>ppt_x</p:attrName>
                                        </p:attrNameLst>
                                      </p:cBhvr>
                                      <p:tavLst>
                                        <p:tav tm="0">
                                          <p:val>
                                            <p:strVal val="1+#ppt_w/2"/>
                                          </p:val>
                                        </p:tav>
                                        <p:tav tm="100000">
                                          <p:val>
                                            <p:strVal val="#ppt_x"/>
                                          </p:val>
                                        </p:tav>
                                      </p:tavLst>
                                    </p:anim>
                                    <p:anim calcmode="lin" valueType="num">
                                      <p:cBhvr additive="base">
                                        <p:cTn id="42" dur="500" fill="hold"/>
                                        <p:tgtEl>
                                          <p:spTgt spid="2057"/>
                                        </p:tgtEl>
                                        <p:attrNameLst>
                                          <p:attrName>ppt_y</p:attrName>
                                        </p:attrNameLst>
                                      </p:cBhvr>
                                      <p:tavLst>
                                        <p:tav tm="0">
                                          <p:val>
                                            <p:strVal val="1+#ppt_h/2"/>
                                          </p:val>
                                        </p:tav>
                                        <p:tav tm="100000">
                                          <p:val>
                                            <p:strVal val="#ppt_y"/>
                                          </p:val>
                                        </p:tav>
                                      </p:tavLst>
                                    </p:anim>
                                  </p:childTnLst>
                                </p:cTn>
                              </p:par>
                            </p:childTnLst>
                          </p:cTn>
                        </p:par>
                        <p:par>
                          <p:cTn id="43" fill="hold">
                            <p:stCondLst>
                              <p:cond delay="9825"/>
                            </p:stCondLst>
                            <p:childTnLst>
                              <p:par>
                                <p:cTn id="44" presetID="2" presetClass="entr" presetSubtype="12" fill="hold" nodeType="afterEffect">
                                  <p:stCondLst>
                                    <p:cond delay="0"/>
                                  </p:stCondLst>
                                  <p:childTnLst>
                                    <p:set>
                                      <p:cBhvr>
                                        <p:cTn id="45" dur="1" fill="hold">
                                          <p:stCondLst>
                                            <p:cond delay="0"/>
                                          </p:stCondLst>
                                        </p:cTn>
                                        <p:tgtEl>
                                          <p:spTgt spid="2056"/>
                                        </p:tgtEl>
                                        <p:attrNameLst>
                                          <p:attrName>style.visibility</p:attrName>
                                        </p:attrNameLst>
                                      </p:cBhvr>
                                      <p:to>
                                        <p:strVal val="visible"/>
                                      </p:to>
                                    </p:set>
                                    <p:anim calcmode="lin" valueType="num">
                                      <p:cBhvr additive="base">
                                        <p:cTn id="46" dur="500" fill="hold"/>
                                        <p:tgtEl>
                                          <p:spTgt spid="2056"/>
                                        </p:tgtEl>
                                        <p:attrNameLst>
                                          <p:attrName>ppt_x</p:attrName>
                                        </p:attrNameLst>
                                      </p:cBhvr>
                                      <p:tavLst>
                                        <p:tav tm="0">
                                          <p:val>
                                            <p:strVal val="0-#ppt_w/2"/>
                                          </p:val>
                                        </p:tav>
                                        <p:tav tm="100000">
                                          <p:val>
                                            <p:strVal val="#ppt_x"/>
                                          </p:val>
                                        </p:tav>
                                      </p:tavLst>
                                    </p:anim>
                                    <p:anim calcmode="lin" valueType="num">
                                      <p:cBhvr additive="base">
                                        <p:cTn id="47" dur="500" fill="hold"/>
                                        <p:tgtEl>
                                          <p:spTgt spid="2056"/>
                                        </p:tgtEl>
                                        <p:attrNameLst>
                                          <p:attrName>ppt_y</p:attrName>
                                        </p:attrNameLst>
                                      </p:cBhvr>
                                      <p:tavLst>
                                        <p:tav tm="0">
                                          <p:val>
                                            <p:strVal val="1+#ppt_h/2"/>
                                          </p:val>
                                        </p:tav>
                                        <p:tav tm="100000">
                                          <p:val>
                                            <p:strVal val="#ppt_y"/>
                                          </p:val>
                                        </p:tav>
                                      </p:tavLst>
                                    </p:anim>
                                  </p:childTnLst>
                                </p:cTn>
                              </p:par>
                            </p:childTnLst>
                          </p:cTn>
                        </p:par>
                        <p:par>
                          <p:cTn id="48" fill="hold">
                            <p:stCondLst>
                              <p:cond delay="10325"/>
                            </p:stCondLst>
                            <p:childTnLst>
                              <p:par>
                                <p:cTn id="49" presetID="2" presetClass="entr" presetSubtype="6" fill="hold" nodeType="afterEffect">
                                  <p:stCondLst>
                                    <p:cond delay="0"/>
                                  </p:stCondLst>
                                  <p:childTnLst>
                                    <p:set>
                                      <p:cBhvr>
                                        <p:cTn id="50" dur="1" fill="hold">
                                          <p:stCondLst>
                                            <p:cond delay="0"/>
                                          </p:stCondLst>
                                        </p:cTn>
                                        <p:tgtEl>
                                          <p:spTgt spid="2054"/>
                                        </p:tgtEl>
                                        <p:attrNameLst>
                                          <p:attrName>style.visibility</p:attrName>
                                        </p:attrNameLst>
                                      </p:cBhvr>
                                      <p:to>
                                        <p:strVal val="visible"/>
                                      </p:to>
                                    </p:set>
                                    <p:anim calcmode="lin" valueType="num">
                                      <p:cBhvr additive="base">
                                        <p:cTn id="51" dur="500" fill="hold"/>
                                        <p:tgtEl>
                                          <p:spTgt spid="2054"/>
                                        </p:tgtEl>
                                        <p:attrNameLst>
                                          <p:attrName>ppt_x</p:attrName>
                                        </p:attrNameLst>
                                      </p:cBhvr>
                                      <p:tavLst>
                                        <p:tav tm="0">
                                          <p:val>
                                            <p:strVal val="1+#ppt_w/2"/>
                                          </p:val>
                                        </p:tav>
                                        <p:tav tm="100000">
                                          <p:val>
                                            <p:strVal val="#ppt_x"/>
                                          </p:val>
                                        </p:tav>
                                      </p:tavLst>
                                    </p:anim>
                                    <p:anim calcmode="lin" valueType="num">
                                      <p:cBhvr additive="base">
                                        <p:cTn id="52" dur="500" fill="hold"/>
                                        <p:tgtEl>
                                          <p:spTgt spid="2054"/>
                                        </p:tgtEl>
                                        <p:attrNameLst>
                                          <p:attrName>ppt_y</p:attrName>
                                        </p:attrNameLst>
                                      </p:cBhvr>
                                      <p:tavLst>
                                        <p:tav tm="0">
                                          <p:val>
                                            <p:strVal val="1+#ppt_h/2"/>
                                          </p:val>
                                        </p:tav>
                                        <p:tav tm="100000">
                                          <p:val>
                                            <p:strVal val="#ppt_y"/>
                                          </p:val>
                                        </p:tav>
                                      </p:tavLst>
                                    </p:anim>
                                  </p:childTnLst>
                                </p:cTn>
                              </p:par>
                            </p:childTnLst>
                          </p:cTn>
                        </p:par>
                        <p:par>
                          <p:cTn id="53" fill="hold">
                            <p:stCondLst>
                              <p:cond delay="10825"/>
                            </p:stCondLst>
                            <p:childTnLst>
                              <p:par>
                                <p:cTn id="54" presetID="2" presetClass="entr" presetSubtype="8" fill="hold" nodeType="afterEffect">
                                  <p:stCondLst>
                                    <p:cond delay="0"/>
                                  </p:stCondLst>
                                  <p:childTnLst>
                                    <p:set>
                                      <p:cBhvr>
                                        <p:cTn id="55" dur="1" fill="hold">
                                          <p:stCondLst>
                                            <p:cond delay="0"/>
                                          </p:stCondLst>
                                        </p:cTn>
                                        <p:tgtEl>
                                          <p:spTgt spid="2055"/>
                                        </p:tgtEl>
                                        <p:attrNameLst>
                                          <p:attrName>style.visibility</p:attrName>
                                        </p:attrNameLst>
                                      </p:cBhvr>
                                      <p:to>
                                        <p:strVal val="visible"/>
                                      </p:to>
                                    </p:set>
                                    <p:anim calcmode="lin" valueType="num">
                                      <p:cBhvr additive="base">
                                        <p:cTn id="56" dur="500" fill="hold"/>
                                        <p:tgtEl>
                                          <p:spTgt spid="2055"/>
                                        </p:tgtEl>
                                        <p:attrNameLst>
                                          <p:attrName>ppt_x</p:attrName>
                                        </p:attrNameLst>
                                      </p:cBhvr>
                                      <p:tavLst>
                                        <p:tav tm="0">
                                          <p:val>
                                            <p:strVal val="0-#ppt_w/2"/>
                                          </p:val>
                                        </p:tav>
                                        <p:tav tm="100000">
                                          <p:val>
                                            <p:strVal val="#ppt_x"/>
                                          </p:val>
                                        </p:tav>
                                      </p:tavLst>
                                    </p:anim>
                                    <p:anim calcmode="lin" valueType="num">
                                      <p:cBhvr additive="base">
                                        <p:cTn id="57" dur="500" fill="hold"/>
                                        <p:tgtEl>
                                          <p:spTgt spid="2055"/>
                                        </p:tgtEl>
                                        <p:attrNameLst>
                                          <p:attrName>ppt_y</p:attrName>
                                        </p:attrNameLst>
                                      </p:cBhvr>
                                      <p:tavLst>
                                        <p:tav tm="0">
                                          <p:val>
                                            <p:strVal val="#ppt_y"/>
                                          </p:val>
                                        </p:tav>
                                        <p:tav tm="100000">
                                          <p:val>
                                            <p:strVal val="#ppt_y"/>
                                          </p:val>
                                        </p:tav>
                                      </p:tavLst>
                                    </p:anim>
                                  </p:childTnLst>
                                </p:cTn>
                              </p:par>
                            </p:childTnLst>
                          </p:cTn>
                        </p:par>
                        <p:par>
                          <p:cTn id="58" fill="hold">
                            <p:stCondLst>
                              <p:cond delay="11325"/>
                            </p:stCondLst>
                            <p:childTnLst>
                              <p:par>
                                <p:cTn id="59" presetID="23" presetClass="entr" presetSubtype="36" fill="hold" nodeType="afterEffect">
                                  <p:stCondLst>
                                    <p:cond delay="0"/>
                                  </p:stCondLst>
                                  <p:childTnLst>
                                    <p:set>
                                      <p:cBhvr>
                                        <p:cTn id="60" dur="1" fill="hold">
                                          <p:stCondLst>
                                            <p:cond delay="0"/>
                                          </p:stCondLst>
                                        </p:cTn>
                                        <p:tgtEl>
                                          <p:spTgt spid="2058"/>
                                        </p:tgtEl>
                                        <p:attrNameLst>
                                          <p:attrName>style.visibility</p:attrName>
                                        </p:attrNameLst>
                                      </p:cBhvr>
                                      <p:to>
                                        <p:strVal val="visible"/>
                                      </p:to>
                                    </p:set>
                                    <p:anim calcmode="lin" valueType="num">
                                      <p:cBhvr>
                                        <p:cTn id="61" dur="500" fill="hold"/>
                                        <p:tgtEl>
                                          <p:spTgt spid="2058"/>
                                        </p:tgtEl>
                                        <p:attrNameLst>
                                          <p:attrName>ppt_w</p:attrName>
                                        </p:attrNameLst>
                                      </p:cBhvr>
                                      <p:tavLst>
                                        <p:tav tm="0">
                                          <p:val>
                                            <p:strVal val="(6*min(max(#ppt_w*#ppt_h,.3),1)-7.4)/-.7*#ppt_w"/>
                                          </p:val>
                                        </p:tav>
                                        <p:tav tm="100000">
                                          <p:val>
                                            <p:strVal val="#ppt_w"/>
                                          </p:val>
                                        </p:tav>
                                      </p:tavLst>
                                    </p:anim>
                                    <p:anim calcmode="lin" valueType="num">
                                      <p:cBhvr>
                                        <p:cTn id="62" dur="500" fill="hold"/>
                                        <p:tgtEl>
                                          <p:spTgt spid="2058"/>
                                        </p:tgtEl>
                                        <p:attrNameLst>
                                          <p:attrName>ppt_h</p:attrName>
                                        </p:attrNameLst>
                                      </p:cBhvr>
                                      <p:tavLst>
                                        <p:tav tm="0">
                                          <p:val>
                                            <p:strVal val="(6*min(max(#ppt_w*#ppt_h,.3),1)-7.4)/-.7*#ppt_h"/>
                                          </p:val>
                                        </p:tav>
                                        <p:tav tm="100000">
                                          <p:val>
                                            <p:strVal val="#ppt_h"/>
                                          </p:val>
                                        </p:tav>
                                      </p:tavLst>
                                    </p:anim>
                                    <p:anim calcmode="lin" valueType="num">
                                      <p:cBhvr>
                                        <p:cTn id="63" dur="500" fill="hold"/>
                                        <p:tgtEl>
                                          <p:spTgt spid="2058"/>
                                        </p:tgtEl>
                                        <p:attrNameLst>
                                          <p:attrName>ppt_x</p:attrName>
                                        </p:attrNameLst>
                                      </p:cBhvr>
                                      <p:tavLst>
                                        <p:tav tm="0">
                                          <p:val>
                                            <p:fltVal val="0.5"/>
                                          </p:val>
                                        </p:tav>
                                        <p:tav tm="100000">
                                          <p:val>
                                            <p:strVal val="#ppt_x"/>
                                          </p:val>
                                        </p:tav>
                                      </p:tavLst>
                                    </p:anim>
                                    <p:anim calcmode="lin" valueType="num">
                                      <p:cBhvr>
                                        <p:cTn id="64" dur="500" fill="hold"/>
                                        <p:tgtEl>
                                          <p:spTgt spid="2058"/>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65" repeatCount="indefinite" fill="hold" display="0">
                  <p:stCondLst>
                    <p:cond delay="indefinite"/>
                  </p:stCondLst>
                  <p:endCondLst>
                    <p:cond evt="onPrev" delay="0">
                      <p:tgtEl>
                        <p:sldTgt/>
                      </p:tgtEl>
                    </p:cond>
                    <p:cond evt="onStopAudio" delay="0">
                      <p:tgtEl>
                        <p:sldTgt/>
                      </p:tgtEl>
                    </p:cond>
                  </p:endCondLst>
                </p:cTn>
                <p:tgtEl>
                  <p:spTgt spid="2059"/>
                </p:tgtEl>
              </p:cMediaNode>
            </p:audio>
          </p:childTnLst>
        </p:cTn>
      </p:par>
    </p:tnLst>
    <p:bldLst>
      <p:bldP spid="2052" grpId="0" autoUpdateAnimBg="0"/>
      <p:bldP spid="2053" grpId="0" build="p" autoUpdateAnimBg="0" advAuto="200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bertharogenwife"/>
          <p:cNvPicPr>
            <a:picLocks noChangeAspect="1" noChangeArrowheads="1"/>
          </p:cNvPicPr>
          <p:nvPr/>
        </p:nvPicPr>
        <p:blipFill>
          <a:blip r:embed="rId2" cstate="print"/>
          <a:srcRect/>
          <a:stretch>
            <a:fillRect/>
          </a:stretch>
        </p:blipFill>
        <p:spPr bwMode="auto">
          <a:xfrm>
            <a:off x="5562600" y="171450"/>
            <a:ext cx="2286000" cy="3257550"/>
          </a:xfrm>
          <a:prstGeom prst="rect">
            <a:avLst/>
          </a:prstGeom>
          <a:noFill/>
          <a:ln w="9525">
            <a:noFill/>
            <a:miter lim="800000"/>
            <a:headEnd/>
            <a:tailEnd/>
          </a:ln>
        </p:spPr>
      </p:pic>
      <p:pic>
        <p:nvPicPr>
          <p:cNvPr id="62467" name="Picture 4" descr="rontgen"/>
          <p:cNvPicPr>
            <a:picLocks noChangeAspect="1" noChangeArrowheads="1"/>
          </p:cNvPicPr>
          <p:nvPr/>
        </p:nvPicPr>
        <p:blipFill>
          <a:blip r:embed="rId3" cstate="print"/>
          <a:srcRect/>
          <a:stretch>
            <a:fillRect/>
          </a:stretch>
        </p:blipFill>
        <p:spPr bwMode="auto">
          <a:xfrm>
            <a:off x="1331913" y="215900"/>
            <a:ext cx="2592387" cy="3668713"/>
          </a:xfrm>
          <a:prstGeom prst="rect">
            <a:avLst/>
          </a:prstGeom>
          <a:noFill/>
          <a:ln w="9525">
            <a:noFill/>
            <a:miter lim="800000"/>
            <a:headEnd/>
            <a:tailEnd/>
          </a:ln>
        </p:spPr>
      </p:pic>
      <p:sp>
        <p:nvSpPr>
          <p:cNvPr id="62468" name="Rectangle 5"/>
          <p:cNvSpPr>
            <a:spLocks noChangeArrowheads="1"/>
          </p:cNvSpPr>
          <p:nvPr/>
        </p:nvSpPr>
        <p:spPr bwMode="auto">
          <a:xfrm>
            <a:off x="539750" y="4357694"/>
            <a:ext cx="4648200" cy="2062103"/>
          </a:xfrm>
          <a:prstGeom prst="rect">
            <a:avLst/>
          </a:prstGeom>
          <a:noFill/>
          <a:ln w="9525">
            <a:noFill/>
            <a:miter lim="800000"/>
            <a:headEnd/>
            <a:tailEnd/>
          </a:ln>
        </p:spPr>
        <p:txBody>
          <a:bodyPr>
            <a:spAutoFit/>
          </a:bodyPr>
          <a:lstStyle/>
          <a:p>
            <a:r>
              <a:rPr lang="en-US" altLang="zh-CN" sz="3200" dirty="0">
                <a:latin typeface="Times New Roman" pitchFamily="18" charset="0"/>
                <a:ea typeface="+mn-ea"/>
                <a:cs typeface="Times New Roman" pitchFamily="18" charset="0"/>
              </a:rPr>
              <a:t>Roentgen was award the first Nobel Prize in 1901.</a:t>
            </a:r>
          </a:p>
          <a:p>
            <a:r>
              <a:rPr lang="zh-CN" altLang="en-US" sz="3200" dirty="0">
                <a:latin typeface="Times New Roman" pitchFamily="18" charset="0"/>
                <a:ea typeface="+mn-ea"/>
                <a:cs typeface="Times New Roman" pitchFamily="18" charset="0"/>
              </a:rPr>
              <a:t>伦琴因发现</a:t>
            </a:r>
            <a:r>
              <a:rPr lang="en-US" altLang="zh-CN" sz="3200" dirty="0">
                <a:latin typeface="Times New Roman" pitchFamily="18" charset="0"/>
                <a:ea typeface="+mn-ea"/>
                <a:cs typeface="Times New Roman" pitchFamily="18" charset="0"/>
              </a:rPr>
              <a:t>X</a:t>
            </a:r>
            <a:r>
              <a:rPr lang="zh-CN" altLang="en-US" sz="3200" dirty="0">
                <a:latin typeface="Times New Roman" pitchFamily="18" charset="0"/>
                <a:ea typeface="+mn-ea"/>
                <a:cs typeface="Times New Roman" pitchFamily="18" charset="0"/>
              </a:rPr>
              <a:t>射线获得</a:t>
            </a:r>
          </a:p>
          <a:p>
            <a:r>
              <a:rPr lang="zh-CN" altLang="en-US" sz="3200" dirty="0">
                <a:latin typeface="Times New Roman" pitchFamily="18" charset="0"/>
                <a:ea typeface="+mn-ea"/>
                <a:cs typeface="Times New Roman" pitchFamily="18" charset="0"/>
              </a:rPr>
              <a:t>首届诺贝尔物理学奖。 </a:t>
            </a:r>
          </a:p>
        </p:txBody>
      </p:sp>
      <p:pic>
        <p:nvPicPr>
          <p:cNvPr id="62469" name="Picture 6"/>
          <p:cNvPicPr>
            <a:picLocks noChangeAspect="1" noChangeArrowheads="1"/>
          </p:cNvPicPr>
          <p:nvPr/>
        </p:nvPicPr>
        <p:blipFill>
          <a:blip r:embed="rId4" cstate="print"/>
          <a:srcRect/>
          <a:stretch>
            <a:fillRect/>
          </a:stretch>
        </p:blipFill>
        <p:spPr bwMode="auto">
          <a:xfrm>
            <a:off x="5562600" y="3657600"/>
            <a:ext cx="2443163" cy="2781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990600" y="4267200"/>
            <a:ext cx="7315200" cy="2062163"/>
          </a:xfrm>
          <a:prstGeom prst="rect">
            <a:avLst/>
          </a:prstGeom>
          <a:noFill/>
          <a:ln w="9525">
            <a:noFill/>
            <a:miter lim="800000"/>
            <a:headEnd/>
            <a:tailEnd/>
          </a:ln>
        </p:spPr>
        <p:txBody>
          <a:bodyPr>
            <a:spAutoFit/>
          </a:bodyPr>
          <a:lstStyle/>
          <a:p>
            <a:r>
              <a:rPr lang="en-US" altLang="zh-CN" sz="3200" dirty="0">
                <a:latin typeface="Times New Roman" pitchFamily="18" charset="0"/>
                <a:ea typeface="+mn-ea"/>
                <a:cs typeface="Times New Roman" pitchFamily="18" charset="0"/>
              </a:rPr>
              <a:t>Hounsfield and Cormack were awarded the Nobel Prize in 1979.</a:t>
            </a:r>
          </a:p>
          <a:p>
            <a:r>
              <a:rPr lang="zh-CN" altLang="en-US" sz="3200" dirty="0">
                <a:latin typeface="Times New Roman" pitchFamily="18" charset="0"/>
                <a:ea typeface="+mn-ea"/>
                <a:cs typeface="Times New Roman" pitchFamily="18" charset="0"/>
              </a:rPr>
              <a:t>因发明</a:t>
            </a:r>
            <a:r>
              <a:rPr lang="en-US" altLang="zh-CN" sz="3200" dirty="0">
                <a:latin typeface="Times New Roman" pitchFamily="18" charset="0"/>
                <a:ea typeface="+mn-ea"/>
                <a:cs typeface="Times New Roman" pitchFamily="18" charset="0"/>
              </a:rPr>
              <a:t>CT</a:t>
            </a:r>
            <a:r>
              <a:rPr lang="zh-CN" altLang="en-US" sz="3200" dirty="0">
                <a:latin typeface="Times New Roman" pitchFamily="18" charset="0"/>
                <a:ea typeface="+mn-ea"/>
                <a:cs typeface="Times New Roman" pitchFamily="18" charset="0"/>
              </a:rPr>
              <a:t>获得</a:t>
            </a:r>
            <a:r>
              <a:rPr lang="en-US" altLang="zh-CN" sz="3200" dirty="0">
                <a:latin typeface="Times New Roman" pitchFamily="18" charset="0"/>
                <a:ea typeface="+mn-ea"/>
                <a:cs typeface="Times New Roman" pitchFamily="18" charset="0"/>
              </a:rPr>
              <a:t>1979</a:t>
            </a:r>
            <a:r>
              <a:rPr lang="zh-CN" altLang="en-US" sz="3200" dirty="0">
                <a:latin typeface="Times New Roman" pitchFamily="18" charset="0"/>
                <a:ea typeface="+mn-ea"/>
                <a:cs typeface="Times New Roman" pitchFamily="18" charset="0"/>
              </a:rPr>
              <a:t>年诺贝尔医学和生理学奖。 </a:t>
            </a:r>
          </a:p>
        </p:txBody>
      </p:sp>
      <p:pic>
        <p:nvPicPr>
          <p:cNvPr id="63491" name="Picture 3" descr="cormack"/>
          <p:cNvPicPr>
            <a:picLocks noChangeAspect="1" noChangeArrowheads="1"/>
          </p:cNvPicPr>
          <p:nvPr/>
        </p:nvPicPr>
        <p:blipFill>
          <a:blip r:embed="rId2" cstate="print"/>
          <a:srcRect/>
          <a:stretch>
            <a:fillRect/>
          </a:stretch>
        </p:blipFill>
        <p:spPr bwMode="auto">
          <a:xfrm>
            <a:off x="4933970" y="692150"/>
            <a:ext cx="2424112" cy="3429000"/>
          </a:xfrm>
          <a:prstGeom prst="rect">
            <a:avLst/>
          </a:prstGeom>
          <a:noFill/>
          <a:ln w="9525">
            <a:noFill/>
            <a:miter lim="800000"/>
            <a:headEnd/>
            <a:tailEnd/>
          </a:ln>
        </p:spPr>
      </p:pic>
      <p:pic>
        <p:nvPicPr>
          <p:cNvPr id="63492" name="Picture 4" descr="hounsfield"/>
          <p:cNvPicPr>
            <a:picLocks noChangeAspect="1" noChangeArrowheads="1"/>
          </p:cNvPicPr>
          <p:nvPr/>
        </p:nvPicPr>
        <p:blipFill>
          <a:blip r:embed="rId3" cstate="print"/>
          <a:srcRect/>
          <a:stretch>
            <a:fillRect/>
          </a:stretch>
        </p:blipFill>
        <p:spPr bwMode="auto">
          <a:xfrm>
            <a:off x="1836757" y="692150"/>
            <a:ext cx="2424113"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1472" y="4929198"/>
            <a:ext cx="8286808" cy="1569660"/>
          </a:xfrm>
          <a:prstGeom prst="rect">
            <a:avLst/>
          </a:prstGeom>
        </p:spPr>
        <p:txBody>
          <a:bodyPr wrap="square">
            <a:spAutoFit/>
          </a:bodyPr>
          <a:lstStyle/>
          <a:p>
            <a:r>
              <a:rPr lang="en-US" altLang="zh-CN" sz="3200" dirty="0" smtClean="0">
                <a:latin typeface="Times New Roman" pitchFamily="18" charset="0"/>
                <a:ea typeface="+mn-ea"/>
                <a:cs typeface="Times New Roman" pitchFamily="18" charset="0"/>
              </a:rPr>
              <a:t>1930</a:t>
            </a:r>
            <a:r>
              <a:rPr lang="zh-CN" altLang="en-US" sz="3200" dirty="0" smtClean="0">
                <a:latin typeface="Times New Roman" pitchFamily="18" charset="0"/>
                <a:ea typeface="+mn-ea"/>
                <a:cs typeface="Times New Roman" pitchFamily="18" charset="0"/>
              </a:rPr>
              <a:t>年代，物理学家伊西多</a:t>
            </a:r>
            <a:r>
              <a:rPr lang="en-US" altLang="zh-CN" sz="3200" dirty="0" smtClean="0">
                <a:latin typeface="Times New Roman" pitchFamily="18" charset="0"/>
                <a:ea typeface="+mn-ea"/>
                <a:cs typeface="Times New Roman" pitchFamily="18" charset="0"/>
              </a:rPr>
              <a:t>·</a:t>
            </a:r>
            <a:r>
              <a:rPr lang="zh-CN" altLang="en-US" sz="3200" dirty="0" smtClean="0">
                <a:latin typeface="Times New Roman" pitchFamily="18" charset="0"/>
                <a:ea typeface="+mn-ea"/>
                <a:cs typeface="Times New Roman" pitchFamily="18" charset="0"/>
              </a:rPr>
              <a:t>拉比发现</a:t>
            </a:r>
            <a:r>
              <a:rPr lang="zh-CN" altLang="en-US" sz="3200" b="1" dirty="0" smtClean="0">
                <a:solidFill>
                  <a:srgbClr val="0000FF"/>
                </a:solidFill>
                <a:latin typeface="Times New Roman" pitchFamily="18" charset="0"/>
                <a:ea typeface="+mn-ea"/>
                <a:cs typeface="Times New Roman" pitchFamily="18" charset="0"/>
              </a:rPr>
              <a:t>施加无线电波</a:t>
            </a:r>
            <a:r>
              <a:rPr lang="zh-CN" altLang="en-US" sz="3200" dirty="0" smtClean="0">
                <a:latin typeface="Times New Roman" pitchFamily="18" charset="0"/>
                <a:ea typeface="+mn-ea"/>
                <a:cs typeface="Times New Roman" pitchFamily="18" charset="0"/>
              </a:rPr>
              <a:t>之后，原子核的</a:t>
            </a:r>
            <a:r>
              <a:rPr lang="zh-CN" altLang="en-US" sz="3200" b="1" dirty="0" smtClean="0">
                <a:solidFill>
                  <a:srgbClr val="0000FF"/>
                </a:solidFill>
                <a:latin typeface="Times New Roman" pitchFamily="18" charset="0"/>
                <a:ea typeface="+mn-ea"/>
                <a:cs typeface="Times New Roman" pitchFamily="18" charset="0"/>
              </a:rPr>
              <a:t>自旋方向发生翻转</a:t>
            </a:r>
            <a:r>
              <a:rPr lang="zh-CN" altLang="en-US" sz="3200" dirty="0" smtClean="0">
                <a:latin typeface="Times New Roman" pitchFamily="18" charset="0"/>
                <a:ea typeface="+mn-ea"/>
                <a:cs typeface="Times New Roman" pitchFamily="18" charset="0"/>
              </a:rPr>
              <a:t>。</a:t>
            </a:r>
            <a:r>
              <a:rPr lang="en-US" altLang="zh-CN" sz="3200" dirty="0" smtClean="0">
                <a:latin typeface="Times New Roman" pitchFamily="18" charset="0"/>
                <a:ea typeface="+mn-ea"/>
                <a:cs typeface="Times New Roman" pitchFamily="18" charset="0"/>
              </a:rPr>
              <a:t>1944</a:t>
            </a:r>
            <a:r>
              <a:rPr lang="zh-CN" altLang="en-US" sz="3200" dirty="0" smtClean="0">
                <a:latin typeface="Times New Roman" pitchFamily="18" charset="0"/>
                <a:ea typeface="+mn-ea"/>
                <a:cs typeface="Times New Roman" pitchFamily="18" charset="0"/>
              </a:rPr>
              <a:t>年获得了诺贝尔物理学奖</a:t>
            </a:r>
            <a:endParaRPr lang="zh-CN" altLang="en-US" sz="3200" dirty="0">
              <a:latin typeface="Times New Roman" pitchFamily="18" charset="0"/>
              <a:ea typeface="+mn-ea"/>
              <a:cs typeface="Times New Roman" pitchFamily="18" charset="0"/>
            </a:endParaRPr>
          </a:p>
        </p:txBody>
      </p:sp>
      <p:pic>
        <p:nvPicPr>
          <p:cNvPr id="304130" name="Picture 2" descr="http://1861.img.pp.sohu.com.cn/images/blog/2009/9/10/21/16/124524e0036g213.jpg"/>
          <p:cNvPicPr>
            <a:picLocks noChangeAspect="1" noChangeArrowheads="1"/>
          </p:cNvPicPr>
          <p:nvPr/>
        </p:nvPicPr>
        <p:blipFill>
          <a:blip r:embed="rId3"/>
          <a:srcRect/>
          <a:stretch>
            <a:fillRect/>
          </a:stretch>
        </p:blipFill>
        <p:spPr bwMode="auto">
          <a:xfrm>
            <a:off x="2643174" y="357166"/>
            <a:ext cx="3786214" cy="4430927"/>
          </a:xfrm>
          <a:prstGeom prst="rect">
            <a:avLst/>
          </a:prstGeom>
          <a:noFill/>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bloch"/>
          <p:cNvPicPr>
            <a:picLocks noChangeAspect="1" noChangeArrowheads="1"/>
          </p:cNvPicPr>
          <p:nvPr/>
        </p:nvPicPr>
        <p:blipFill>
          <a:blip r:embed="rId3" cstate="print"/>
          <a:srcRect/>
          <a:stretch>
            <a:fillRect/>
          </a:stretch>
        </p:blipFill>
        <p:spPr bwMode="auto">
          <a:xfrm>
            <a:off x="1690688" y="617544"/>
            <a:ext cx="2593975" cy="3668712"/>
          </a:xfrm>
          <a:prstGeom prst="rect">
            <a:avLst/>
          </a:prstGeom>
          <a:noFill/>
          <a:ln w="9525">
            <a:noFill/>
            <a:miter lim="800000"/>
            <a:headEnd/>
            <a:tailEnd/>
          </a:ln>
        </p:spPr>
      </p:pic>
      <p:pic>
        <p:nvPicPr>
          <p:cNvPr id="64515" name="Picture 3" descr="purcell"/>
          <p:cNvPicPr>
            <a:picLocks noChangeAspect="1" noChangeArrowheads="1"/>
          </p:cNvPicPr>
          <p:nvPr/>
        </p:nvPicPr>
        <p:blipFill>
          <a:blip r:embed="rId4" cstate="print"/>
          <a:srcRect/>
          <a:stretch>
            <a:fillRect/>
          </a:stretch>
        </p:blipFill>
        <p:spPr bwMode="auto">
          <a:xfrm>
            <a:off x="4932363" y="620713"/>
            <a:ext cx="2597150" cy="3673475"/>
          </a:xfrm>
          <a:prstGeom prst="rect">
            <a:avLst/>
          </a:prstGeom>
          <a:noFill/>
          <a:ln w="9525">
            <a:noFill/>
            <a:miter lim="800000"/>
            <a:headEnd/>
            <a:tailEnd/>
          </a:ln>
        </p:spPr>
      </p:pic>
      <p:sp>
        <p:nvSpPr>
          <p:cNvPr id="64516" name="Rectangle 4"/>
          <p:cNvSpPr>
            <a:spLocks noChangeArrowheads="1"/>
          </p:cNvSpPr>
          <p:nvPr/>
        </p:nvSpPr>
        <p:spPr bwMode="auto">
          <a:xfrm>
            <a:off x="1371600" y="4343400"/>
            <a:ext cx="6561138" cy="2062163"/>
          </a:xfrm>
          <a:prstGeom prst="rect">
            <a:avLst/>
          </a:prstGeom>
          <a:noFill/>
          <a:ln w="9525">
            <a:noFill/>
            <a:miter lim="800000"/>
            <a:headEnd/>
            <a:tailEnd/>
          </a:ln>
        </p:spPr>
        <p:txBody>
          <a:bodyPr>
            <a:spAutoFit/>
          </a:bodyPr>
          <a:lstStyle/>
          <a:p>
            <a:r>
              <a:rPr lang="en-US" altLang="zh-CN" sz="3200">
                <a:latin typeface="Times New Roman" pitchFamily="18" charset="0"/>
                <a:ea typeface="+mn-ea"/>
                <a:cs typeface="Times New Roman" pitchFamily="18" charset="0"/>
              </a:rPr>
              <a:t>Bloch and Purcell were awarded the Nobel Prize in 1952.</a:t>
            </a:r>
          </a:p>
          <a:p>
            <a:r>
              <a:rPr lang="zh-CN" altLang="en-US" sz="3200">
                <a:latin typeface="Times New Roman" pitchFamily="18" charset="0"/>
                <a:ea typeface="+mn-ea"/>
                <a:cs typeface="Times New Roman" pitchFamily="18" charset="0"/>
              </a:rPr>
              <a:t>因发现</a:t>
            </a:r>
            <a:r>
              <a:rPr lang="en-US" altLang="zh-CN" sz="3200">
                <a:latin typeface="Times New Roman" pitchFamily="18" charset="0"/>
                <a:ea typeface="+mn-ea"/>
                <a:cs typeface="Times New Roman" pitchFamily="18" charset="0"/>
              </a:rPr>
              <a:t>NMR</a:t>
            </a:r>
            <a:r>
              <a:rPr lang="zh-CN" altLang="en-US" sz="3200">
                <a:latin typeface="Times New Roman" pitchFamily="18" charset="0"/>
                <a:ea typeface="+mn-ea"/>
                <a:cs typeface="Times New Roman" pitchFamily="18" charset="0"/>
              </a:rPr>
              <a:t>现象获得</a:t>
            </a:r>
            <a:r>
              <a:rPr lang="en-US" altLang="zh-CN" sz="3200">
                <a:latin typeface="Times New Roman" pitchFamily="18" charset="0"/>
                <a:ea typeface="+mn-ea"/>
                <a:cs typeface="Times New Roman" pitchFamily="18" charset="0"/>
              </a:rPr>
              <a:t>1952</a:t>
            </a:r>
            <a:r>
              <a:rPr lang="zh-CN" altLang="en-US" sz="3200">
                <a:latin typeface="Times New Roman" pitchFamily="18" charset="0"/>
                <a:ea typeface="+mn-ea"/>
                <a:cs typeface="Times New Roman" pitchFamily="18" charset="0"/>
              </a:rPr>
              <a:t>年诺贝尔物理学奖。 </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1043608" y="4797152"/>
            <a:ext cx="7560840" cy="1569660"/>
          </a:xfrm>
          <a:prstGeom prst="rect">
            <a:avLst/>
          </a:prstGeom>
          <a:noFill/>
          <a:ln w="9525">
            <a:noFill/>
            <a:miter lim="800000"/>
            <a:headEnd/>
            <a:tailEnd/>
          </a:ln>
        </p:spPr>
        <p:txBody>
          <a:bodyPr wrap="square">
            <a:spAutoFit/>
          </a:bodyPr>
          <a:lstStyle/>
          <a:p>
            <a:r>
              <a:rPr lang="en-US" altLang="zh-CN" sz="3200" dirty="0">
                <a:latin typeface="Times New Roman" pitchFamily="18" charset="0"/>
                <a:ea typeface="+mn-ea"/>
                <a:cs typeface="Times New Roman" pitchFamily="18" charset="0"/>
              </a:rPr>
              <a:t>Ernst  was awarded the Nobel Prize in 1991.</a:t>
            </a:r>
            <a:endParaRPr lang="zh-CN" altLang="en-US" sz="3200" dirty="0">
              <a:latin typeface="Times New Roman" pitchFamily="18" charset="0"/>
              <a:ea typeface="+mn-ea"/>
              <a:cs typeface="Times New Roman" pitchFamily="18" charset="0"/>
            </a:endParaRPr>
          </a:p>
          <a:p>
            <a:r>
              <a:rPr lang="zh-CN" altLang="en-US" sz="3200" dirty="0">
                <a:latin typeface="Times New Roman" pitchFamily="18" charset="0"/>
                <a:ea typeface="+mn-ea"/>
                <a:cs typeface="Times New Roman" pitchFamily="18" charset="0"/>
              </a:rPr>
              <a:t>发明</a:t>
            </a:r>
            <a:r>
              <a:rPr lang="en-US" altLang="zh-CN" sz="3200" dirty="0">
                <a:latin typeface="Times New Roman" pitchFamily="18" charset="0"/>
                <a:ea typeface="+mn-ea"/>
                <a:cs typeface="Times New Roman" pitchFamily="18" charset="0"/>
              </a:rPr>
              <a:t>MRI</a:t>
            </a:r>
            <a:r>
              <a:rPr lang="zh-CN" altLang="en-US" sz="3200" dirty="0">
                <a:latin typeface="Times New Roman" pitchFamily="18" charset="0"/>
                <a:ea typeface="+mn-ea"/>
                <a:cs typeface="Times New Roman" pitchFamily="18" charset="0"/>
              </a:rPr>
              <a:t>中</a:t>
            </a:r>
            <a:r>
              <a:rPr lang="en-US" altLang="zh-CN" sz="3200" dirty="0">
                <a:latin typeface="Times New Roman" pitchFamily="18" charset="0"/>
                <a:ea typeface="+mn-ea"/>
                <a:cs typeface="Times New Roman" pitchFamily="18" charset="0"/>
              </a:rPr>
              <a:t>Fourier</a:t>
            </a:r>
            <a:r>
              <a:rPr lang="zh-CN" altLang="en-US" sz="3200" dirty="0">
                <a:latin typeface="Times New Roman" pitchFamily="18" charset="0"/>
                <a:ea typeface="+mn-ea"/>
                <a:cs typeface="Times New Roman" pitchFamily="18" charset="0"/>
              </a:rPr>
              <a:t>重建方法的</a:t>
            </a:r>
            <a:r>
              <a:rPr lang="en-US" altLang="zh-CN" sz="3200" dirty="0">
                <a:latin typeface="Times New Roman" pitchFamily="18" charset="0"/>
                <a:ea typeface="+mn-ea"/>
                <a:cs typeface="Times New Roman" pitchFamily="18" charset="0"/>
              </a:rPr>
              <a:t>Ernst</a:t>
            </a:r>
            <a:r>
              <a:rPr lang="zh-CN" altLang="en-US" sz="3200" dirty="0">
                <a:latin typeface="Times New Roman" pitchFamily="18" charset="0"/>
                <a:ea typeface="+mn-ea"/>
                <a:cs typeface="Times New Roman" pitchFamily="18" charset="0"/>
              </a:rPr>
              <a:t>获得</a:t>
            </a:r>
            <a:r>
              <a:rPr lang="en-US" altLang="zh-CN" sz="3200" dirty="0">
                <a:latin typeface="Times New Roman" pitchFamily="18" charset="0"/>
                <a:ea typeface="+mn-ea"/>
                <a:cs typeface="Times New Roman" pitchFamily="18" charset="0"/>
              </a:rPr>
              <a:t>1991</a:t>
            </a:r>
            <a:r>
              <a:rPr lang="zh-CN" altLang="en-US" sz="3200" dirty="0">
                <a:latin typeface="Times New Roman" pitchFamily="18" charset="0"/>
                <a:ea typeface="+mn-ea"/>
                <a:cs typeface="Times New Roman" pitchFamily="18" charset="0"/>
              </a:rPr>
              <a:t>年诺贝尔化学奖。 </a:t>
            </a:r>
          </a:p>
        </p:txBody>
      </p:sp>
      <p:pic>
        <p:nvPicPr>
          <p:cNvPr id="65539" name="Picture 3" descr="ernst"/>
          <p:cNvPicPr>
            <a:picLocks noChangeAspect="1" noChangeArrowheads="1"/>
          </p:cNvPicPr>
          <p:nvPr/>
        </p:nvPicPr>
        <p:blipFill>
          <a:blip r:embed="rId3" cstate="print"/>
          <a:srcRect/>
          <a:stretch>
            <a:fillRect/>
          </a:stretch>
        </p:blipFill>
        <p:spPr bwMode="auto">
          <a:xfrm>
            <a:off x="3133724" y="403946"/>
            <a:ext cx="2867035" cy="405693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1142976" y="4581525"/>
            <a:ext cx="6864350" cy="2062163"/>
          </a:xfrm>
          <a:prstGeom prst="rect">
            <a:avLst/>
          </a:prstGeom>
          <a:noFill/>
          <a:ln w="9525">
            <a:noFill/>
            <a:miter lim="800000"/>
            <a:headEnd/>
            <a:tailEnd/>
          </a:ln>
        </p:spPr>
        <p:txBody>
          <a:bodyPr>
            <a:spAutoFit/>
          </a:bodyPr>
          <a:lstStyle/>
          <a:p>
            <a:r>
              <a:rPr lang="en-US" altLang="zh-CN" sz="3200" dirty="0" err="1">
                <a:latin typeface="Times New Roman" pitchFamily="18" charset="0"/>
                <a:ea typeface="+mn-ea"/>
                <a:cs typeface="Times New Roman" pitchFamily="18" charset="0"/>
              </a:rPr>
              <a:t>Lauterbur</a:t>
            </a:r>
            <a:r>
              <a:rPr lang="en-US" altLang="zh-CN" sz="3200" dirty="0">
                <a:latin typeface="Times New Roman" pitchFamily="18" charset="0"/>
                <a:ea typeface="+mn-ea"/>
                <a:cs typeface="Times New Roman" pitchFamily="18" charset="0"/>
              </a:rPr>
              <a:t> and Mansfield  were awarded the Nobel Prize in </a:t>
            </a:r>
            <a:r>
              <a:rPr lang="en-US" altLang="zh-CN" sz="3200" dirty="0" smtClean="0">
                <a:latin typeface="Times New Roman" pitchFamily="18" charset="0"/>
                <a:ea typeface="+mn-ea"/>
                <a:cs typeface="Times New Roman" pitchFamily="18" charset="0"/>
              </a:rPr>
              <a:t>2003.</a:t>
            </a:r>
            <a:endParaRPr lang="en-US" altLang="zh-CN" sz="3200" dirty="0">
              <a:latin typeface="Times New Roman" pitchFamily="18" charset="0"/>
              <a:ea typeface="+mn-ea"/>
              <a:cs typeface="Times New Roman" pitchFamily="18" charset="0"/>
            </a:endParaRPr>
          </a:p>
          <a:p>
            <a:r>
              <a:rPr lang="en-US" altLang="zh-CN" sz="3200" dirty="0" err="1">
                <a:latin typeface="Times New Roman" pitchFamily="18" charset="0"/>
                <a:ea typeface="+mn-ea"/>
                <a:cs typeface="Times New Roman" pitchFamily="18" charset="0"/>
              </a:rPr>
              <a:t>Lauterbur</a:t>
            </a:r>
            <a:r>
              <a:rPr lang="zh-CN" altLang="en-US" sz="3200" dirty="0">
                <a:latin typeface="Times New Roman" pitchFamily="18" charset="0"/>
                <a:ea typeface="+mn-ea"/>
                <a:cs typeface="Times New Roman" pitchFamily="18" charset="0"/>
              </a:rPr>
              <a:t>和</a:t>
            </a:r>
            <a:r>
              <a:rPr lang="en-US" altLang="zh-CN" sz="3200" dirty="0">
                <a:latin typeface="Times New Roman" pitchFamily="18" charset="0"/>
                <a:ea typeface="+mn-ea"/>
                <a:cs typeface="Times New Roman" pitchFamily="18" charset="0"/>
              </a:rPr>
              <a:t>Mansfield</a:t>
            </a:r>
            <a:r>
              <a:rPr lang="zh-CN" altLang="en-US" sz="3200" dirty="0">
                <a:latin typeface="Times New Roman" pitchFamily="18" charset="0"/>
                <a:ea typeface="+mn-ea"/>
                <a:cs typeface="Times New Roman" pitchFamily="18" charset="0"/>
              </a:rPr>
              <a:t>因发明</a:t>
            </a:r>
            <a:r>
              <a:rPr lang="en-US" altLang="zh-CN" sz="3200" dirty="0">
                <a:latin typeface="Times New Roman" pitchFamily="18" charset="0"/>
                <a:ea typeface="+mn-ea"/>
                <a:cs typeface="Times New Roman" pitchFamily="18" charset="0"/>
              </a:rPr>
              <a:t>MRI</a:t>
            </a:r>
            <a:r>
              <a:rPr lang="zh-CN" altLang="en-US" sz="3200" dirty="0">
                <a:latin typeface="Times New Roman" pitchFamily="18" charset="0"/>
                <a:ea typeface="+mn-ea"/>
                <a:cs typeface="Times New Roman" pitchFamily="18" charset="0"/>
              </a:rPr>
              <a:t>方法获得</a:t>
            </a:r>
            <a:r>
              <a:rPr lang="en-US" altLang="zh-CN" sz="3200" dirty="0">
                <a:latin typeface="Times New Roman" pitchFamily="18" charset="0"/>
                <a:ea typeface="+mn-ea"/>
                <a:cs typeface="Times New Roman" pitchFamily="18" charset="0"/>
              </a:rPr>
              <a:t>2003</a:t>
            </a:r>
            <a:r>
              <a:rPr lang="zh-CN" altLang="en-US" sz="3200" dirty="0">
                <a:latin typeface="Times New Roman" pitchFamily="18" charset="0"/>
                <a:ea typeface="+mn-ea"/>
                <a:cs typeface="Times New Roman" pitchFamily="18" charset="0"/>
              </a:rPr>
              <a:t>年诺贝尔医学和生理学奖。 </a:t>
            </a:r>
          </a:p>
        </p:txBody>
      </p:sp>
      <p:pic>
        <p:nvPicPr>
          <p:cNvPr id="66563" name="Picture 3" descr="lauterbur"/>
          <p:cNvPicPr>
            <a:picLocks noChangeAspect="1" noChangeArrowheads="1"/>
          </p:cNvPicPr>
          <p:nvPr/>
        </p:nvPicPr>
        <p:blipFill>
          <a:blip r:embed="rId3" cstate="print"/>
          <a:srcRect/>
          <a:stretch>
            <a:fillRect/>
          </a:stretch>
        </p:blipFill>
        <p:spPr bwMode="auto">
          <a:xfrm>
            <a:off x="1606972" y="571481"/>
            <a:ext cx="2792011" cy="3937020"/>
          </a:xfrm>
          <a:prstGeom prst="rect">
            <a:avLst/>
          </a:prstGeom>
          <a:noFill/>
          <a:ln w="9525">
            <a:noFill/>
            <a:miter lim="800000"/>
            <a:headEnd/>
            <a:tailEnd/>
          </a:ln>
        </p:spPr>
      </p:pic>
      <p:pic>
        <p:nvPicPr>
          <p:cNvPr id="66564" name="Picture 4" descr="mansfield"/>
          <p:cNvPicPr>
            <a:picLocks noChangeAspect="1" noChangeArrowheads="1"/>
          </p:cNvPicPr>
          <p:nvPr/>
        </p:nvPicPr>
        <p:blipFill>
          <a:blip r:embed="rId4" cstate="print"/>
          <a:srcRect/>
          <a:stretch>
            <a:fillRect/>
          </a:stretch>
        </p:blipFill>
        <p:spPr bwMode="auto">
          <a:xfrm>
            <a:off x="4762520" y="584322"/>
            <a:ext cx="2809876" cy="396225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内容占位符 4"/>
          <p:cNvSpPr>
            <a:spLocks noGrp="1"/>
          </p:cNvSpPr>
          <p:nvPr>
            <p:ph idx="1"/>
          </p:nvPr>
        </p:nvSpPr>
        <p:spPr>
          <a:xfrm>
            <a:off x="1302632" y="1844824"/>
            <a:ext cx="7354887" cy="4065588"/>
          </a:xfrm>
        </p:spPr>
        <p:txBody>
          <a:bodyPr/>
          <a:lstStyle/>
          <a:p>
            <a:pPr>
              <a:buFont typeface="Wingdings" pitchFamily="2" charset="2"/>
              <a:buChar char="Ø"/>
            </a:pPr>
            <a:r>
              <a:rPr lang="zh-CN" altLang="en-US" dirty="0" smtClean="0"/>
              <a:t>图像处理的发展</a:t>
            </a:r>
            <a:endParaRPr lang="en-US" altLang="zh-CN" dirty="0" smtClean="0"/>
          </a:p>
          <a:p>
            <a:pPr>
              <a:buFont typeface="Wingdings" pitchFamily="2" charset="2"/>
              <a:buChar char="Ø"/>
            </a:pPr>
            <a:r>
              <a:rPr lang="zh-CN" altLang="en-US" b="1" dirty="0">
                <a:solidFill>
                  <a:srgbClr val="0000FF"/>
                </a:solidFill>
              </a:rPr>
              <a:t>图像处理的应用</a:t>
            </a:r>
            <a:endParaRPr lang="en-US" altLang="zh-CN" b="1" dirty="0">
              <a:solidFill>
                <a:srgbClr val="0000FF"/>
              </a:solidFill>
            </a:endParaRPr>
          </a:p>
          <a:p>
            <a:pPr lvl="1">
              <a:buFont typeface="Wingdings" panose="05000000000000000000" pitchFamily="2" charset="2"/>
              <a:buChar char="ü"/>
            </a:pPr>
            <a:r>
              <a:rPr lang="zh-CN" altLang="en-US" dirty="0"/>
              <a:t>日常生活</a:t>
            </a:r>
            <a:endParaRPr lang="en-US" altLang="zh-CN" dirty="0"/>
          </a:p>
          <a:p>
            <a:pPr lvl="1">
              <a:buFont typeface="Wingdings" panose="05000000000000000000" pitchFamily="2" charset="2"/>
              <a:buChar char="ü"/>
            </a:pPr>
            <a:r>
              <a:rPr lang="zh-CN" altLang="en-US" dirty="0"/>
              <a:t>影视娱乐业</a:t>
            </a:r>
            <a:endParaRPr lang="en-US" altLang="zh-CN" dirty="0"/>
          </a:p>
          <a:p>
            <a:pPr lvl="1">
              <a:buFont typeface="Wingdings" panose="05000000000000000000" pitchFamily="2" charset="2"/>
              <a:buChar char="ü"/>
            </a:pPr>
            <a:r>
              <a:rPr lang="zh-CN" altLang="en-US" dirty="0"/>
              <a:t>军事领域</a:t>
            </a:r>
            <a:endParaRPr lang="en-US" altLang="zh-CN" dirty="0"/>
          </a:p>
          <a:p>
            <a:pPr lvl="1">
              <a:buFont typeface="Wingdings" panose="05000000000000000000" pitchFamily="2" charset="2"/>
              <a:buChar char="ü"/>
            </a:pPr>
            <a:r>
              <a:rPr lang="zh-CN" altLang="en-US" dirty="0"/>
              <a:t>红外成像</a:t>
            </a:r>
            <a:endParaRPr lang="en-US" altLang="zh-CN" dirty="0"/>
          </a:p>
          <a:p>
            <a:pPr lvl="1">
              <a:buFont typeface="Wingdings" panose="05000000000000000000" pitchFamily="2" charset="2"/>
              <a:buChar char="ü"/>
            </a:pPr>
            <a:r>
              <a:rPr lang="zh-CN" altLang="en-US" dirty="0"/>
              <a:t>医学成像</a:t>
            </a:r>
            <a:endParaRPr lang="en-US" altLang="zh-CN" dirty="0"/>
          </a:p>
          <a:p>
            <a:pPr lvl="1">
              <a:buFont typeface="Wingdings" panose="05000000000000000000" pitchFamily="2" charset="2"/>
              <a:buChar char="ü"/>
            </a:pPr>
            <a:r>
              <a:rPr lang="zh-CN" altLang="en-US" b="1" dirty="0">
                <a:solidFill>
                  <a:srgbClr val="0000FF"/>
                </a:solidFill>
              </a:rPr>
              <a:t>计算机视觉</a:t>
            </a:r>
          </a:p>
        </p:txBody>
      </p:sp>
      <p:sp>
        <p:nvSpPr>
          <p:cNvPr id="8195" name="标题 1"/>
          <p:cNvSpPr>
            <a:spLocks noGrp="1"/>
          </p:cNvSpPr>
          <p:nvPr>
            <p:ph type="title"/>
          </p:nvPr>
        </p:nvSpPr>
        <p:spPr>
          <a:xfrm>
            <a:off x="428596" y="701824"/>
            <a:ext cx="8229600" cy="1143000"/>
          </a:xfrm>
        </p:spPr>
        <p:txBody>
          <a:bodyPr/>
          <a:lstStyle/>
          <a:p>
            <a:pPr eaLnBrk="1" hangingPunct="1"/>
            <a:r>
              <a:rPr lang="zh-CN" altLang="en-US" b="1" dirty="0" smtClean="0"/>
              <a:t>数字图像处理的发展与应用</a:t>
            </a:r>
          </a:p>
        </p:txBody>
      </p:sp>
    </p:spTree>
    <p:extLst>
      <p:ext uri="{BB962C8B-B14F-4D97-AF65-F5344CB8AC3E}">
        <p14:creationId xmlns:p14="http://schemas.microsoft.com/office/powerpoint/2010/main" val="14479981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Box 2"/>
          <p:cNvSpPr txBox="1">
            <a:spLocks noChangeArrowheads="1"/>
          </p:cNvSpPr>
          <p:nvPr/>
        </p:nvSpPr>
        <p:spPr bwMode="auto">
          <a:xfrm>
            <a:off x="1547813" y="2060575"/>
            <a:ext cx="6119812" cy="769441"/>
          </a:xfrm>
          <a:prstGeom prst="rect">
            <a:avLst/>
          </a:prstGeom>
          <a:noFill/>
          <a:ln w="9525">
            <a:noFill/>
            <a:miter lim="800000"/>
            <a:headEnd/>
            <a:tailEnd/>
          </a:ln>
        </p:spPr>
        <p:txBody>
          <a:bodyPr>
            <a:spAutoFit/>
          </a:bodyPr>
          <a:lstStyle/>
          <a:p>
            <a:pPr algn="ctr"/>
            <a:r>
              <a:rPr lang="zh-CN" altLang="en-US" sz="4400" b="1" dirty="0" smtClean="0"/>
              <a:t>计算机视觉</a:t>
            </a:r>
            <a:r>
              <a:rPr lang="en-US" altLang="zh-CN" sz="4400" b="1" dirty="0" smtClean="0"/>
              <a:t>       </a:t>
            </a:r>
            <a:endParaRPr lang="zh-CN" altLang="en-US" sz="4400" b="1"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061" name="Picture 13" descr="NataliePortman_1024x768"/>
          <p:cNvPicPr>
            <a:picLocks noChangeAspect="1" noChangeArrowheads="1"/>
          </p:cNvPicPr>
          <p:nvPr/>
        </p:nvPicPr>
        <p:blipFill>
          <a:blip r:embed="rId3" cstate="print">
            <a:lum bright="18000" contrast="-72000"/>
          </a:blip>
          <a:srcRect/>
          <a:stretch>
            <a:fillRect/>
          </a:stretch>
        </p:blipFill>
        <p:spPr bwMode="auto">
          <a:xfrm>
            <a:off x="0" y="0"/>
            <a:ext cx="9144000" cy="6858000"/>
          </a:xfrm>
          <a:prstGeom prst="rect">
            <a:avLst/>
          </a:prstGeom>
          <a:noFill/>
          <a:ln w="9525">
            <a:noFill/>
            <a:miter lim="800000"/>
            <a:headEnd/>
            <a:tailEnd/>
          </a:ln>
        </p:spPr>
      </p:pic>
      <p:sp>
        <p:nvSpPr>
          <p:cNvPr id="2052" name="Rectangle 4"/>
          <p:cNvSpPr>
            <a:spLocks noGrp="1" noChangeArrowheads="1"/>
          </p:cNvSpPr>
          <p:nvPr>
            <p:ph type="ctrTitle"/>
          </p:nvPr>
        </p:nvSpPr>
        <p:spPr>
          <a:xfrm>
            <a:off x="1447800" y="1371600"/>
            <a:ext cx="6248400" cy="1189038"/>
          </a:xfrm>
        </p:spPr>
        <p:txBody>
          <a:bodyPr/>
          <a:lstStyle/>
          <a:p>
            <a:pPr eaLnBrk="1" hangingPunct="1">
              <a:defRPr/>
            </a:pPr>
            <a:r>
              <a:rPr lang="zh-CN" altLang="en-US" sz="7200" b="1" dirty="0" smtClean="0">
                <a:solidFill>
                  <a:srgbClr val="FF0000"/>
                </a:solidFill>
                <a:effectLst>
                  <a:outerShdw blurRad="38100" dist="38100" dir="2700000" algn="tl">
                    <a:srgbClr val="000000"/>
                  </a:outerShdw>
                </a:effectLst>
                <a:latin typeface="+mn-ea"/>
                <a:ea typeface="+mn-ea"/>
              </a:rPr>
              <a:t>图</a:t>
            </a:r>
            <a:r>
              <a:rPr lang="zh-CN" altLang="en-US" sz="7200" b="1" dirty="0" smtClean="0">
                <a:solidFill>
                  <a:srgbClr val="FFFF00"/>
                </a:solidFill>
                <a:effectLst>
                  <a:outerShdw blurRad="38100" dist="38100" dir="2700000" algn="tl">
                    <a:srgbClr val="000000"/>
                  </a:outerShdw>
                </a:effectLst>
                <a:latin typeface="+mn-ea"/>
                <a:ea typeface="+mn-ea"/>
              </a:rPr>
              <a:t> </a:t>
            </a:r>
            <a:r>
              <a:rPr lang="zh-CN" altLang="en-US" sz="7200" b="1" dirty="0" smtClean="0">
                <a:solidFill>
                  <a:srgbClr val="00FF00"/>
                </a:solidFill>
                <a:effectLst>
                  <a:outerShdw blurRad="38100" dist="38100" dir="2700000" algn="tl">
                    <a:srgbClr val="000000"/>
                  </a:outerShdw>
                </a:effectLst>
                <a:latin typeface="+mn-ea"/>
                <a:ea typeface="+mn-ea"/>
              </a:rPr>
              <a:t>像</a:t>
            </a:r>
            <a:r>
              <a:rPr lang="zh-CN" altLang="en-US" sz="7200" b="1" dirty="0" smtClean="0">
                <a:solidFill>
                  <a:srgbClr val="FFFF00"/>
                </a:solidFill>
                <a:effectLst>
                  <a:outerShdw blurRad="38100" dist="38100" dir="2700000" algn="tl">
                    <a:srgbClr val="000000"/>
                  </a:outerShdw>
                </a:effectLst>
                <a:latin typeface="+mn-ea"/>
                <a:ea typeface="+mn-ea"/>
              </a:rPr>
              <a:t> </a:t>
            </a:r>
            <a:r>
              <a:rPr lang="zh-CN" altLang="en-US" sz="7200" b="1" dirty="0" smtClean="0">
                <a:solidFill>
                  <a:srgbClr val="3333FF"/>
                </a:solidFill>
                <a:effectLst>
                  <a:outerShdw blurRad="38100" dist="38100" dir="2700000" algn="tl">
                    <a:srgbClr val="000000"/>
                  </a:outerShdw>
                </a:effectLst>
                <a:latin typeface="+mn-ea"/>
                <a:ea typeface="+mn-ea"/>
              </a:rPr>
              <a:t>处</a:t>
            </a:r>
            <a:r>
              <a:rPr lang="zh-CN" altLang="en-US" sz="7200" b="1" dirty="0" smtClean="0">
                <a:solidFill>
                  <a:srgbClr val="FFFF00"/>
                </a:solidFill>
                <a:effectLst>
                  <a:outerShdw blurRad="38100" dist="38100" dir="2700000" algn="tl">
                    <a:srgbClr val="000000"/>
                  </a:outerShdw>
                </a:effectLst>
                <a:latin typeface="+mn-ea"/>
                <a:ea typeface="+mn-ea"/>
              </a:rPr>
              <a:t> 理</a:t>
            </a:r>
          </a:p>
        </p:txBody>
      </p:sp>
      <p:sp>
        <p:nvSpPr>
          <p:cNvPr id="2053" name="Rectangle 5"/>
          <p:cNvSpPr>
            <a:spLocks noGrp="1" noChangeArrowheads="1"/>
          </p:cNvSpPr>
          <p:nvPr>
            <p:ph type="subTitle" idx="1"/>
          </p:nvPr>
        </p:nvSpPr>
        <p:spPr>
          <a:xfrm>
            <a:off x="914400" y="3733800"/>
            <a:ext cx="7543800" cy="1752600"/>
          </a:xfrm>
        </p:spPr>
        <p:txBody>
          <a:bodyPr/>
          <a:lstStyle/>
          <a:p>
            <a:pPr eaLnBrk="1" hangingPunct="1">
              <a:defRPr/>
            </a:pPr>
            <a:r>
              <a:rPr lang="en-US" altLang="zh-CN" sz="5400" b="1" dirty="0" smtClean="0">
                <a:solidFill>
                  <a:srgbClr val="080808"/>
                </a:solidFill>
                <a:effectLst>
                  <a:outerShdw blurRad="38100" dist="38100" dir="2700000" algn="tl">
                    <a:srgbClr val="FFFFFF"/>
                  </a:outerShdw>
                </a:effectLst>
                <a:latin typeface="Times New Roman" pitchFamily="18" charset="0"/>
                <a:cs typeface="Times New Roman" pitchFamily="18" charset="0"/>
              </a:rPr>
              <a:t>I</a:t>
            </a:r>
            <a:r>
              <a:rPr lang="en-US" altLang="zh-CN" sz="5400" b="1" dirty="0" smtClean="0">
                <a:solidFill>
                  <a:schemeClr val="bg1"/>
                </a:solidFill>
                <a:effectLst>
                  <a:outerShdw blurRad="38100" dist="38100" dir="2700000" algn="tl">
                    <a:srgbClr val="000000"/>
                  </a:outerShdw>
                </a:effectLst>
                <a:latin typeface="Times New Roman" pitchFamily="18" charset="0"/>
                <a:cs typeface="Times New Roman" pitchFamily="18" charset="0"/>
              </a:rPr>
              <a:t>m</a:t>
            </a:r>
            <a:r>
              <a:rPr lang="en-US" altLang="zh-CN" sz="5400" b="1" dirty="0" smtClean="0">
                <a:solidFill>
                  <a:srgbClr val="333333"/>
                </a:solidFill>
                <a:effectLst>
                  <a:outerShdw blurRad="38100" dist="38100" dir="2700000" algn="tl">
                    <a:srgbClr val="000000"/>
                  </a:outerShdw>
                </a:effectLst>
                <a:latin typeface="Times New Roman" pitchFamily="18" charset="0"/>
                <a:cs typeface="Times New Roman" pitchFamily="18" charset="0"/>
              </a:rPr>
              <a:t>a</a:t>
            </a:r>
            <a:r>
              <a:rPr lang="en-US" altLang="zh-CN" sz="5400" b="1" dirty="0" smtClean="0">
                <a:solidFill>
                  <a:srgbClr val="B2B2B2"/>
                </a:solidFill>
                <a:effectLst>
                  <a:outerShdw blurRad="38100" dist="38100" dir="2700000" algn="tl">
                    <a:srgbClr val="000000"/>
                  </a:outerShdw>
                </a:effectLst>
                <a:latin typeface="Times New Roman" pitchFamily="18" charset="0"/>
                <a:cs typeface="Times New Roman" pitchFamily="18" charset="0"/>
              </a:rPr>
              <a:t>g</a:t>
            </a:r>
            <a:r>
              <a:rPr lang="en-US" altLang="zh-CN" sz="5400" b="1" dirty="0" smtClean="0">
                <a:solidFill>
                  <a:srgbClr val="080808"/>
                </a:solidFill>
                <a:effectLst>
                  <a:outerShdw blurRad="38100" dist="38100" dir="2700000" algn="tl">
                    <a:srgbClr val="FFFFFF"/>
                  </a:outerShdw>
                </a:effectLst>
                <a:latin typeface="Times New Roman" pitchFamily="18" charset="0"/>
                <a:cs typeface="Times New Roman" pitchFamily="18" charset="0"/>
              </a:rPr>
              <a:t>e</a:t>
            </a:r>
            <a:r>
              <a:rPr lang="en-US" altLang="zh-CN" sz="5400" b="1" dirty="0" smtClean="0">
                <a:solidFill>
                  <a:srgbClr val="FFFF00"/>
                </a:solidFill>
                <a:effectLst>
                  <a:outerShdw blurRad="38100" dist="38100" dir="2700000" algn="tl">
                    <a:srgbClr val="000000"/>
                  </a:outerShdw>
                </a:effectLst>
                <a:latin typeface="Times New Roman" pitchFamily="18" charset="0"/>
                <a:cs typeface="Times New Roman" pitchFamily="18" charset="0"/>
              </a:rPr>
              <a:t> </a:t>
            </a:r>
            <a:r>
              <a:rPr lang="en-US" altLang="zh-CN" sz="5400" b="1" dirty="0" smtClean="0">
                <a:solidFill>
                  <a:srgbClr val="FF0000"/>
                </a:solidFill>
                <a:effectLst>
                  <a:outerShdw blurRad="38100" dist="38100" dir="2700000" algn="tl">
                    <a:srgbClr val="000000"/>
                  </a:outerShdw>
                </a:effectLst>
                <a:latin typeface="Times New Roman" pitchFamily="18" charset="0"/>
                <a:cs typeface="Times New Roman" pitchFamily="18" charset="0"/>
              </a:rPr>
              <a:t>P</a:t>
            </a:r>
            <a:r>
              <a:rPr lang="en-US" altLang="zh-CN" sz="5400" b="1" dirty="0" smtClean="0">
                <a:solidFill>
                  <a:srgbClr val="FF9933"/>
                </a:solidFill>
                <a:effectLst>
                  <a:outerShdw blurRad="38100" dist="38100" dir="2700000" algn="tl">
                    <a:srgbClr val="000000"/>
                  </a:outerShdw>
                </a:effectLst>
                <a:latin typeface="Times New Roman" pitchFamily="18" charset="0"/>
                <a:cs typeface="Times New Roman" pitchFamily="18" charset="0"/>
              </a:rPr>
              <a:t>r</a:t>
            </a:r>
            <a:r>
              <a:rPr lang="en-US" altLang="zh-CN" sz="5400" b="1" dirty="0" smtClean="0">
                <a:solidFill>
                  <a:srgbClr val="FFFF00"/>
                </a:solidFill>
                <a:effectLst>
                  <a:outerShdw blurRad="38100" dist="38100" dir="2700000" algn="tl">
                    <a:srgbClr val="000000"/>
                  </a:outerShdw>
                </a:effectLst>
                <a:latin typeface="Times New Roman" pitchFamily="18" charset="0"/>
                <a:cs typeface="Times New Roman" pitchFamily="18" charset="0"/>
              </a:rPr>
              <a:t>o</a:t>
            </a:r>
            <a:r>
              <a:rPr lang="en-US" altLang="zh-CN" sz="5400" b="1" dirty="0" smtClean="0">
                <a:solidFill>
                  <a:srgbClr val="00FF00"/>
                </a:solidFill>
                <a:effectLst>
                  <a:outerShdw blurRad="38100" dist="38100" dir="2700000" algn="tl">
                    <a:srgbClr val="000000"/>
                  </a:outerShdw>
                </a:effectLst>
                <a:latin typeface="Times New Roman" pitchFamily="18" charset="0"/>
                <a:cs typeface="Times New Roman" pitchFamily="18" charset="0"/>
              </a:rPr>
              <a:t>c</a:t>
            </a:r>
            <a:r>
              <a:rPr lang="en-US" altLang="zh-CN" sz="5400" b="1" dirty="0" smtClean="0">
                <a:solidFill>
                  <a:srgbClr val="00FFFF"/>
                </a:solidFill>
                <a:effectLst>
                  <a:outerShdw blurRad="38100" dist="38100" dir="2700000" algn="tl">
                    <a:srgbClr val="000000"/>
                  </a:outerShdw>
                </a:effectLst>
                <a:latin typeface="Times New Roman" pitchFamily="18" charset="0"/>
                <a:cs typeface="Times New Roman" pitchFamily="18" charset="0"/>
              </a:rPr>
              <a:t>e</a:t>
            </a:r>
            <a:r>
              <a:rPr lang="en-US" altLang="zh-CN" sz="5400" b="1" dirty="0" smtClean="0">
                <a:solidFill>
                  <a:srgbClr val="0000FF"/>
                </a:solidFill>
                <a:effectLst>
                  <a:outerShdw blurRad="38100" dist="38100" dir="2700000" algn="tl">
                    <a:srgbClr val="000000"/>
                  </a:outerShdw>
                </a:effectLst>
                <a:latin typeface="Times New Roman" pitchFamily="18" charset="0"/>
                <a:cs typeface="Times New Roman" pitchFamily="18" charset="0"/>
              </a:rPr>
              <a:t>s</a:t>
            </a:r>
            <a:r>
              <a:rPr lang="en-US" altLang="zh-CN" sz="5400" b="1" dirty="0" smtClean="0">
                <a:solidFill>
                  <a:srgbClr val="CC00CC"/>
                </a:solidFill>
                <a:effectLst>
                  <a:outerShdw blurRad="38100" dist="38100" dir="2700000" algn="tl">
                    <a:srgbClr val="000000"/>
                  </a:outerShdw>
                </a:effectLst>
                <a:latin typeface="Times New Roman" pitchFamily="18" charset="0"/>
                <a:cs typeface="Times New Roman" pitchFamily="18" charset="0"/>
              </a:rPr>
              <a:t>s</a:t>
            </a:r>
            <a:r>
              <a:rPr lang="en-US" altLang="zh-CN" sz="5400" b="1" dirty="0" smtClean="0">
                <a:solidFill>
                  <a:schemeClr val="bg1"/>
                </a:solidFill>
                <a:effectLst>
                  <a:outerShdw blurRad="38100" dist="38100" dir="2700000" algn="tl">
                    <a:srgbClr val="000000"/>
                  </a:outerShdw>
                </a:effectLst>
                <a:latin typeface="Times New Roman" pitchFamily="18" charset="0"/>
                <a:cs typeface="Times New Roman" pitchFamily="18" charset="0"/>
              </a:rPr>
              <a:t>i</a:t>
            </a:r>
            <a:r>
              <a:rPr lang="en-US" altLang="zh-CN" sz="5400" b="1" dirty="0" smtClean="0">
                <a:solidFill>
                  <a:srgbClr val="B2B2B2"/>
                </a:solidFill>
                <a:effectLst>
                  <a:outerShdw blurRad="38100" dist="38100" dir="2700000" algn="tl">
                    <a:srgbClr val="000000"/>
                  </a:outerShdw>
                </a:effectLst>
                <a:latin typeface="Times New Roman" pitchFamily="18" charset="0"/>
                <a:cs typeface="Times New Roman" pitchFamily="18" charset="0"/>
              </a:rPr>
              <a:t>n</a:t>
            </a:r>
            <a:r>
              <a:rPr lang="en-US" altLang="zh-CN" sz="5400" b="1" dirty="0" smtClean="0">
                <a:effectLst>
                  <a:outerShdw blurRad="38100" dist="38100" dir="2700000" algn="tl">
                    <a:srgbClr val="FFFFFF"/>
                  </a:outerShdw>
                </a:effectLst>
                <a:latin typeface="Times New Roman" pitchFamily="18" charset="0"/>
                <a:cs typeface="Times New Roman" pitchFamily="18" charset="0"/>
              </a:rPr>
              <a:t>g</a:t>
            </a:r>
          </a:p>
        </p:txBody>
      </p:sp>
      <p:pic>
        <p:nvPicPr>
          <p:cNvPr id="2054" name="Picture 6" descr="sega"/>
          <p:cNvPicPr>
            <a:picLocks noChangeAspect="1" noChangeArrowheads="1" noCrop="1"/>
          </p:cNvPicPr>
          <p:nvPr/>
        </p:nvPicPr>
        <p:blipFill>
          <a:blip r:embed="rId4" cstate="print"/>
          <a:srcRect/>
          <a:stretch>
            <a:fillRect/>
          </a:stretch>
        </p:blipFill>
        <p:spPr bwMode="auto">
          <a:xfrm>
            <a:off x="414338" y="5251450"/>
            <a:ext cx="1143000" cy="1143000"/>
          </a:xfrm>
          <a:prstGeom prst="rect">
            <a:avLst/>
          </a:prstGeom>
          <a:noFill/>
          <a:ln w="9525">
            <a:noFill/>
            <a:miter lim="800000"/>
            <a:headEnd/>
            <a:tailEnd/>
          </a:ln>
        </p:spPr>
      </p:pic>
      <p:pic>
        <p:nvPicPr>
          <p:cNvPr id="2056" name="Picture 8" descr="tianshi1"/>
          <p:cNvPicPr>
            <a:picLocks noChangeAspect="1" noChangeArrowheads="1" noCrop="1"/>
          </p:cNvPicPr>
          <p:nvPr/>
        </p:nvPicPr>
        <p:blipFill>
          <a:blip r:embed="rId5" cstate="print"/>
          <a:srcRect/>
          <a:stretch>
            <a:fillRect/>
          </a:stretch>
        </p:blipFill>
        <p:spPr bwMode="auto">
          <a:xfrm>
            <a:off x="7650163" y="431800"/>
            <a:ext cx="1096962" cy="914400"/>
          </a:xfrm>
          <a:prstGeom prst="rect">
            <a:avLst/>
          </a:prstGeom>
          <a:noFill/>
          <a:ln w="9525">
            <a:noFill/>
            <a:miter lim="800000"/>
            <a:headEnd/>
            <a:tailEnd/>
          </a:ln>
        </p:spPr>
      </p:pic>
      <p:pic>
        <p:nvPicPr>
          <p:cNvPr id="2057" name="Picture 9" descr="vid_left"/>
          <p:cNvPicPr>
            <a:picLocks noChangeAspect="1" noChangeArrowheads="1" noCrop="1"/>
          </p:cNvPicPr>
          <p:nvPr/>
        </p:nvPicPr>
        <p:blipFill>
          <a:blip r:embed="rId6" cstate="print"/>
          <a:srcRect/>
          <a:stretch>
            <a:fillRect/>
          </a:stretch>
        </p:blipFill>
        <p:spPr bwMode="auto">
          <a:xfrm>
            <a:off x="379413" y="527050"/>
            <a:ext cx="1325562" cy="571500"/>
          </a:xfrm>
          <a:prstGeom prst="rect">
            <a:avLst/>
          </a:prstGeom>
          <a:noFill/>
          <a:ln w="9525">
            <a:noFill/>
            <a:miter lim="800000"/>
            <a:headEnd/>
            <a:tailEnd/>
          </a:ln>
        </p:spPr>
      </p:pic>
      <p:pic>
        <p:nvPicPr>
          <p:cNvPr id="2058" name="Picture 10" descr="mcards"/>
          <p:cNvPicPr>
            <a:picLocks noChangeAspect="1" noChangeArrowheads="1" noCrop="1"/>
          </p:cNvPicPr>
          <p:nvPr/>
        </p:nvPicPr>
        <p:blipFill>
          <a:blip r:embed="rId7" cstate="print"/>
          <a:srcRect/>
          <a:stretch>
            <a:fillRect/>
          </a:stretch>
        </p:blipFill>
        <p:spPr bwMode="auto">
          <a:xfrm>
            <a:off x="4114800" y="2768600"/>
            <a:ext cx="914400" cy="914400"/>
          </a:xfrm>
          <a:prstGeom prst="rect">
            <a:avLst/>
          </a:prstGeom>
          <a:noFill/>
          <a:ln w="9525">
            <a:noFill/>
            <a:miter lim="800000"/>
            <a:headEnd/>
            <a:tailEnd/>
          </a:ln>
        </p:spPr>
      </p:pic>
      <p:pic>
        <p:nvPicPr>
          <p:cNvPr id="2059" name="sn00460_.mid">
            <a:hlinkClick r:id="" action="ppaction://media"/>
          </p:cNvPr>
          <p:cNvPicPr>
            <a:picLocks noRot="1" noChangeAspect="1" noChangeArrowheads="1"/>
          </p:cNvPicPr>
          <p:nvPr>
            <a:audioFile r:link="rId1"/>
          </p:nvPr>
        </p:nvPicPr>
        <p:blipFill>
          <a:blip r:embed="rId8" cstate="print"/>
          <a:srcRect/>
          <a:stretch>
            <a:fillRect/>
          </a:stretch>
        </p:blipFill>
        <p:spPr bwMode="auto">
          <a:xfrm>
            <a:off x="7975600" y="5757863"/>
            <a:ext cx="304800" cy="304800"/>
          </a:xfrm>
          <a:prstGeom prst="rect">
            <a:avLst/>
          </a:prstGeom>
          <a:noFill/>
          <a:ln w="9525">
            <a:noFill/>
            <a:miter lim="800000"/>
            <a:headEnd/>
            <a:tailEnd/>
          </a:ln>
        </p:spPr>
      </p:pic>
      <p:pic>
        <p:nvPicPr>
          <p:cNvPr id="2055" name="Picture 7" descr="smack"/>
          <p:cNvPicPr>
            <a:picLocks noChangeAspect="1" noChangeArrowheads="1" noCrop="1"/>
          </p:cNvPicPr>
          <p:nvPr/>
        </p:nvPicPr>
        <p:blipFill>
          <a:blip r:embed="rId9" cstate="print"/>
          <a:srcRect/>
          <a:stretch>
            <a:fillRect/>
          </a:stretch>
        </p:blipFill>
        <p:spPr bwMode="auto">
          <a:xfrm>
            <a:off x="7316788" y="5467350"/>
            <a:ext cx="1508125" cy="800100"/>
          </a:xfrm>
          <a:prstGeom prst="rect">
            <a:avLst/>
          </a:prstGeom>
          <a:noFill/>
          <a:ln w="9525">
            <a:noFill/>
            <a:miter lim="800000"/>
            <a:headEnd/>
            <a:tailEnd/>
          </a:ln>
        </p:spPr>
      </p:pic>
      <p:pic>
        <p:nvPicPr>
          <p:cNvPr id="2062" name="Picture 14" descr="SY01119_"/>
          <p:cNvPicPr>
            <a:picLocks noChangeAspect="1" noChangeArrowheads="1"/>
          </p:cNvPicPr>
          <p:nvPr/>
        </p:nvPicPr>
        <p:blipFill>
          <a:blip r:embed="rId10" cstate="print"/>
          <a:srcRect/>
          <a:stretch>
            <a:fillRect/>
          </a:stretch>
        </p:blipFill>
        <p:spPr bwMode="auto">
          <a:xfrm>
            <a:off x="4246563" y="5059363"/>
            <a:ext cx="895350" cy="871537"/>
          </a:xfrm>
          <a:prstGeom prst="rect">
            <a:avLst/>
          </a:prstGeom>
          <a:noFill/>
          <a:ln w="9525">
            <a:noFill/>
            <a:miter lim="800000"/>
            <a:headEnd/>
            <a:tailEnd/>
          </a:ln>
        </p:spPr>
      </p:pic>
      <p:pic>
        <p:nvPicPr>
          <p:cNvPr id="2063" name="Picture 15" descr="SY01127_"/>
          <p:cNvPicPr>
            <a:picLocks noChangeAspect="1" noChangeArrowheads="1"/>
          </p:cNvPicPr>
          <p:nvPr/>
        </p:nvPicPr>
        <p:blipFill>
          <a:blip r:embed="rId11" cstate="print"/>
          <a:srcRect/>
          <a:stretch>
            <a:fillRect/>
          </a:stretch>
        </p:blipFill>
        <p:spPr bwMode="auto">
          <a:xfrm>
            <a:off x="2071688" y="4746625"/>
            <a:ext cx="844550" cy="1258888"/>
          </a:xfrm>
          <a:prstGeom prst="rect">
            <a:avLst/>
          </a:prstGeom>
          <a:noFill/>
          <a:ln w="9525">
            <a:noFill/>
            <a:miter lim="800000"/>
            <a:headEnd/>
            <a:tailEnd/>
          </a:ln>
        </p:spPr>
      </p:pic>
      <p:pic>
        <p:nvPicPr>
          <p:cNvPr id="2064" name="Picture 16" descr="SY01131_"/>
          <p:cNvPicPr>
            <a:picLocks noChangeAspect="1" noChangeArrowheads="1"/>
          </p:cNvPicPr>
          <p:nvPr/>
        </p:nvPicPr>
        <p:blipFill>
          <a:blip r:embed="rId12" cstate="print"/>
          <a:srcRect/>
          <a:stretch>
            <a:fillRect/>
          </a:stretch>
        </p:blipFill>
        <p:spPr bwMode="auto">
          <a:xfrm>
            <a:off x="3111500" y="4987925"/>
            <a:ext cx="1036638" cy="912813"/>
          </a:xfrm>
          <a:prstGeom prst="rect">
            <a:avLst/>
          </a:prstGeom>
          <a:noFill/>
          <a:ln w="9525">
            <a:noFill/>
            <a:miter lim="800000"/>
            <a:headEnd/>
            <a:tailEnd/>
          </a:ln>
        </p:spPr>
      </p:pic>
      <p:pic>
        <p:nvPicPr>
          <p:cNvPr id="2065" name="Picture 17" descr="SY01125_"/>
          <p:cNvPicPr>
            <a:picLocks noChangeAspect="1" noChangeArrowheads="1"/>
          </p:cNvPicPr>
          <p:nvPr/>
        </p:nvPicPr>
        <p:blipFill>
          <a:blip r:embed="rId13" cstate="print"/>
          <a:srcRect/>
          <a:stretch>
            <a:fillRect/>
          </a:stretch>
        </p:blipFill>
        <p:spPr bwMode="auto">
          <a:xfrm>
            <a:off x="5224463" y="5013325"/>
            <a:ext cx="869950" cy="882650"/>
          </a:xfrm>
          <a:prstGeom prst="rect">
            <a:avLst/>
          </a:prstGeom>
          <a:noFill/>
          <a:ln w="9525">
            <a:noFill/>
            <a:miter lim="800000"/>
            <a:headEnd/>
            <a:tailEnd/>
          </a:ln>
        </p:spPr>
      </p:pic>
      <p:pic>
        <p:nvPicPr>
          <p:cNvPr id="2066" name="Picture 18" descr="SY01123_"/>
          <p:cNvPicPr>
            <a:picLocks noChangeAspect="1" noChangeArrowheads="1"/>
          </p:cNvPicPr>
          <p:nvPr/>
        </p:nvPicPr>
        <p:blipFill>
          <a:blip r:embed="rId14" cstate="print"/>
          <a:srcRect/>
          <a:stretch>
            <a:fillRect/>
          </a:stretch>
        </p:blipFill>
        <p:spPr bwMode="auto">
          <a:xfrm>
            <a:off x="6256338" y="4973638"/>
            <a:ext cx="836612" cy="944562"/>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59"/>
                                        </p:tgtEl>
                                      </p:cBhvr>
                                    </p:cmd>
                                  </p:childTnLst>
                                </p:cTn>
                              </p:par>
                              <p:par>
                                <p:cTn id="7" presetID="5" presetClass="entr" presetSubtype="10" fill="hold" nodeType="withEffect">
                                  <p:stCondLst>
                                    <p:cond delay="0"/>
                                  </p:stCondLst>
                                  <p:childTnLst>
                                    <p:set>
                                      <p:cBhvr>
                                        <p:cTn id="8" dur="1" fill="hold">
                                          <p:stCondLst>
                                            <p:cond delay="0"/>
                                          </p:stCondLst>
                                        </p:cTn>
                                        <p:tgtEl>
                                          <p:spTgt spid="2061"/>
                                        </p:tgtEl>
                                        <p:attrNameLst>
                                          <p:attrName>style.visibility</p:attrName>
                                        </p:attrNameLst>
                                      </p:cBhvr>
                                      <p:to>
                                        <p:strVal val="visible"/>
                                      </p:to>
                                    </p:set>
                                    <p:animEffect transition="in" filter="checkerboard(across)">
                                      <p:cBhvr>
                                        <p:cTn id="9" dur="500"/>
                                        <p:tgtEl>
                                          <p:spTgt spid="2061"/>
                                        </p:tgtEl>
                                      </p:cBhvr>
                                    </p:animEffect>
                                  </p:childTnLst>
                                </p:cTn>
                              </p:par>
                            </p:childTnLst>
                          </p:cTn>
                        </p:par>
                        <p:par>
                          <p:cTn id="10" fill="hold">
                            <p:stCondLst>
                              <p:cond delay="500"/>
                            </p:stCondLst>
                            <p:childTnLst>
                              <p:par>
                                <p:cTn id="11" presetID="24" presetClass="entr" presetSubtype="0" fill="hold" grpId="0" nodeType="afterEffect">
                                  <p:stCondLst>
                                    <p:cond delay="2000"/>
                                  </p:stCondLst>
                                  <p:iterate type="wd">
                                    <p:tmAbs val="300"/>
                                  </p:iterate>
                                  <p:childTnLst>
                                    <p:set>
                                      <p:cBhvr>
                                        <p:cTn id="12" dur="1" fill="hold">
                                          <p:stCondLst>
                                            <p:cond delay="299"/>
                                          </p:stCondLst>
                                        </p:cTn>
                                        <p:tgtEl>
                                          <p:spTgt spid="2052"/>
                                        </p:tgtEl>
                                        <p:attrNameLst>
                                          <p:attrName>style.visibility</p:attrName>
                                        </p:attrNameLst>
                                      </p:cBhvr>
                                      <p:to>
                                        <p:strVal val="visible"/>
                                      </p:to>
                                    </p:set>
                                    <p:anim to="" calcmode="lin" valueType="num">
                                      <p:cBhvr>
                                        <p:cTn id="13" dur="1" fill="hold"/>
                                        <p:tgtEl>
                                          <p:spTgt spid="2052"/>
                                        </p:tgtEl>
                                        <p:attrNameLst>
                                          <p:attrName/>
                                        </p:attrNameLst>
                                      </p:cBhvr>
                                    </p:anim>
                                  </p:childTnLst>
                                </p:cTn>
                              </p:par>
                            </p:childTnLst>
                          </p:cTn>
                        </p:par>
                        <p:par>
                          <p:cTn id="14" fill="hold">
                            <p:stCondLst>
                              <p:cond delay="3700"/>
                            </p:stCondLst>
                            <p:childTnLst>
                              <p:par>
                                <p:cTn id="15" presetID="24" presetClass="entr" presetSubtype="0" fill="hold" grpId="0" nodeType="afterEffect">
                                  <p:stCondLst>
                                    <p:cond delay="2000"/>
                                  </p:stCondLst>
                                  <p:iterate type="lt">
                                    <p:tmAbs val="75"/>
                                  </p:iterate>
                                  <p:childTnLst>
                                    <p:set>
                                      <p:cBhvr>
                                        <p:cTn id="16" dur="1" fill="hold">
                                          <p:stCondLst>
                                            <p:cond delay="74"/>
                                          </p:stCondLst>
                                        </p:cTn>
                                        <p:tgtEl>
                                          <p:spTgt spid="2053">
                                            <p:txEl>
                                              <p:pRg st="0" end="0"/>
                                            </p:txEl>
                                          </p:spTgt>
                                        </p:tgtEl>
                                        <p:attrNameLst>
                                          <p:attrName>style.visibility</p:attrName>
                                        </p:attrNameLst>
                                      </p:cBhvr>
                                      <p:to>
                                        <p:strVal val="visible"/>
                                      </p:to>
                                    </p:set>
                                    <p:anim to="" calcmode="lin" valueType="num">
                                      <p:cBhvr>
                                        <p:cTn id="17" dur="1" fill="hold"/>
                                        <p:tgtEl>
                                          <p:spTgt spid="2053">
                                            <p:txEl>
                                              <p:pRg st="0" end="0"/>
                                            </p:txEl>
                                          </p:spTgt>
                                        </p:tgtEl>
                                        <p:attrNameLst>
                                          <p:attrName/>
                                        </p:attrNameLst>
                                      </p:cBhvr>
                                    </p:anim>
                                  </p:childTnLst>
                                </p:cTn>
                              </p:par>
                            </p:childTnLst>
                          </p:cTn>
                        </p:par>
                        <p:par>
                          <p:cTn id="18" fill="hold">
                            <p:stCondLst>
                              <p:cond delay="6825"/>
                            </p:stCondLst>
                            <p:childTnLst>
                              <p:par>
                                <p:cTn id="19" presetID="24" presetClass="entr" presetSubtype="0" fill="hold" nodeType="afterEffect">
                                  <p:stCondLst>
                                    <p:cond delay="0"/>
                                  </p:stCondLst>
                                  <p:childTnLst>
                                    <p:set>
                                      <p:cBhvr>
                                        <p:cTn id="20" dur="1" fill="hold">
                                          <p:stCondLst>
                                            <p:cond delay="499"/>
                                          </p:stCondLst>
                                        </p:cTn>
                                        <p:tgtEl>
                                          <p:spTgt spid="2063"/>
                                        </p:tgtEl>
                                        <p:attrNameLst>
                                          <p:attrName>style.visibility</p:attrName>
                                        </p:attrNameLst>
                                      </p:cBhvr>
                                      <p:to>
                                        <p:strVal val="visible"/>
                                      </p:to>
                                    </p:set>
                                    <p:anim to="" calcmode="lin" valueType="num">
                                      <p:cBhvr>
                                        <p:cTn id="21" dur="1" fill="hold"/>
                                        <p:tgtEl>
                                          <p:spTgt spid="2063"/>
                                        </p:tgtEl>
                                        <p:attrNameLst>
                                          <p:attrName/>
                                        </p:attrNameLst>
                                      </p:cBhvr>
                                    </p:anim>
                                  </p:childTnLst>
                                </p:cTn>
                              </p:par>
                            </p:childTnLst>
                          </p:cTn>
                        </p:par>
                        <p:par>
                          <p:cTn id="22" fill="hold">
                            <p:stCondLst>
                              <p:cond delay="7325"/>
                            </p:stCondLst>
                            <p:childTnLst>
                              <p:par>
                                <p:cTn id="23" presetID="24" presetClass="entr" presetSubtype="0" fill="hold" nodeType="afterEffect">
                                  <p:stCondLst>
                                    <p:cond delay="0"/>
                                  </p:stCondLst>
                                  <p:childTnLst>
                                    <p:set>
                                      <p:cBhvr>
                                        <p:cTn id="24" dur="1" fill="hold">
                                          <p:stCondLst>
                                            <p:cond delay="499"/>
                                          </p:stCondLst>
                                        </p:cTn>
                                        <p:tgtEl>
                                          <p:spTgt spid="2064"/>
                                        </p:tgtEl>
                                        <p:attrNameLst>
                                          <p:attrName>style.visibility</p:attrName>
                                        </p:attrNameLst>
                                      </p:cBhvr>
                                      <p:to>
                                        <p:strVal val="visible"/>
                                      </p:to>
                                    </p:set>
                                    <p:anim to="" calcmode="lin" valueType="num">
                                      <p:cBhvr>
                                        <p:cTn id="25" dur="1" fill="hold"/>
                                        <p:tgtEl>
                                          <p:spTgt spid="2064"/>
                                        </p:tgtEl>
                                        <p:attrNameLst>
                                          <p:attrName/>
                                        </p:attrNameLst>
                                      </p:cBhvr>
                                    </p:anim>
                                  </p:childTnLst>
                                </p:cTn>
                              </p:par>
                            </p:childTnLst>
                          </p:cTn>
                        </p:par>
                        <p:par>
                          <p:cTn id="26" fill="hold">
                            <p:stCondLst>
                              <p:cond delay="7825"/>
                            </p:stCondLst>
                            <p:childTnLst>
                              <p:par>
                                <p:cTn id="27" presetID="24" presetClass="entr" presetSubtype="0" fill="hold" nodeType="afterEffect">
                                  <p:stCondLst>
                                    <p:cond delay="0"/>
                                  </p:stCondLst>
                                  <p:childTnLst>
                                    <p:set>
                                      <p:cBhvr>
                                        <p:cTn id="28" dur="1" fill="hold">
                                          <p:stCondLst>
                                            <p:cond delay="499"/>
                                          </p:stCondLst>
                                        </p:cTn>
                                        <p:tgtEl>
                                          <p:spTgt spid="2062"/>
                                        </p:tgtEl>
                                        <p:attrNameLst>
                                          <p:attrName>style.visibility</p:attrName>
                                        </p:attrNameLst>
                                      </p:cBhvr>
                                      <p:to>
                                        <p:strVal val="visible"/>
                                      </p:to>
                                    </p:set>
                                    <p:anim to="" calcmode="lin" valueType="num">
                                      <p:cBhvr>
                                        <p:cTn id="29" dur="1" fill="hold"/>
                                        <p:tgtEl>
                                          <p:spTgt spid="2062"/>
                                        </p:tgtEl>
                                        <p:attrNameLst>
                                          <p:attrName/>
                                        </p:attrNameLst>
                                      </p:cBhvr>
                                    </p:anim>
                                  </p:childTnLst>
                                </p:cTn>
                              </p:par>
                            </p:childTnLst>
                          </p:cTn>
                        </p:par>
                        <p:par>
                          <p:cTn id="30" fill="hold">
                            <p:stCondLst>
                              <p:cond delay="8325"/>
                            </p:stCondLst>
                            <p:childTnLst>
                              <p:par>
                                <p:cTn id="31" presetID="24" presetClass="entr" presetSubtype="0" fill="hold" nodeType="afterEffect">
                                  <p:stCondLst>
                                    <p:cond delay="0"/>
                                  </p:stCondLst>
                                  <p:childTnLst>
                                    <p:set>
                                      <p:cBhvr>
                                        <p:cTn id="32" dur="1" fill="hold">
                                          <p:stCondLst>
                                            <p:cond delay="499"/>
                                          </p:stCondLst>
                                        </p:cTn>
                                        <p:tgtEl>
                                          <p:spTgt spid="2065"/>
                                        </p:tgtEl>
                                        <p:attrNameLst>
                                          <p:attrName>style.visibility</p:attrName>
                                        </p:attrNameLst>
                                      </p:cBhvr>
                                      <p:to>
                                        <p:strVal val="visible"/>
                                      </p:to>
                                    </p:set>
                                    <p:anim to="" calcmode="lin" valueType="num">
                                      <p:cBhvr>
                                        <p:cTn id="33" dur="1" fill="hold"/>
                                        <p:tgtEl>
                                          <p:spTgt spid="2065"/>
                                        </p:tgtEl>
                                        <p:attrNameLst>
                                          <p:attrName/>
                                        </p:attrNameLst>
                                      </p:cBhvr>
                                    </p:anim>
                                  </p:childTnLst>
                                </p:cTn>
                              </p:par>
                            </p:childTnLst>
                          </p:cTn>
                        </p:par>
                        <p:par>
                          <p:cTn id="34" fill="hold">
                            <p:stCondLst>
                              <p:cond delay="8825"/>
                            </p:stCondLst>
                            <p:childTnLst>
                              <p:par>
                                <p:cTn id="35" presetID="24" presetClass="entr" presetSubtype="0" fill="hold" nodeType="afterEffect">
                                  <p:stCondLst>
                                    <p:cond delay="0"/>
                                  </p:stCondLst>
                                  <p:childTnLst>
                                    <p:set>
                                      <p:cBhvr>
                                        <p:cTn id="36" dur="1" fill="hold">
                                          <p:stCondLst>
                                            <p:cond delay="499"/>
                                          </p:stCondLst>
                                        </p:cTn>
                                        <p:tgtEl>
                                          <p:spTgt spid="2066"/>
                                        </p:tgtEl>
                                        <p:attrNameLst>
                                          <p:attrName>style.visibility</p:attrName>
                                        </p:attrNameLst>
                                      </p:cBhvr>
                                      <p:to>
                                        <p:strVal val="visible"/>
                                      </p:to>
                                    </p:set>
                                    <p:anim to="" calcmode="lin" valueType="num">
                                      <p:cBhvr>
                                        <p:cTn id="37" dur="1" fill="hold"/>
                                        <p:tgtEl>
                                          <p:spTgt spid="2066"/>
                                        </p:tgtEl>
                                        <p:attrNameLst>
                                          <p:attrName/>
                                        </p:attrNameLst>
                                      </p:cBhvr>
                                    </p:anim>
                                  </p:childTnLst>
                                </p:cTn>
                              </p:par>
                            </p:childTnLst>
                          </p:cTn>
                        </p:par>
                        <p:par>
                          <p:cTn id="38" fill="hold">
                            <p:stCondLst>
                              <p:cond delay="9325"/>
                            </p:stCondLst>
                            <p:childTnLst>
                              <p:par>
                                <p:cTn id="39" presetID="2" presetClass="entr" presetSubtype="6" fill="hold" nodeType="afterEffect">
                                  <p:stCondLst>
                                    <p:cond delay="0"/>
                                  </p:stCondLst>
                                  <p:childTnLst>
                                    <p:set>
                                      <p:cBhvr>
                                        <p:cTn id="40" dur="1" fill="hold">
                                          <p:stCondLst>
                                            <p:cond delay="0"/>
                                          </p:stCondLst>
                                        </p:cTn>
                                        <p:tgtEl>
                                          <p:spTgt spid="2057"/>
                                        </p:tgtEl>
                                        <p:attrNameLst>
                                          <p:attrName>style.visibility</p:attrName>
                                        </p:attrNameLst>
                                      </p:cBhvr>
                                      <p:to>
                                        <p:strVal val="visible"/>
                                      </p:to>
                                    </p:set>
                                    <p:anim calcmode="lin" valueType="num">
                                      <p:cBhvr additive="base">
                                        <p:cTn id="41" dur="500" fill="hold"/>
                                        <p:tgtEl>
                                          <p:spTgt spid="2057"/>
                                        </p:tgtEl>
                                        <p:attrNameLst>
                                          <p:attrName>ppt_x</p:attrName>
                                        </p:attrNameLst>
                                      </p:cBhvr>
                                      <p:tavLst>
                                        <p:tav tm="0">
                                          <p:val>
                                            <p:strVal val="1+#ppt_w/2"/>
                                          </p:val>
                                        </p:tav>
                                        <p:tav tm="100000">
                                          <p:val>
                                            <p:strVal val="#ppt_x"/>
                                          </p:val>
                                        </p:tav>
                                      </p:tavLst>
                                    </p:anim>
                                    <p:anim calcmode="lin" valueType="num">
                                      <p:cBhvr additive="base">
                                        <p:cTn id="42" dur="500" fill="hold"/>
                                        <p:tgtEl>
                                          <p:spTgt spid="2057"/>
                                        </p:tgtEl>
                                        <p:attrNameLst>
                                          <p:attrName>ppt_y</p:attrName>
                                        </p:attrNameLst>
                                      </p:cBhvr>
                                      <p:tavLst>
                                        <p:tav tm="0">
                                          <p:val>
                                            <p:strVal val="1+#ppt_h/2"/>
                                          </p:val>
                                        </p:tav>
                                        <p:tav tm="100000">
                                          <p:val>
                                            <p:strVal val="#ppt_y"/>
                                          </p:val>
                                        </p:tav>
                                      </p:tavLst>
                                    </p:anim>
                                  </p:childTnLst>
                                </p:cTn>
                              </p:par>
                            </p:childTnLst>
                          </p:cTn>
                        </p:par>
                        <p:par>
                          <p:cTn id="43" fill="hold">
                            <p:stCondLst>
                              <p:cond delay="9825"/>
                            </p:stCondLst>
                            <p:childTnLst>
                              <p:par>
                                <p:cTn id="44" presetID="2" presetClass="entr" presetSubtype="12" fill="hold" nodeType="afterEffect">
                                  <p:stCondLst>
                                    <p:cond delay="0"/>
                                  </p:stCondLst>
                                  <p:childTnLst>
                                    <p:set>
                                      <p:cBhvr>
                                        <p:cTn id="45" dur="1" fill="hold">
                                          <p:stCondLst>
                                            <p:cond delay="0"/>
                                          </p:stCondLst>
                                        </p:cTn>
                                        <p:tgtEl>
                                          <p:spTgt spid="2056"/>
                                        </p:tgtEl>
                                        <p:attrNameLst>
                                          <p:attrName>style.visibility</p:attrName>
                                        </p:attrNameLst>
                                      </p:cBhvr>
                                      <p:to>
                                        <p:strVal val="visible"/>
                                      </p:to>
                                    </p:set>
                                    <p:anim calcmode="lin" valueType="num">
                                      <p:cBhvr additive="base">
                                        <p:cTn id="46" dur="500" fill="hold"/>
                                        <p:tgtEl>
                                          <p:spTgt spid="2056"/>
                                        </p:tgtEl>
                                        <p:attrNameLst>
                                          <p:attrName>ppt_x</p:attrName>
                                        </p:attrNameLst>
                                      </p:cBhvr>
                                      <p:tavLst>
                                        <p:tav tm="0">
                                          <p:val>
                                            <p:strVal val="0-#ppt_w/2"/>
                                          </p:val>
                                        </p:tav>
                                        <p:tav tm="100000">
                                          <p:val>
                                            <p:strVal val="#ppt_x"/>
                                          </p:val>
                                        </p:tav>
                                      </p:tavLst>
                                    </p:anim>
                                    <p:anim calcmode="lin" valueType="num">
                                      <p:cBhvr additive="base">
                                        <p:cTn id="47" dur="500" fill="hold"/>
                                        <p:tgtEl>
                                          <p:spTgt spid="2056"/>
                                        </p:tgtEl>
                                        <p:attrNameLst>
                                          <p:attrName>ppt_y</p:attrName>
                                        </p:attrNameLst>
                                      </p:cBhvr>
                                      <p:tavLst>
                                        <p:tav tm="0">
                                          <p:val>
                                            <p:strVal val="1+#ppt_h/2"/>
                                          </p:val>
                                        </p:tav>
                                        <p:tav tm="100000">
                                          <p:val>
                                            <p:strVal val="#ppt_y"/>
                                          </p:val>
                                        </p:tav>
                                      </p:tavLst>
                                    </p:anim>
                                  </p:childTnLst>
                                </p:cTn>
                              </p:par>
                            </p:childTnLst>
                          </p:cTn>
                        </p:par>
                        <p:par>
                          <p:cTn id="48" fill="hold">
                            <p:stCondLst>
                              <p:cond delay="10325"/>
                            </p:stCondLst>
                            <p:childTnLst>
                              <p:par>
                                <p:cTn id="49" presetID="2" presetClass="entr" presetSubtype="6" fill="hold" nodeType="afterEffect">
                                  <p:stCondLst>
                                    <p:cond delay="0"/>
                                  </p:stCondLst>
                                  <p:childTnLst>
                                    <p:set>
                                      <p:cBhvr>
                                        <p:cTn id="50" dur="1" fill="hold">
                                          <p:stCondLst>
                                            <p:cond delay="0"/>
                                          </p:stCondLst>
                                        </p:cTn>
                                        <p:tgtEl>
                                          <p:spTgt spid="2054"/>
                                        </p:tgtEl>
                                        <p:attrNameLst>
                                          <p:attrName>style.visibility</p:attrName>
                                        </p:attrNameLst>
                                      </p:cBhvr>
                                      <p:to>
                                        <p:strVal val="visible"/>
                                      </p:to>
                                    </p:set>
                                    <p:anim calcmode="lin" valueType="num">
                                      <p:cBhvr additive="base">
                                        <p:cTn id="51" dur="500" fill="hold"/>
                                        <p:tgtEl>
                                          <p:spTgt spid="2054"/>
                                        </p:tgtEl>
                                        <p:attrNameLst>
                                          <p:attrName>ppt_x</p:attrName>
                                        </p:attrNameLst>
                                      </p:cBhvr>
                                      <p:tavLst>
                                        <p:tav tm="0">
                                          <p:val>
                                            <p:strVal val="1+#ppt_w/2"/>
                                          </p:val>
                                        </p:tav>
                                        <p:tav tm="100000">
                                          <p:val>
                                            <p:strVal val="#ppt_x"/>
                                          </p:val>
                                        </p:tav>
                                      </p:tavLst>
                                    </p:anim>
                                    <p:anim calcmode="lin" valueType="num">
                                      <p:cBhvr additive="base">
                                        <p:cTn id="52" dur="500" fill="hold"/>
                                        <p:tgtEl>
                                          <p:spTgt spid="2054"/>
                                        </p:tgtEl>
                                        <p:attrNameLst>
                                          <p:attrName>ppt_y</p:attrName>
                                        </p:attrNameLst>
                                      </p:cBhvr>
                                      <p:tavLst>
                                        <p:tav tm="0">
                                          <p:val>
                                            <p:strVal val="1+#ppt_h/2"/>
                                          </p:val>
                                        </p:tav>
                                        <p:tav tm="100000">
                                          <p:val>
                                            <p:strVal val="#ppt_y"/>
                                          </p:val>
                                        </p:tav>
                                      </p:tavLst>
                                    </p:anim>
                                  </p:childTnLst>
                                </p:cTn>
                              </p:par>
                            </p:childTnLst>
                          </p:cTn>
                        </p:par>
                        <p:par>
                          <p:cTn id="53" fill="hold">
                            <p:stCondLst>
                              <p:cond delay="10825"/>
                            </p:stCondLst>
                            <p:childTnLst>
                              <p:par>
                                <p:cTn id="54" presetID="2" presetClass="entr" presetSubtype="8" fill="hold" nodeType="afterEffect">
                                  <p:stCondLst>
                                    <p:cond delay="0"/>
                                  </p:stCondLst>
                                  <p:childTnLst>
                                    <p:set>
                                      <p:cBhvr>
                                        <p:cTn id="55" dur="1" fill="hold">
                                          <p:stCondLst>
                                            <p:cond delay="0"/>
                                          </p:stCondLst>
                                        </p:cTn>
                                        <p:tgtEl>
                                          <p:spTgt spid="2055"/>
                                        </p:tgtEl>
                                        <p:attrNameLst>
                                          <p:attrName>style.visibility</p:attrName>
                                        </p:attrNameLst>
                                      </p:cBhvr>
                                      <p:to>
                                        <p:strVal val="visible"/>
                                      </p:to>
                                    </p:set>
                                    <p:anim calcmode="lin" valueType="num">
                                      <p:cBhvr additive="base">
                                        <p:cTn id="56" dur="500" fill="hold"/>
                                        <p:tgtEl>
                                          <p:spTgt spid="2055"/>
                                        </p:tgtEl>
                                        <p:attrNameLst>
                                          <p:attrName>ppt_x</p:attrName>
                                        </p:attrNameLst>
                                      </p:cBhvr>
                                      <p:tavLst>
                                        <p:tav tm="0">
                                          <p:val>
                                            <p:strVal val="0-#ppt_w/2"/>
                                          </p:val>
                                        </p:tav>
                                        <p:tav tm="100000">
                                          <p:val>
                                            <p:strVal val="#ppt_x"/>
                                          </p:val>
                                        </p:tav>
                                      </p:tavLst>
                                    </p:anim>
                                    <p:anim calcmode="lin" valueType="num">
                                      <p:cBhvr additive="base">
                                        <p:cTn id="57" dur="500" fill="hold"/>
                                        <p:tgtEl>
                                          <p:spTgt spid="2055"/>
                                        </p:tgtEl>
                                        <p:attrNameLst>
                                          <p:attrName>ppt_y</p:attrName>
                                        </p:attrNameLst>
                                      </p:cBhvr>
                                      <p:tavLst>
                                        <p:tav tm="0">
                                          <p:val>
                                            <p:strVal val="#ppt_y"/>
                                          </p:val>
                                        </p:tav>
                                        <p:tav tm="100000">
                                          <p:val>
                                            <p:strVal val="#ppt_y"/>
                                          </p:val>
                                        </p:tav>
                                      </p:tavLst>
                                    </p:anim>
                                  </p:childTnLst>
                                </p:cTn>
                              </p:par>
                            </p:childTnLst>
                          </p:cTn>
                        </p:par>
                        <p:par>
                          <p:cTn id="58" fill="hold">
                            <p:stCondLst>
                              <p:cond delay="11325"/>
                            </p:stCondLst>
                            <p:childTnLst>
                              <p:par>
                                <p:cTn id="59" presetID="23" presetClass="entr" presetSubtype="36" fill="hold" nodeType="afterEffect">
                                  <p:stCondLst>
                                    <p:cond delay="0"/>
                                  </p:stCondLst>
                                  <p:childTnLst>
                                    <p:set>
                                      <p:cBhvr>
                                        <p:cTn id="60" dur="1" fill="hold">
                                          <p:stCondLst>
                                            <p:cond delay="0"/>
                                          </p:stCondLst>
                                        </p:cTn>
                                        <p:tgtEl>
                                          <p:spTgt spid="2058"/>
                                        </p:tgtEl>
                                        <p:attrNameLst>
                                          <p:attrName>style.visibility</p:attrName>
                                        </p:attrNameLst>
                                      </p:cBhvr>
                                      <p:to>
                                        <p:strVal val="visible"/>
                                      </p:to>
                                    </p:set>
                                    <p:anim calcmode="lin" valueType="num">
                                      <p:cBhvr>
                                        <p:cTn id="61" dur="500" fill="hold"/>
                                        <p:tgtEl>
                                          <p:spTgt spid="2058"/>
                                        </p:tgtEl>
                                        <p:attrNameLst>
                                          <p:attrName>ppt_w</p:attrName>
                                        </p:attrNameLst>
                                      </p:cBhvr>
                                      <p:tavLst>
                                        <p:tav tm="0">
                                          <p:val>
                                            <p:strVal val="(6*min(max(#ppt_w*#ppt_h,.3),1)-7.4)/-.7*#ppt_w"/>
                                          </p:val>
                                        </p:tav>
                                        <p:tav tm="100000">
                                          <p:val>
                                            <p:strVal val="#ppt_w"/>
                                          </p:val>
                                        </p:tav>
                                      </p:tavLst>
                                    </p:anim>
                                    <p:anim calcmode="lin" valueType="num">
                                      <p:cBhvr>
                                        <p:cTn id="62" dur="500" fill="hold"/>
                                        <p:tgtEl>
                                          <p:spTgt spid="2058"/>
                                        </p:tgtEl>
                                        <p:attrNameLst>
                                          <p:attrName>ppt_h</p:attrName>
                                        </p:attrNameLst>
                                      </p:cBhvr>
                                      <p:tavLst>
                                        <p:tav tm="0">
                                          <p:val>
                                            <p:strVal val="(6*min(max(#ppt_w*#ppt_h,.3),1)-7.4)/-.7*#ppt_h"/>
                                          </p:val>
                                        </p:tav>
                                        <p:tav tm="100000">
                                          <p:val>
                                            <p:strVal val="#ppt_h"/>
                                          </p:val>
                                        </p:tav>
                                      </p:tavLst>
                                    </p:anim>
                                    <p:anim calcmode="lin" valueType="num">
                                      <p:cBhvr>
                                        <p:cTn id="63" dur="500" fill="hold"/>
                                        <p:tgtEl>
                                          <p:spTgt spid="2058"/>
                                        </p:tgtEl>
                                        <p:attrNameLst>
                                          <p:attrName>ppt_x</p:attrName>
                                        </p:attrNameLst>
                                      </p:cBhvr>
                                      <p:tavLst>
                                        <p:tav tm="0">
                                          <p:val>
                                            <p:fltVal val="0.5"/>
                                          </p:val>
                                        </p:tav>
                                        <p:tav tm="100000">
                                          <p:val>
                                            <p:strVal val="#ppt_x"/>
                                          </p:val>
                                        </p:tav>
                                      </p:tavLst>
                                    </p:anim>
                                    <p:anim calcmode="lin" valueType="num">
                                      <p:cBhvr>
                                        <p:cTn id="64" dur="500" fill="hold"/>
                                        <p:tgtEl>
                                          <p:spTgt spid="2058"/>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65" repeatCount="indefinite" fill="hold" display="0">
                  <p:stCondLst>
                    <p:cond delay="indefinite"/>
                  </p:stCondLst>
                  <p:endCondLst>
                    <p:cond evt="onPrev" delay="0">
                      <p:tgtEl>
                        <p:sldTgt/>
                      </p:tgtEl>
                    </p:cond>
                    <p:cond evt="onStopAudio" delay="0">
                      <p:tgtEl>
                        <p:sldTgt/>
                      </p:tgtEl>
                    </p:cond>
                  </p:endCondLst>
                </p:cTn>
                <p:tgtEl>
                  <p:spTgt spid="2059"/>
                </p:tgtEl>
              </p:cMediaNode>
            </p:audio>
          </p:childTnLst>
        </p:cTn>
      </p:par>
    </p:tnLst>
    <p:bldLst>
      <p:bldP spid="2052" grpId="0" autoUpdateAnimBg="0"/>
      <p:bldP spid="2053" grpId="0" build="p" autoUpdateAnimBg="0" advAuto="200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内容占位符 4"/>
          <p:cNvSpPr>
            <a:spLocks noGrp="1"/>
          </p:cNvSpPr>
          <p:nvPr>
            <p:ph idx="1"/>
          </p:nvPr>
        </p:nvSpPr>
        <p:spPr>
          <a:xfrm>
            <a:off x="1303309" y="1844824"/>
            <a:ext cx="7354887" cy="4065588"/>
          </a:xfrm>
        </p:spPr>
        <p:txBody>
          <a:bodyPr/>
          <a:lstStyle/>
          <a:p>
            <a:pPr>
              <a:buFont typeface="Wingdings" pitchFamily="2" charset="2"/>
              <a:buChar char="Ø"/>
            </a:pPr>
            <a:r>
              <a:rPr lang="zh-CN" altLang="en-US" b="1" dirty="0">
                <a:solidFill>
                  <a:srgbClr val="0000FF"/>
                </a:solidFill>
              </a:rPr>
              <a:t>图像处理的发展</a:t>
            </a:r>
            <a:endParaRPr lang="en-US" altLang="zh-CN" b="1" dirty="0">
              <a:solidFill>
                <a:srgbClr val="0000FF"/>
              </a:solidFill>
            </a:endParaRPr>
          </a:p>
          <a:p>
            <a:pPr>
              <a:buFont typeface="Wingdings" pitchFamily="2" charset="2"/>
              <a:buChar char="Ø"/>
            </a:pPr>
            <a:r>
              <a:rPr lang="zh-CN" altLang="en-US" b="1" dirty="0">
                <a:solidFill>
                  <a:srgbClr val="0000FF"/>
                </a:solidFill>
              </a:rPr>
              <a:t>图像处理的应用</a:t>
            </a:r>
            <a:endParaRPr lang="en-US" altLang="zh-CN" b="1" dirty="0">
              <a:solidFill>
                <a:srgbClr val="0000FF"/>
              </a:solidFill>
            </a:endParaRPr>
          </a:p>
          <a:p>
            <a:pPr lvl="1">
              <a:buFont typeface="Wingdings" panose="05000000000000000000" pitchFamily="2" charset="2"/>
              <a:buChar char="ü"/>
            </a:pPr>
            <a:r>
              <a:rPr lang="zh-CN" altLang="en-US" b="1" dirty="0">
                <a:solidFill>
                  <a:srgbClr val="0000FF"/>
                </a:solidFill>
              </a:rPr>
              <a:t>日常生活</a:t>
            </a:r>
            <a:endParaRPr lang="en-US" altLang="zh-CN" b="1" dirty="0">
              <a:solidFill>
                <a:srgbClr val="0000FF"/>
              </a:solidFill>
            </a:endParaRPr>
          </a:p>
          <a:p>
            <a:pPr lvl="1">
              <a:buFont typeface="Wingdings" panose="05000000000000000000" pitchFamily="2" charset="2"/>
              <a:buChar char="ü"/>
            </a:pPr>
            <a:r>
              <a:rPr lang="zh-CN" altLang="en-US" b="1" dirty="0">
                <a:solidFill>
                  <a:srgbClr val="0000FF"/>
                </a:solidFill>
              </a:rPr>
              <a:t>影视娱乐业</a:t>
            </a:r>
            <a:endParaRPr lang="en-US" altLang="zh-CN" b="1" dirty="0">
              <a:solidFill>
                <a:srgbClr val="0000FF"/>
              </a:solidFill>
            </a:endParaRPr>
          </a:p>
          <a:p>
            <a:pPr lvl="1">
              <a:buFont typeface="Wingdings" panose="05000000000000000000" pitchFamily="2" charset="2"/>
              <a:buChar char="ü"/>
            </a:pPr>
            <a:r>
              <a:rPr lang="zh-CN" altLang="en-US" b="1" dirty="0">
                <a:solidFill>
                  <a:srgbClr val="0000FF"/>
                </a:solidFill>
              </a:rPr>
              <a:t>军事领域</a:t>
            </a:r>
            <a:endParaRPr lang="en-US" altLang="zh-CN" b="1" dirty="0">
              <a:solidFill>
                <a:srgbClr val="0000FF"/>
              </a:solidFill>
            </a:endParaRPr>
          </a:p>
          <a:p>
            <a:pPr lvl="1">
              <a:buFont typeface="Wingdings" panose="05000000000000000000" pitchFamily="2" charset="2"/>
              <a:buChar char="ü"/>
            </a:pPr>
            <a:r>
              <a:rPr lang="zh-CN" altLang="en-US" b="1" dirty="0">
                <a:solidFill>
                  <a:srgbClr val="0000FF"/>
                </a:solidFill>
              </a:rPr>
              <a:t>红外成像</a:t>
            </a:r>
            <a:endParaRPr lang="en-US" altLang="zh-CN" b="1" dirty="0">
              <a:solidFill>
                <a:srgbClr val="0000FF"/>
              </a:solidFill>
            </a:endParaRPr>
          </a:p>
          <a:p>
            <a:pPr lvl="1">
              <a:buFont typeface="Wingdings" panose="05000000000000000000" pitchFamily="2" charset="2"/>
              <a:buChar char="ü"/>
            </a:pPr>
            <a:r>
              <a:rPr lang="zh-CN" altLang="en-US" b="1" dirty="0">
                <a:solidFill>
                  <a:srgbClr val="0000FF"/>
                </a:solidFill>
              </a:rPr>
              <a:t>医学成像</a:t>
            </a:r>
            <a:endParaRPr lang="en-US" altLang="zh-CN" b="1" dirty="0">
              <a:solidFill>
                <a:srgbClr val="0000FF"/>
              </a:solidFill>
            </a:endParaRPr>
          </a:p>
          <a:p>
            <a:pPr lvl="1">
              <a:buFont typeface="Wingdings" panose="05000000000000000000" pitchFamily="2" charset="2"/>
              <a:buChar char="ü"/>
            </a:pPr>
            <a:r>
              <a:rPr lang="zh-CN" altLang="en-US" b="1" dirty="0">
                <a:solidFill>
                  <a:srgbClr val="0000FF"/>
                </a:solidFill>
              </a:rPr>
              <a:t>计算机视觉</a:t>
            </a:r>
          </a:p>
        </p:txBody>
      </p:sp>
      <p:sp>
        <p:nvSpPr>
          <p:cNvPr id="8195" name="标题 1"/>
          <p:cNvSpPr>
            <a:spLocks noGrp="1"/>
          </p:cNvSpPr>
          <p:nvPr>
            <p:ph type="title"/>
          </p:nvPr>
        </p:nvSpPr>
        <p:spPr>
          <a:xfrm>
            <a:off x="428596" y="701824"/>
            <a:ext cx="8229600" cy="1143000"/>
          </a:xfrm>
        </p:spPr>
        <p:txBody>
          <a:bodyPr/>
          <a:lstStyle/>
          <a:p>
            <a:pPr eaLnBrk="1" hangingPunct="1"/>
            <a:r>
              <a:rPr lang="zh-CN" altLang="en-US" b="1" dirty="0" smtClean="0"/>
              <a:t>数字图像处理的发展与应用</a:t>
            </a:r>
          </a:p>
        </p:txBody>
      </p:sp>
    </p:spTree>
    <p:extLst>
      <p:ext uri="{BB962C8B-B14F-4D97-AF65-F5344CB8AC3E}">
        <p14:creationId xmlns:p14="http://schemas.microsoft.com/office/powerpoint/2010/main" val="13790438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body" idx="1"/>
          </p:nvPr>
        </p:nvSpPr>
        <p:spPr>
          <a:xfrm>
            <a:off x="323850" y="1412875"/>
            <a:ext cx="8424863" cy="5111750"/>
          </a:xfrm>
        </p:spPr>
        <p:txBody>
          <a:bodyPr/>
          <a:lstStyle/>
          <a:p>
            <a:pPr eaLnBrk="1" hangingPunct="1">
              <a:lnSpc>
                <a:spcPct val="90000"/>
              </a:lnSpc>
              <a:buFont typeface="Wingdings" pitchFamily="2" charset="2"/>
              <a:buChar char="Ø"/>
            </a:pPr>
            <a:r>
              <a:rPr lang="en-US" altLang="zh-CN" dirty="0" smtClean="0">
                <a:latin typeface="Times New Roman" pitchFamily="18" charset="0"/>
                <a:cs typeface="Times New Roman" pitchFamily="18" charset="0"/>
              </a:rPr>
              <a:t>Communication </a:t>
            </a:r>
            <a:r>
              <a:rPr lang="zh-CN" altLang="en-US" b="1" dirty="0" smtClean="0">
                <a:solidFill>
                  <a:srgbClr val="0000FF"/>
                </a:solidFill>
                <a:latin typeface="Times New Roman" pitchFamily="18" charset="0"/>
                <a:cs typeface="Times New Roman" pitchFamily="18" charset="0"/>
              </a:rPr>
              <a:t>通信</a:t>
            </a:r>
            <a:r>
              <a:rPr lang="zh-CN" altLang="en-US" dirty="0" smtClean="0">
                <a:latin typeface="Times New Roman" pitchFamily="18" charset="0"/>
                <a:cs typeface="Times New Roman" pitchFamily="18" charset="0"/>
              </a:rPr>
              <a:t>：图像传输，电视电话，</a:t>
            </a:r>
            <a:r>
              <a:rPr lang="en-US" altLang="zh-CN" dirty="0" smtClean="0">
                <a:latin typeface="Times New Roman" pitchFamily="18" charset="0"/>
                <a:cs typeface="Times New Roman" pitchFamily="18" charset="0"/>
              </a:rPr>
              <a:t>HDTV</a:t>
            </a:r>
            <a:r>
              <a:rPr lang="zh-CN" altLang="en-US" dirty="0" smtClean="0">
                <a:latin typeface="Times New Roman" pitchFamily="18" charset="0"/>
                <a:cs typeface="Times New Roman" pitchFamily="18" charset="0"/>
              </a:rPr>
              <a:t>等。</a:t>
            </a:r>
          </a:p>
          <a:p>
            <a:pPr eaLnBrk="1" hangingPunct="1">
              <a:lnSpc>
                <a:spcPct val="90000"/>
              </a:lnSpc>
              <a:buFont typeface="Wingdings" pitchFamily="2" charset="2"/>
              <a:buChar char="Ø"/>
            </a:pPr>
            <a:r>
              <a:rPr lang="en-US" altLang="zh-CN" dirty="0" smtClean="0">
                <a:latin typeface="Times New Roman" pitchFamily="18" charset="0"/>
                <a:cs typeface="Times New Roman" pitchFamily="18" charset="0"/>
              </a:rPr>
              <a:t>Space Exploration </a:t>
            </a:r>
            <a:r>
              <a:rPr lang="zh-CN" altLang="en-US" b="1" dirty="0" smtClean="0">
                <a:solidFill>
                  <a:srgbClr val="0000FF"/>
                </a:solidFill>
                <a:latin typeface="Times New Roman" pitchFamily="18" charset="0"/>
                <a:cs typeface="Times New Roman" pitchFamily="18" charset="0"/>
              </a:rPr>
              <a:t>宇宙探测</a:t>
            </a:r>
            <a:r>
              <a:rPr lang="zh-CN" altLang="en-US" dirty="0" smtClean="0">
                <a:latin typeface="Times New Roman" pitchFamily="18" charset="0"/>
                <a:cs typeface="Times New Roman" pitchFamily="18" charset="0"/>
              </a:rPr>
              <a:t>：星体图片处理。</a:t>
            </a:r>
          </a:p>
          <a:p>
            <a:pPr algn="just" eaLnBrk="1" hangingPunct="1">
              <a:lnSpc>
                <a:spcPct val="90000"/>
              </a:lnSpc>
              <a:buFont typeface="Wingdings" pitchFamily="2" charset="2"/>
              <a:buChar char="Ø"/>
            </a:pPr>
            <a:r>
              <a:rPr lang="en-US" altLang="zh-CN" dirty="0" smtClean="0">
                <a:latin typeface="Times New Roman" pitchFamily="18" charset="0"/>
                <a:cs typeface="Times New Roman" pitchFamily="18" charset="0"/>
              </a:rPr>
              <a:t>Remote Sensing </a:t>
            </a:r>
            <a:r>
              <a:rPr lang="zh-CN" altLang="en-US" b="1" dirty="0" smtClean="0">
                <a:solidFill>
                  <a:srgbClr val="0000FF"/>
                </a:solidFill>
                <a:latin typeface="Times New Roman" pitchFamily="18" charset="0"/>
                <a:cs typeface="Times New Roman" pitchFamily="18" charset="0"/>
              </a:rPr>
              <a:t>遥感</a:t>
            </a:r>
            <a:r>
              <a:rPr lang="zh-CN" altLang="en-US" dirty="0" smtClean="0">
                <a:latin typeface="Times New Roman" pitchFamily="18" charset="0"/>
                <a:cs typeface="Times New Roman" pitchFamily="18" charset="0"/>
              </a:rPr>
              <a:t>：地形、地质、矿藏探查，森林、水利、海洋、农业等资源调查，自然灾害预测，环境污染的监测，气象云图。</a:t>
            </a:r>
          </a:p>
          <a:p>
            <a:pPr algn="just" eaLnBrk="1" hangingPunct="1">
              <a:lnSpc>
                <a:spcPct val="90000"/>
              </a:lnSpc>
              <a:buFont typeface="Wingdings" pitchFamily="2" charset="2"/>
              <a:buChar char="Ø"/>
            </a:pPr>
            <a:r>
              <a:rPr lang="en-US" altLang="zh-CN" dirty="0" smtClean="0">
                <a:latin typeface="Times New Roman" pitchFamily="18" charset="0"/>
                <a:cs typeface="Times New Roman" pitchFamily="18" charset="0"/>
              </a:rPr>
              <a:t>Biomedicine </a:t>
            </a:r>
            <a:r>
              <a:rPr lang="zh-CN" altLang="en-US" b="1" dirty="0" smtClean="0">
                <a:solidFill>
                  <a:srgbClr val="0000FF"/>
                </a:solidFill>
                <a:latin typeface="Times New Roman" pitchFamily="18" charset="0"/>
                <a:cs typeface="Times New Roman" pitchFamily="18" charset="0"/>
              </a:rPr>
              <a:t>生物医学</a:t>
            </a:r>
            <a:r>
              <a:rPr lang="zh-CN" altLang="en-US" dirty="0" smtClean="0">
                <a:latin typeface="Times New Roman" pitchFamily="18" charset="0"/>
                <a:cs typeface="Times New Roman" pitchFamily="18" charset="0"/>
              </a:rPr>
              <a:t>：</a:t>
            </a:r>
            <a:r>
              <a:rPr lang="en-US" altLang="zh-CN" dirty="0" smtClean="0">
                <a:latin typeface="Times New Roman" pitchFamily="18" charset="0"/>
                <a:cs typeface="Times New Roman" pitchFamily="18" charset="0"/>
              </a:rPr>
              <a:t>CT</a:t>
            </a:r>
            <a:r>
              <a:rPr lang="zh-CN" altLang="en-US" dirty="0" smtClean="0">
                <a:latin typeface="Times New Roman" pitchFamily="18" charset="0"/>
                <a:cs typeface="Times New Roman" pitchFamily="18" charset="0"/>
              </a:rPr>
              <a:t>，</a:t>
            </a:r>
            <a:r>
              <a:rPr lang="en-US" altLang="zh-CN" dirty="0" smtClean="0">
                <a:latin typeface="Times New Roman" pitchFamily="18" charset="0"/>
                <a:cs typeface="Times New Roman" pitchFamily="18" charset="0"/>
              </a:rPr>
              <a:t>NMR</a:t>
            </a:r>
            <a:r>
              <a:rPr lang="zh-CN" altLang="en-US" dirty="0" smtClean="0">
                <a:latin typeface="Times New Roman" pitchFamily="18" charset="0"/>
                <a:cs typeface="Times New Roman" pitchFamily="18" charset="0"/>
              </a:rPr>
              <a:t>，</a:t>
            </a:r>
            <a:r>
              <a:rPr lang="en-US" altLang="zh-CN" dirty="0" smtClean="0">
                <a:latin typeface="Times New Roman" pitchFamily="18" charset="0"/>
                <a:cs typeface="Times New Roman" pitchFamily="18" charset="0"/>
              </a:rPr>
              <a:t>PET</a:t>
            </a:r>
            <a:r>
              <a:rPr lang="zh-CN" altLang="en-US" dirty="0" smtClean="0">
                <a:latin typeface="Times New Roman" pitchFamily="18" charset="0"/>
                <a:cs typeface="Times New Roman" pitchFamily="18" charset="0"/>
              </a:rPr>
              <a:t>，</a:t>
            </a:r>
            <a:r>
              <a:rPr lang="en-US" altLang="zh-CN" dirty="0" smtClean="0">
                <a:latin typeface="Times New Roman" pitchFamily="18" charset="0"/>
                <a:cs typeface="Times New Roman" pitchFamily="18" charset="0"/>
              </a:rPr>
              <a:t>SPECT</a:t>
            </a:r>
            <a:r>
              <a:rPr lang="zh-CN" altLang="en-US" dirty="0" smtClean="0">
                <a:latin typeface="Times New Roman" pitchFamily="18" charset="0"/>
                <a:cs typeface="Times New Roman" pitchFamily="18" charset="0"/>
              </a:rPr>
              <a:t>，</a:t>
            </a:r>
            <a:r>
              <a:rPr lang="en-US" altLang="zh-CN" dirty="0" smtClean="0">
                <a:latin typeface="Times New Roman" pitchFamily="18" charset="0"/>
                <a:cs typeface="Times New Roman" pitchFamily="18" charset="0"/>
              </a:rPr>
              <a:t>DSA</a:t>
            </a:r>
            <a:r>
              <a:rPr lang="zh-CN" altLang="en-US" dirty="0" smtClean="0">
                <a:latin typeface="Times New Roman" pitchFamily="18" charset="0"/>
                <a:cs typeface="Times New Roman" pitchFamily="18" charset="0"/>
              </a:rPr>
              <a:t>，</a:t>
            </a:r>
            <a:r>
              <a:rPr lang="en-US" altLang="zh-CN" dirty="0" smtClean="0">
                <a:latin typeface="Times New Roman" pitchFamily="18" charset="0"/>
                <a:cs typeface="Times New Roman" pitchFamily="18" charset="0"/>
              </a:rPr>
              <a:t>X</a:t>
            </a:r>
            <a:r>
              <a:rPr lang="zh-CN" altLang="en-US" dirty="0" smtClean="0">
                <a:latin typeface="Times New Roman" pitchFamily="18" charset="0"/>
                <a:cs typeface="Times New Roman" pitchFamily="18" charset="0"/>
              </a:rPr>
              <a:t>射线成象，</a:t>
            </a:r>
            <a:r>
              <a:rPr lang="en-US" altLang="zh-CN" dirty="0" smtClean="0">
                <a:latin typeface="Times New Roman" pitchFamily="18" charset="0"/>
                <a:cs typeface="Times New Roman" pitchFamily="18" charset="0"/>
              </a:rPr>
              <a:t>B</a:t>
            </a:r>
            <a:r>
              <a:rPr lang="zh-CN" altLang="en-US" dirty="0" smtClean="0">
                <a:latin typeface="Times New Roman" pitchFamily="18" charset="0"/>
                <a:cs typeface="Times New Roman" pitchFamily="18" charset="0"/>
              </a:rPr>
              <a:t>超，红外图像，显微图像。</a:t>
            </a:r>
          </a:p>
          <a:p>
            <a:pPr algn="just" eaLnBrk="1" hangingPunct="1">
              <a:lnSpc>
                <a:spcPct val="90000"/>
              </a:lnSpc>
              <a:buFont typeface="Wingdings" pitchFamily="2" charset="2"/>
              <a:buChar char="Ø"/>
            </a:pPr>
            <a:r>
              <a:rPr lang="en-US" altLang="zh-CN" dirty="0" smtClean="0">
                <a:latin typeface="Times New Roman" pitchFamily="18" charset="0"/>
                <a:cs typeface="Times New Roman" pitchFamily="18" charset="0"/>
              </a:rPr>
              <a:t>Industry </a:t>
            </a:r>
            <a:r>
              <a:rPr lang="zh-CN" altLang="en-US" b="1" dirty="0" smtClean="0">
                <a:solidFill>
                  <a:srgbClr val="0000FF"/>
                </a:solidFill>
                <a:latin typeface="Times New Roman" pitchFamily="18" charset="0"/>
                <a:cs typeface="Times New Roman" pitchFamily="18" charset="0"/>
              </a:rPr>
              <a:t>工业生产</a:t>
            </a:r>
            <a:r>
              <a:rPr lang="zh-CN" altLang="en-US" dirty="0" smtClean="0">
                <a:latin typeface="Times New Roman" pitchFamily="18" charset="0"/>
                <a:cs typeface="Times New Roman" pitchFamily="18" charset="0"/>
              </a:rPr>
              <a:t>： 产品质量检测，生产过程控制，</a:t>
            </a:r>
            <a:r>
              <a:rPr lang="en-US" altLang="zh-CN" dirty="0" smtClean="0">
                <a:latin typeface="Times New Roman" pitchFamily="18" charset="0"/>
                <a:cs typeface="Times New Roman" pitchFamily="18" charset="0"/>
              </a:rPr>
              <a:t>CAD</a:t>
            </a:r>
            <a:r>
              <a:rPr lang="zh-CN" altLang="en-US" dirty="0" smtClean="0">
                <a:latin typeface="Times New Roman" pitchFamily="18" charset="0"/>
                <a:cs typeface="Times New Roman" pitchFamily="18" charset="0"/>
              </a:rPr>
              <a:t>，</a:t>
            </a:r>
            <a:r>
              <a:rPr lang="en-US" altLang="zh-CN" dirty="0" smtClean="0">
                <a:latin typeface="Times New Roman" pitchFamily="18" charset="0"/>
                <a:cs typeface="Times New Roman" pitchFamily="18" charset="0"/>
              </a:rPr>
              <a:t>CAM</a:t>
            </a:r>
            <a:r>
              <a:rPr lang="zh-CN" altLang="en-US" dirty="0" smtClean="0">
                <a:latin typeface="Times New Roman" pitchFamily="18" charset="0"/>
                <a:cs typeface="Times New Roman" pitchFamily="18" charset="0"/>
              </a:rPr>
              <a:t>。</a:t>
            </a:r>
          </a:p>
        </p:txBody>
      </p:sp>
      <p:sp>
        <p:nvSpPr>
          <p:cNvPr id="17411" name="TextBox 2"/>
          <p:cNvSpPr txBox="1">
            <a:spLocks noChangeArrowheads="1"/>
          </p:cNvSpPr>
          <p:nvPr/>
        </p:nvSpPr>
        <p:spPr bwMode="auto">
          <a:xfrm>
            <a:off x="1116013" y="333375"/>
            <a:ext cx="7200900" cy="1446550"/>
          </a:xfrm>
          <a:prstGeom prst="rect">
            <a:avLst/>
          </a:prstGeom>
          <a:noFill/>
          <a:ln w="9525">
            <a:noFill/>
            <a:miter lim="800000"/>
            <a:headEnd/>
            <a:tailEnd/>
          </a:ln>
        </p:spPr>
        <p:txBody>
          <a:bodyPr>
            <a:spAutoFit/>
          </a:bodyPr>
          <a:lstStyle/>
          <a:p>
            <a:r>
              <a:rPr lang="en-US" altLang="zh-CN" sz="4400" dirty="0">
                <a:latin typeface="Times New Roman" pitchFamily="18" charset="0"/>
                <a:ea typeface="+mn-ea"/>
                <a:cs typeface="Times New Roman" pitchFamily="18" charset="0"/>
              </a:rPr>
              <a:t>Application </a:t>
            </a:r>
            <a:r>
              <a:rPr lang="en-US" altLang="zh-CN" sz="4400" dirty="0" smtClean="0">
                <a:latin typeface="Times New Roman" pitchFamily="18" charset="0"/>
                <a:ea typeface="+mn-ea"/>
                <a:cs typeface="Times New Roman" pitchFamily="18" charset="0"/>
              </a:rPr>
              <a:t>Fields </a:t>
            </a:r>
            <a:r>
              <a:rPr lang="zh-CN" altLang="en-US" sz="4400" b="1" dirty="0" smtClean="0">
                <a:latin typeface="Times New Roman" pitchFamily="18" charset="0"/>
                <a:ea typeface="+mn-ea"/>
                <a:cs typeface="Times New Roman" pitchFamily="18" charset="0"/>
              </a:rPr>
              <a:t>应用</a:t>
            </a:r>
            <a:r>
              <a:rPr lang="zh-CN" altLang="en-US" sz="4400" b="1" dirty="0">
                <a:latin typeface="Times New Roman" pitchFamily="18" charset="0"/>
                <a:ea typeface="+mn-ea"/>
                <a:cs typeface="Times New Roman" pitchFamily="18" charset="0"/>
              </a:rPr>
              <a:t>领域</a:t>
            </a:r>
          </a:p>
          <a:p>
            <a:endParaRPr lang="zh-CN" altLang="en-US" sz="4400" dirty="0">
              <a:latin typeface="Times New Roman" pitchFamily="18" charset="0"/>
              <a:ea typeface="+mn-ea"/>
              <a:cs typeface="Times New Roman" pitchFamily="18" charset="0"/>
            </a:endParaRPr>
          </a:p>
        </p:txBody>
      </p:sp>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755650" y="404813"/>
            <a:ext cx="7772400" cy="576262"/>
          </a:xfrm>
          <a:prstGeom prst="rect">
            <a:avLst/>
          </a:prstGeom>
          <a:noFill/>
          <a:ln w="9525">
            <a:noFill/>
            <a:miter lim="800000"/>
            <a:headEnd/>
            <a:tailEnd/>
          </a:ln>
        </p:spPr>
        <p:txBody>
          <a:bodyPr anchor="ctr"/>
          <a:lstStyle/>
          <a:p>
            <a:pPr algn="ctr"/>
            <a:endParaRPr lang="zh-CN" altLang="en-US" sz="4400" b="1">
              <a:solidFill>
                <a:schemeClr val="bg1"/>
              </a:solidFill>
              <a:latin typeface="Times New Roman" pitchFamily="18" charset="0"/>
              <a:cs typeface="Times New Roman" pitchFamily="18" charset="0"/>
            </a:endParaRPr>
          </a:p>
        </p:txBody>
      </p:sp>
      <p:sp>
        <p:nvSpPr>
          <p:cNvPr id="47107" name="Rectangle 3"/>
          <p:cNvSpPr>
            <a:spLocks noChangeArrowheads="1"/>
          </p:cNvSpPr>
          <p:nvPr/>
        </p:nvSpPr>
        <p:spPr bwMode="auto">
          <a:xfrm>
            <a:off x="361979" y="1628775"/>
            <a:ext cx="8424863" cy="3744913"/>
          </a:xfrm>
          <a:prstGeom prst="rect">
            <a:avLst/>
          </a:prstGeom>
          <a:noFill/>
          <a:ln w="9525">
            <a:noFill/>
            <a:miter lim="800000"/>
            <a:headEnd/>
            <a:tailEnd/>
          </a:ln>
        </p:spPr>
        <p:txBody>
          <a:bodyPr/>
          <a:lstStyle/>
          <a:p>
            <a:pPr marL="342900" indent="-342900" eaLnBrk="0" hangingPunct="0">
              <a:spcBef>
                <a:spcPct val="20000"/>
              </a:spcBef>
            </a:pPr>
            <a:r>
              <a:rPr lang="en-US" altLang="zh-CN" sz="3200" dirty="0">
                <a:solidFill>
                  <a:srgbClr val="0000FF"/>
                </a:solidFill>
                <a:latin typeface="Times New Roman" pitchFamily="18" charset="0"/>
                <a:cs typeface="Times New Roman" pitchFamily="18" charset="0"/>
              </a:rPr>
              <a:t>1.1</a:t>
            </a:r>
            <a:r>
              <a:rPr lang="en-US" altLang="zh-CN" sz="3200" b="1" dirty="0">
                <a:solidFill>
                  <a:srgbClr val="0000FF"/>
                </a:solidFill>
                <a:latin typeface="Times New Roman" pitchFamily="18" charset="0"/>
                <a:cs typeface="Times New Roman" pitchFamily="18" charset="0"/>
              </a:rPr>
              <a:t> </a:t>
            </a:r>
            <a:r>
              <a:rPr lang="zh-CN" altLang="en-US" sz="3200" b="1" dirty="0">
                <a:solidFill>
                  <a:srgbClr val="0000FF"/>
                </a:solidFill>
                <a:latin typeface="Times New Roman" pitchFamily="18" charset="0"/>
                <a:cs typeface="Times New Roman" pitchFamily="18" charset="0"/>
              </a:rPr>
              <a:t>图像的基本概念</a:t>
            </a:r>
            <a:endParaRPr lang="en-US" altLang="zh-CN" sz="3200" b="1" dirty="0">
              <a:solidFill>
                <a:srgbClr val="0000FF"/>
              </a:solidFill>
              <a:latin typeface="Times New Roman" pitchFamily="18" charset="0"/>
              <a:cs typeface="Times New Roman" pitchFamily="18" charset="0"/>
            </a:endParaRPr>
          </a:p>
          <a:p>
            <a:pPr marL="342900" indent="-342900" eaLnBrk="0" hangingPunct="0">
              <a:spcBef>
                <a:spcPct val="20000"/>
              </a:spcBef>
            </a:pPr>
            <a:r>
              <a:rPr lang="en-US" altLang="zh-CN" sz="3200" dirty="0">
                <a:solidFill>
                  <a:srgbClr val="0000FF"/>
                </a:solidFill>
                <a:latin typeface="Times New Roman" pitchFamily="18" charset="0"/>
                <a:cs typeface="Times New Roman" pitchFamily="18" charset="0"/>
              </a:rPr>
              <a:t>1.2</a:t>
            </a:r>
            <a:r>
              <a:rPr lang="en-US" altLang="zh-CN" sz="3200" b="1" dirty="0">
                <a:solidFill>
                  <a:srgbClr val="0000FF"/>
                </a:solidFill>
                <a:latin typeface="Times New Roman" pitchFamily="18" charset="0"/>
                <a:cs typeface="Times New Roman" pitchFamily="18" charset="0"/>
              </a:rPr>
              <a:t>  </a:t>
            </a:r>
            <a:r>
              <a:rPr lang="zh-CN" altLang="en-US" sz="3200" b="1" dirty="0" smtClean="0">
                <a:solidFill>
                  <a:srgbClr val="0000FF"/>
                </a:solidFill>
                <a:latin typeface="Times New Roman" pitchFamily="18" charset="0"/>
                <a:cs typeface="Times New Roman" pitchFamily="18" charset="0"/>
              </a:rPr>
              <a:t>图</a:t>
            </a:r>
            <a:r>
              <a:rPr lang="zh-CN" altLang="en-US" sz="3200" b="1" dirty="0">
                <a:solidFill>
                  <a:srgbClr val="0000FF"/>
                </a:solidFill>
                <a:latin typeface="Times New Roman" pitchFamily="18" charset="0"/>
                <a:cs typeface="Times New Roman" pitchFamily="18" charset="0"/>
              </a:rPr>
              <a:t>像处理，计算机视觉，计算机图形学</a:t>
            </a:r>
            <a:endParaRPr lang="en-US" altLang="zh-CN" sz="3200" b="1" dirty="0">
              <a:solidFill>
                <a:srgbClr val="0000FF"/>
              </a:solidFill>
              <a:latin typeface="Times New Roman" pitchFamily="18" charset="0"/>
              <a:cs typeface="Times New Roman" pitchFamily="18" charset="0"/>
            </a:endParaRPr>
          </a:p>
          <a:p>
            <a:pPr marL="342900" indent="-342900" eaLnBrk="0" hangingPunct="0">
              <a:spcBef>
                <a:spcPct val="20000"/>
              </a:spcBef>
            </a:pPr>
            <a:r>
              <a:rPr lang="en-US" altLang="zh-CN" sz="3200" dirty="0">
                <a:solidFill>
                  <a:srgbClr val="0000FF"/>
                </a:solidFill>
                <a:latin typeface="Times New Roman" pitchFamily="18" charset="0"/>
                <a:cs typeface="Times New Roman" pitchFamily="18" charset="0"/>
              </a:rPr>
              <a:t>1.3</a:t>
            </a:r>
            <a:r>
              <a:rPr lang="en-US" altLang="zh-CN" sz="3200" b="1" dirty="0">
                <a:solidFill>
                  <a:srgbClr val="0000FF"/>
                </a:solidFill>
                <a:latin typeface="Times New Roman" pitchFamily="18" charset="0"/>
                <a:cs typeface="Times New Roman" pitchFamily="18" charset="0"/>
              </a:rPr>
              <a:t> </a:t>
            </a:r>
            <a:r>
              <a:rPr lang="zh-CN" altLang="en-US" sz="3200" b="1" dirty="0">
                <a:solidFill>
                  <a:srgbClr val="0000FF"/>
                </a:solidFill>
                <a:latin typeface="Times New Roman" pitchFamily="18" charset="0"/>
                <a:cs typeface="Times New Roman" pitchFamily="18" charset="0"/>
              </a:rPr>
              <a:t>数字图像处理系统结构</a:t>
            </a:r>
            <a:endParaRPr lang="en-US" altLang="zh-CN" sz="3200" b="1" dirty="0">
              <a:solidFill>
                <a:srgbClr val="0000FF"/>
              </a:solidFill>
              <a:latin typeface="Times New Roman" pitchFamily="18" charset="0"/>
              <a:cs typeface="Times New Roman" pitchFamily="18" charset="0"/>
            </a:endParaRPr>
          </a:p>
          <a:p>
            <a:pPr marL="342900" indent="-342900" eaLnBrk="0" hangingPunct="0">
              <a:spcBef>
                <a:spcPct val="20000"/>
              </a:spcBef>
            </a:pPr>
            <a:r>
              <a:rPr lang="en-US" altLang="zh-CN" sz="3200" dirty="0">
                <a:solidFill>
                  <a:srgbClr val="0000FF"/>
                </a:solidFill>
                <a:latin typeface="Times New Roman" pitchFamily="18" charset="0"/>
                <a:cs typeface="Times New Roman" pitchFamily="18" charset="0"/>
              </a:rPr>
              <a:t>1.4</a:t>
            </a:r>
            <a:r>
              <a:rPr lang="en-US" altLang="zh-CN" sz="3200" b="1" dirty="0">
                <a:solidFill>
                  <a:srgbClr val="0000FF"/>
                </a:solidFill>
                <a:latin typeface="Times New Roman" pitchFamily="18" charset="0"/>
                <a:cs typeface="Times New Roman" pitchFamily="18" charset="0"/>
              </a:rPr>
              <a:t> </a:t>
            </a:r>
            <a:r>
              <a:rPr lang="zh-CN" altLang="en-US" sz="3200" b="1" dirty="0">
                <a:solidFill>
                  <a:srgbClr val="0000FF"/>
                </a:solidFill>
                <a:latin typeface="Times New Roman" pitchFamily="18" charset="0"/>
                <a:cs typeface="Times New Roman" pitchFamily="18" charset="0"/>
              </a:rPr>
              <a:t>数字图像处理的主要研究</a:t>
            </a:r>
            <a:r>
              <a:rPr lang="zh-CN" altLang="en-US" sz="3200" b="1" dirty="0" smtClean="0">
                <a:solidFill>
                  <a:srgbClr val="0000FF"/>
                </a:solidFill>
                <a:latin typeface="Times New Roman" pitchFamily="18" charset="0"/>
                <a:cs typeface="Times New Roman" pitchFamily="18" charset="0"/>
              </a:rPr>
              <a:t>内容</a:t>
            </a:r>
            <a:endParaRPr lang="en-US" altLang="zh-CN" sz="3200" b="1" dirty="0" smtClean="0">
              <a:solidFill>
                <a:srgbClr val="0000FF"/>
              </a:solidFill>
              <a:latin typeface="Times New Roman" pitchFamily="18" charset="0"/>
              <a:cs typeface="Times New Roman" pitchFamily="18" charset="0"/>
            </a:endParaRPr>
          </a:p>
          <a:p>
            <a:pPr marL="342900" indent="-342900" eaLnBrk="0" hangingPunct="0">
              <a:spcBef>
                <a:spcPct val="20000"/>
              </a:spcBef>
            </a:pPr>
            <a:r>
              <a:rPr lang="en-US" altLang="zh-CN" sz="3200" dirty="0" smtClean="0">
                <a:solidFill>
                  <a:srgbClr val="0000FF"/>
                </a:solidFill>
                <a:latin typeface="Times New Roman" pitchFamily="18" charset="0"/>
                <a:cs typeface="Times New Roman" pitchFamily="18" charset="0"/>
              </a:rPr>
              <a:t>1.5</a:t>
            </a:r>
            <a:r>
              <a:rPr lang="en-US" altLang="zh-CN" sz="3200" b="1" dirty="0" smtClean="0">
                <a:solidFill>
                  <a:srgbClr val="0000FF"/>
                </a:solidFill>
                <a:latin typeface="Times New Roman" pitchFamily="18" charset="0"/>
                <a:cs typeface="Times New Roman" pitchFamily="18" charset="0"/>
              </a:rPr>
              <a:t> </a:t>
            </a:r>
            <a:r>
              <a:rPr lang="zh-CN" altLang="en-US" sz="3200" b="1" dirty="0" smtClean="0">
                <a:solidFill>
                  <a:srgbClr val="0000FF"/>
                </a:solidFill>
                <a:latin typeface="Times New Roman" pitchFamily="18" charset="0"/>
                <a:cs typeface="Times New Roman" pitchFamily="18" charset="0"/>
              </a:rPr>
              <a:t>数字图像处理的发展与应用</a:t>
            </a:r>
            <a:endParaRPr lang="en-US" altLang="zh-CN" sz="3200" b="1" dirty="0" smtClean="0">
              <a:solidFill>
                <a:srgbClr val="0000FF"/>
              </a:solidFill>
              <a:latin typeface="Times New Roman" pitchFamily="18" charset="0"/>
              <a:cs typeface="Times New Roman" pitchFamily="18" charset="0"/>
            </a:endParaRPr>
          </a:p>
          <a:p>
            <a:pPr marL="342900" indent="-342900" eaLnBrk="0" hangingPunct="0">
              <a:spcBef>
                <a:spcPct val="20000"/>
              </a:spcBef>
            </a:pPr>
            <a:endParaRPr lang="en-US" altLang="zh-CN" sz="3200" b="1" dirty="0">
              <a:solidFill>
                <a:srgbClr val="0000FF"/>
              </a:solidFill>
              <a:latin typeface="Times New Roman" pitchFamily="18" charset="0"/>
              <a:cs typeface="Times New Roman" pitchFamily="18" charset="0"/>
            </a:endParaRPr>
          </a:p>
          <a:p>
            <a:pPr marL="342900" indent="-342900" eaLnBrk="0" hangingPunct="0">
              <a:spcBef>
                <a:spcPct val="20000"/>
              </a:spcBef>
              <a:buFont typeface="Arial" pitchFamily="34" charset="0"/>
              <a:buChar char="•"/>
            </a:pPr>
            <a:endParaRPr lang="en-US" altLang="zh-CN" sz="3200" b="1" dirty="0">
              <a:latin typeface="Times New Roman" pitchFamily="18" charset="0"/>
              <a:cs typeface="Times New Roman" pitchFamily="18" charset="0"/>
            </a:endParaRPr>
          </a:p>
          <a:p>
            <a:pPr eaLnBrk="0" hangingPunct="0">
              <a:spcBef>
                <a:spcPct val="20000"/>
              </a:spcBef>
            </a:pPr>
            <a:endParaRPr lang="en-US" altLang="zh-CN" sz="3200" b="1" dirty="0">
              <a:latin typeface="Times New Roman" pitchFamily="18" charset="0"/>
              <a:cs typeface="Times New Roman" pitchFamily="18" charset="0"/>
            </a:endParaRPr>
          </a:p>
        </p:txBody>
      </p:sp>
      <p:sp>
        <p:nvSpPr>
          <p:cNvPr id="47108" name="Rectangle 38"/>
          <p:cNvSpPr>
            <a:spLocks noGrp="1" noChangeArrowheads="1"/>
          </p:cNvSpPr>
          <p:nvPr>
            <p:ph type="title" idx="4294967295"/>
          </p:nvPr>
        </p:nvSpPr>
        <p:spPr/>
        <p:txBody>
          <a:bodyPr/>
          <a:lstStyle/>
          <a:p>
            <a:pPr eaLnBrk="1" hangingPunct="1"/>
            <a:r>
              <a:rPr lang="zh-CN" altLang="en-US" b="1" dirty="0" smtClean="0">
                <a:latin typeface="Times New Roman" pitchFamily="18" charset="0"/>
                <a:cs typeface="Times New Roman" pitchFamily="18" charset="0"/>
              </a:rPr>
              <a:t>目  录</a:t>
            </a:r>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a:xfrm>
            <a:off x="457200" y="125760"/>
            <a:ext cx="8229600" cy="1143000"/>
          </a:xfrm>
        </p:spPr>
        <p:txBody>
          <a:bodyPr/>
          <a:lstStyle/>
          <a:p>
            <a:r>
              <a:rPr lang="zh-CN" altLang="en-US" b="1" dirty="0" smtClean="0">
                <a:latin typeface="+mn-ea"/>
                <a:ea typeface="+mn-ea"/>
                <a:cs typeface="Times New Roman" pitchFamily="18" charset="0"/>
              </a:rPr>
              <a:t>作 业</a:t>
            </a:r>
          </a:p>
        </p:txBody>
      </p:sp>
      <p:sp>
        <p:nvSpPr>
          <p:cNvPr id="48131" name="内容占位符 2"/>
          <p:cNvSpPr>
            <a:spLocks noGrp="1"/>
          </p:cNvSpPr>
          <p:nvPr>
            <p:ph idx="1"/>
          </p:nvPr>
        </p:nvSpPr>
        <p:spPr>
          <a:xfrm>
            <a:off x="468312" y="1196752"/>
            <a:ext cx="8424167" cy="4525963"/>
          </a:xfrm>
        </p:spPr>
        <p:txBody>
          <a:bodyPr/>
          <a:lstStyle/>
          <a:p>
            <a:pPr>
              <a:buFont typeface="Wingdings" pitchFamily="2" charset="2"/>
              <a:buChar char="Ø"/>
            </a:pPr>
            <a:r>
              <a:rPr lang="en-US" altLang="zh-CN" dirty="0" smtClean="0">
                <a:latin typeface="+mn-ea"/>
                <a:cs typeface="Times New Roman" pitchFamily="18" charset="0"/>
              </a:rPr>
              <a:t>1 </a:t>
            </a:r>
            <a:r>
              <a:rPr lang="zh-CN" altLang="en-US" dirty="0" smtClean="0">
                <a:latin typeface="+mn-ea"/>
                <a:cs typeface="Times New Roman" pitchFamily="18" charset="0"/>
              </a:rPr>
              <a:t>请观看一段视频节目之后，说明在节目中使用了哪些计算机处理手段来进行渲染，产生特殊的视觉效果。</a:t>
            </a:r>
            <a:endParaRPr lang="en-US" altLang="zh-CN" dirty="0" smtClean="0">
              <a:latin typeface="+mn-ea"/>
              <a:cs typeface="Times New Roman" pitchFamily="18" charset="0"/>
            </a:endParaRPr>
          </a:p>
          <a:p>
            <a:pPr>
              <a:buFont typeface="Arial" pitchFamily="34" charset="0"/>
              <a:buNone/>
            </a:pPr>
            <a:r>
              <a:rPr lang="en-US" altLang="zh-CN" dirty="0" smtClean="0">
                <a:latin typeface="+mn-ea"/>
                <a:cs typeface="Times New Roman" pitchFamily="18" charset="0"/>
              </a:rPr>
              <a:t>    </a:t>
            </a:r>
            <a:r>
              <a:rPr lang="zh-CN" altLang="en-US" dirty="0" smtClean="0">
                <a:latin typeface="+mn-ea"/>
                <a:cs typeface="Times New Roman" pitchFamily="18" charset="0"/>
              </a:rPr>
              <a:t>例如：</a:t>
            </a:r>
            <a:r>
              <a:rPr lang="en-US" altLang="zh-CN" dirty="0" smtClean="0">
                <a:latin typeface="Times New Roman" pitchFamily="18" charset="0"/>
                <a:cs typeface="Times New Roman" pitchFamily="18" charset="0"/>
              </a:rPr>
              <a:t>EYES00TV.AVI</a:t>
            </a:r>
            <a:endParaRPr lang="zh-CN" altLang="en-US" dirty="0" smtClean="0">
              <a:latin typeface="Times New Roman" pitchFamily="18" charset="0"/>
              <a:cs typeface="Times New Roman" pitchFamily="18" charset="0"/>
            </a:endParaRPr>
          </a:p>
          <a:p>
            <a:pPr>
              <a:buFont typeface="Wingdings" pitchFamily="2" charset="2"/>
              <a:buChar char="Ø"/>
            </a:pPr>
            <a:r>
              <a:rPr lang="en-US" altLang="zh-CN" dirty="0" smtClean="0">
                <a:latin typeface="+mn-ea"/>
                <a:cs typeface="Times New Roman" pitchFamily="18" charset="0"/>
              </a:rPr>
              <a:t>2 </a:t>
            </a:r>
            <a:r>
              <a:rPr lang="zh-CN" altLang="en-US" dirty="0" smtClean="0">
                <a:latin typeface="+mn-ea"/>
                <a:cs typeface="Times New Roman" pitchFamily="18" charset="0"/>
              </a:rPr>
              <a:t>根据日常生活以及学习，工作中的经历，请举例说明数字图像处理技术在某个应用领域中的贡献。</a:t>
            </a:r>
          </a:p>
          <a:p>
            <a:pPr>
              <a:buFont typeface="Wingdings" pitchFamily="2" charset="2"/>
              <a:buChar char="Ø"/>
            </a:pPr>
            <a:r>
              <a:rPr lang="en-US" altLang="zh-CN" dirty="0" smtClean="0">
                <a:latin typeface="+mn-ea"/>
                <a:cs typeface="Times New Roman" pitchFamily="18" charset="0"/>
              </a:rPr>
              <a:t>3 </a:t>
            </a:r>
            <a:r>
              <a:rPr lang="zh-CN" altLang="en-US" dirty="0" smtClean="0">
                <a:latin typeface="+mn-ea"/>
                <a:cs typeface="Times New Roman" pitchFamily="18" charset="0"/>
              </a:rPr>
              <a:t>通过检索资料，试比较数字图像处理，计算机图形学，计算机视觉所研究内容的重点，并给出具体实例进行说明。</a:t>
            </a:r>
            <a:endParaRPr lang="en-US" altLang="zh-CN" dirty="0" smtClean="0">
              <a:latin typeface="+mn-ea"/>
              <a:cs typeface="Times New Roman" pitchFamily="18" charset="0"/>
            </a:endParaRPr>
          </a:p>
          <a:p>
            <a:pPr>
              <a:buFont typeface="Arial" pitchFamily="34" charset="0"/>
              <a:buNone/>
            </a:pPr>
            <a:endParaRPr lang="zh-CN" altLang="en-US" dirty="0" smtClean="0">
              <a:latin typeface="+mn-ea"/>
              <a:cs typeface="Times New Roman" pitchFamily="18" charset="0"/>
            </a:endParaRPr>
          </a:p>
        </p:txBody>
      </p:sp>
    </p:spTree>
    <p:extLst>
      <p:ext uri="{BB962C8B-B14F-4D97-AF65-F5344CB8AC3E}">
        <p14:creationId xmlns:p14="http://schemas.microsoft.com/office/powerpoint/2010/main" val="378043423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ctrTitle"/>
          </p:nvPr>
        </p:nvSpPr>
        <p:spPr>
          <a:xfrm>
            <a:off x="755650" y="1268413"/>
            <a:ext cx="7772400" cy="1470025"/>
          </a:xfrm>
        </p:spPr>
        <p:txBody>
          <a:bodyPr/>
          <a:lstStyle/>
          <a:p>
            <a:pPr eaLnBrk="1" hangingPunct="1"/>
            <a:r>
              <a:rPr lang="zh-CN" altLang="en-US" sz="4800" b="1" dirty="0" smtClean="0"/>
              <a:t>第一章   导论</a:t>
            </a:r>
          </a:p>
        </p:txBody>
      </p:sp>
      <p:sp>
        <p:nvSpPr>
          <p:cNvPr id="3" name="副标题 2"/>
          <p:cNvSpPr>
            <a:spLocks noGrp="1"/>
          </p:cNvSpPr>
          <p:nvPr>
            <p:ph type="subTitle" idx="1"/>
          </p:nvPr>
        </p:nvSpPr>
        <p:spPr>
          <a:xfrm>
            <a:off x="1441450" y="3789040"/>
            <a:ext cx="6400800" cy="1752600"/>
          </a:xfrm>
        </p:spPr>
        <p:txBody>
          <a:bodyPr rtlCol="0">
            <a:normAutofit/>
          </a:bodyPr>
          <a:lstStyle/>
          <a:p>
            <a:pPr eaLnBrk="1" fontAlgn="auto" hangingPunct="1">
              <a:spcAft>
                <a:spcPts val="0"/>
              </a:spcAft>
              <a:buFont typeface="Arial" pitchFamily="34" charset="0"/>
              <a:buNone/>
              <a:defRPr/>
            </a:pPr>
            <a:r>
              <a:rPr lang="zh-CN" altLang="en-US" b="1" dirty="0">
                <a:solidFill>
                  <a:schemeClr val="tx1"/>
                </a:solidFill>
              </a:rPr>
              <a:t>童立靖</a:t>
            </a:r>
            <a:endParaRPr lang="en-US" altLang="zh-CN" b="1" dirty="0">
              <a:solidFill>
                <a:schemeClr val="tx1"/>
              </a:solidFill>
            </a:endParaRPr>
          </a:p>
          <a:p>
            <a:pPr eaLnBrk="1" fontAlgn="auto" hangingPunct="1">
              <a:spcAft>
                <a:spcPts val="0"/>
              </a:spcAft>
              <a:defRPr/>
            </a:pPr>
            <a:r>
              <a:rPr lang="zh-CN" altLang="en-US" b="1" dirty="0" smtClean="0">
                <a:solidFill>
                  <a:schemeClr val="tx1"/>
                </a:solidFill>
              </a:rPr>
              <a:t>北方</a:t>
            </a:r>
            <a:r>
              <a:rPr lang="zh-CN" altLang="en-US" b="1" dirty="0">
                <a:solidFill>
                  <a:schemeClr val="tx1"/>
                </a:solidFill>
              </a:rPr>
              <a:t>工业大学计算机学院</a:t>
            </a:r>
            <a:endParaRPr lang="en-US" altLang="zh-CN" b="1" dirty="0">
              <a:solidFill>
                <a:schemeClr val="tx1"/>
              </a:solidFill>
            </a:endParaRPr>
          </a:p>
          <a:p>
            <a:pPr eaLnBrk="1" fontAlgn="auto" hangingPunct="1">
              <a:spcAft>
                <a:spcPts val="0"/>
              </a:spcAft>
              <a:buFont typeface="Arial" pitchFamily="34" charset="0"/>
              <a:buNone/>
              <a:defRPr/>
            </a:pPr>
            <a:r>
              <a:rPr lang="en-US" altLang="zh-CN" dirty="0" smtClean="0">
                <a:solidFill>
                  <a:schemeClr val="tx1"/>
                </a:solidFill>
                <a:latin typeface="Times New Roman" pitchFamily="18" charset="0"/>
                <a:cs typeface="Times New Roman" pitchFamily="18" charset="0"/>
              </a:rPr>
              <a:t>tong_lijing@163.com</a:t>
            </a:r>
            <a:endParaRPr lang="zh-CN" altLang="en-US" dirty="0">
              <a:solidFill>
                <a:schemeClr val="tx1"/>
              </a:solidFill>
              <a:latin typeface="Times New Roman" pitchFamily="18" charset="0"/>
              <a:cs typeface="Times New Roman" pitchFamily="18" charset="0"/>
            </a:endParaRPr>
          </a:p>
          <a:p>
            <a:pPr eaLnBrk="1" fontAlgn="auto" hangingPunct="1">
              <a:spcAft>
                <a:spcPts val="0"/>
              </a:spcAft>
              <a:buFont typeface="Arial" pitchFamily="34" charset="0"/>
              <a:buNone/>
              <a:defRPr/>
            </a:pPr>
            <a:endParaRPr lang="zh-CN" altLang="en-US" dirty="0" smtClean="0"/>
          </a:p>
        </p:txBody>
      </p:sp>
    </p:spTree>
    <p:extLst>
      <p:ext uri="{BB962C8B-B14F-4D97-AF65-F5344CB8AC3E}">
        <p14:creationId xmlns:p14="http://schemas.microsoft.com/office/powerpoint/2010/main" val="31657347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xfrm>
            <a:off x="228600" y="1268413"/>
            <a:ext cx="8664575" cy="5183187"/>
          </a:xfrm>
        </p:spPr>
        <p:txBody>
          <a:bodyPr/>
          <a:lstStyle/>
          <a:p>
            <a:pPr algn="just" eaLnBrk="1" hangingPunct="1">
              <a:lnSpc>
                <a:spcPct val="90000"/>
              </a:lnSpc>
              <a:buFont typeface="Wingdings" pitchFamily="2" charset="2"/>
              <a:buChar char="Ø"/>
            </a:pPr>
            <a:r>
              <a:rPr lang="en-US" altLang="zh-CN" dirty="0" smtClean="0">
                <a:latin typeface="Times New Roman" pitchFamily="18" charset="0"/>
                <a:cs typeface="Times New Roman" pitchFamily="18" charset="0"/>
              </a:rPr>
              <a:t>Military Operation </a:t>
            </a:r>
            <a:r>
              <a:rPr lang="zh-CN" altLang="en-US" b="1" dirty="0" smtClean="0">
                <a:solidFill>
                  <a:srgbClr val="0000FF"/>
                </a:solidFill>
                <a:latin typeface="Times New Roman" pitchFamily="18" charset="0"/>
                <a:cs typeface="Times New Roman" pitchFamily="18" charset="0"/>
              </a:rPr>
              <a:t>军事</a:t>
            </a:r>
            <a:r>
              <a:rPr lang="zh-CN" altLang="en-US" dirty="0" smtClean="0">
                <a:latin typeface="Times New Roman" pitchFamily="18" charset="0"/>
                <a:cs typeface="Times New Roman" pitchFamily="18" charset="0"/>
              </a:rPr>
              <a:t>： 军事目标侦察，制导系统，警戒系统，自动火器控制，反伪装等。</a:t>
            </a:r>
          </a:p>
          <a:p>
            <a:pPr algn="just" eaLnBrk="1" hangingPunct="1">
              <a:lnSpc>
                <a:spcPct val="90000"/>
              </a:lnSpc>
              <a:buFont typeface="Wingdings" pitchFamily="2" charset="2"/>
              <a:buChar char="Ø"/>
            </a:pPr>
            <a:r>
              <a:rPr lang="zh-CN" altLang="en-US" dirty="0" smtClean="0">
                <a:latin typeface="Times New Roman" pitchFamily="18" charset="0"/>
                <a:cs typeface="Times New Roman" pitchFamily="18" charset="0"/>
              </a:rPr>
              <a:t> </a:t>
            </a:r>
            <a:r>
              <a:rPr lang="en-US" altLang="zh-CN" dirty="0" smtClean="0">
                <a:latin typeface="Times New Roman" pitchFamily="18" charset="0"/>
                <a:cs typeface="Times New Roman" pitchFamily="18" charset="0"/>
              </a:rPr>
              <a:t>Public Security </a:t>
            </a:r>
            <a:r>
              <a:rPr lang="zh-CN" altLang="en-US" b="1" dirty="0" smtClean="0">
                <a:solidFill>
                  <a:srgbClr val="0000FF"/>
                </a:solidFill>
                <a:latin typeface="Times New Roman" pitchFamily="18" charset="0"/>
                <a:cs typeface="Times New Roman" pitchFamily="18" charset="0"/>
              </a:rPr>
              <a:t>公安</a:t>
            </a:r>
            <a:r>
              <a:rPr lang="zh-CN" altLang="en-US" dirty="0" smtClean="0">
                <a:latin typeface="Times New Roman" pitchFamily="18" charset="0"/>
                <a:cs typeface="Times New Roman" pitchFamily="18" charset="0"/>
              </a:rPr>
              <a:t>： 现场照片，指纹，手迹，印章，人像等处理和鉴别。</a:t>
            </a:r>
          </a:p>
          <a:p>
            <a:pPr algn="just" eaLnBrk="1" hangingPunct="1">
              <a:lnSpc>
                <a:spcPct val="90000"/>
              </a:lnSpc>
              <a:buFont typeface="Wingdings" pitchFamily="2" charset="2"/>
              <a:buChar char="Ø"/>
            </a:pPr>
            <a:r>
              <a:rPr lang="en-US" altLang="zh-CN" dirty="0" smtClean="0">
                <a:latin typeface="Times New Roman" pitchFamily="18" charset="0"/>
                <a:cs typeface="Times New Roman" pitchFamily="18" charset="0"/>
              </a:rPr>
              <a:t>Archives </a:t>
            </a:r>
            <a:r>
              <a:rPr lang="zh-CN" altLang="en-US" b="1" dirty="0" smtClean="0">
                <a:solidFill>
                  <a:srgbClr val="0000FF"/>
                </a:solidFill>
                <a:latin typeface="Times New Roman" pitchFamily="18" charset="0"/>
                <a:cs typeface="Times New Roman" pitchFamily="18" charset="0"/>
              </a:rPr>
              <a:t>档案</a:t>
            </a:r>
            <a:r>
              <a:rPr lang="zh-CN" altLang="en-US" dirty="0" smtClean="0">
                <a:latin typeface="Times New Roman" pitchFamily="18" charset="0"/>
                <a:cs typeface="Times New Roman" pitchFamily="18" charset="0"/>
              </a:rPr>
              <a:t>： 过期的文字、图片档案的修复和处理。</a:t>
            </a:r>
          </a:p>
          <a:p>
            <a:pPr algn="just" eaLnBrk="1" hangingPunct="1">
              <a:lnSpc>
                <a:spcPct val="90000"/>
              </a:lnSpc>
              <a:buFont typeface="Wingdings" pitchFamily="2" charset="2"/>
              <a:buChar char="Ø"/>
            </a:pPr>
            <a:r>
              <a:rPr lang="en-US" altLang="zh-CN" dirty="0" smtClean="0">
                <a:latin typeface="Times New Roman" pitchFamily="18" charset="0"/>
                <a:cs typeface="Times New Roman" pitchFamily="18" charset="0"/>
              </a:rPr>
              <a:t>Machine Vision </a:t>
            </a:r>
            <a:r>
              <a:rPr lang="zh-CN" altLang="en-US" b="1" dirty="0" smtClean="0">
                <a:solidFill>
                  <a:srgbClr val="0000FF"/>
                </a:solidFill>
                <a:latin typeface="Times New Roman" pitchFamily="18" charset="0"/>
                <a:cs typeface="Times New Roman" pitchFamily="18" charset="0"/>
              </a:rPr>
              <a:t>机器人视觉</a:t>
            </a:r>
          </a:p>
          <a:p>
            <a:pPr algn="just" eaLnBrk="1" hangingPunct="1">
              <a:lnSpc>
                <a:spcPct val="90000"/>
              </a:lnSpc>
              <a:buFont typeface="Wingdings" pitchFamily="2" charset="2"/>
              <a:buChar char="Ø"/>
            </a:pPr>
            <a:r>
              <a:rPr lang="en-US" altLang="zh-CN" dirty="0" smtClean="0">
                <a:latin typeface="Times New Roman" pitchFamily="18" charset="0"/>
                <a:cs typeface="Times New Roman" pitchFamily="18" charset="0"/>
              </a:rPr>
              <a:t>Amusement </a:t>
            </a:r>
            <a:r>
              <a:rPr lang="zh-CN" altLang="en-US" b="1" dirty="0" smtClean="0">
                <a:solidFill>
                  <a:srgbClr val="0000FF"/>
                </a:solidFill>
                <a:latin typeface="Times New Roman" pitchFamily="18" charset="0"/>
                <a:cs typeface="Times New Roman" pitchFamily="18" charset="0"/>
              </a:rPr>
              <a:t>娱乐</a:t>
            </a:r>
            <a:r>
              <a:rPr lang="zh-CN" altLang="en-US" dirty="0" smtClean="0">
                <a:latin typeface="Times New Roman" pitchFamily="18" charset="0"/>
                <a:cs typeface="Times New Roman" pitchFamily="18" charset="0"/>
              </a:rPr>
              <a:t>： 电影特技，动画，广告，</a:t>
            </a:r>
            <a:r>
              <a:rPr lang="en-US" altLang="zh-CN" dirty="0" smtClean="0">
                <a:latin typeface="Times New Roman" pitchFamily="18" charset="0"/>
                <a:cs typeface="Times New Roman" pitchFamily="18" charset="0"/>
              </a:rPr>
              <a:t>MTV</a:t>
            </a:r>
            <a:r>
              <a:rPr lang="zh-CN" altLang="en-US" dirty="0" smtClean="0">
                <a:latin typeface="Times New Roman" pitchFamily="18" charset="0"/>
                <a:cs typeface="Times New Roman" pitchFamily="18" charset="0"/>
              </a:rPr>
              <a:t>等。</a:t>
            </a:r>
          </a:p>
          <a:p>
            <a:pPr eaLnBrk="1" hangingPunct="1">
              <a:lnSpc>
                <a:spcPct val="90000"/>
              </a:lnSpc>
              <a:buFont typeface="Wingdings" pitchFamily="2" charset="2"/>
              <a:buChar char="Ø"/>
            </a:pPr>
            <a:endParaRPr lang="en-US" altLang="zh-CN" sz="2800" dirty="0" smtClean="0">
              <a:latin typeface="Times New Roman" pitchFamily="18" charset="0"/>
              <a:cs typeface="Times New Roman" pitchFamily="18" charset="0"/>
            </a:endParaRPr>
          </a:p>
        </p:txBody>
      </p:sp>
      <p:sp>
        <p:nvSpPr>
          <p:cNvPr id="18435" name="TextBox 2"/>
          <p:cNvSpPr txBox="1">
            <a:spLocks noChangeArrowheads="1"/>
          </p:cNvSpPr>
          <p:nvPr/>
        </p:nvSpPr>
        <p:spPr bwMode="auto">
          <a:xfrm>
            <a:off x="1116013" y="333375"/>
            <a:ext cx="7200900" cy="769441"/>
          </a:xfrm>
          <a:prstGeom prst="rect">
            <a:avLst/>
          </a:prstGeom>
          <a:noFill/>
          <a:ln w="9525">
            <a:noFill/>
            <a:miter lim="800000"/>
            <a:headEnd/>
            <a:tailEnd/>
          </a:ln>
        </p:spPr>
        <p:txBody>
          <a:bodyPr>
            <a:spAutoFit/>
          </a:bodyPr>
          <a:lstStyle/>
          <a:p>
            <a:r>
              <a:rPr lang="en-US" altLang="zh-CN" sz="4400" dirty="0">
                <a:latin typeface="Times New Roman" pitchFamily="18" charset="0"/>
                <a:ea typeface="+mn-ea"/>
                <a:cs typeface="Times New Roman" pitchFamily="18" charset="0"/>
              </a:rPr>
              <a:t>Application </a:t>
            </a:r>
            <a:r>
              <a:rPr lang="en-US" altLang="zh-CN" sz="4400" dirty="0" smtClean="0">
                <a:latin typeface="Times New Roman" pitchFamily="18" charset="0"/>
                <a:ea typeface="+mn-ea"/>
                <a:cs typeface="Times New Roman" pitchFamily="18" charset="0"/>
              </a:rPr>
              <a:t>Fields </a:t>
            </a:r>
            <a:r>
              <a:rPr lang="zh-CN" altLang="en-US" sz="4400" b="1" dirty="0" smtClean="0">
                <a:latin typeface="Times New Roman" pitchFamily="18" charset="0"/>
                <a:ea typeface="+mn-ea"/>
                <a:cs typeface="Times New Roman" pitchFamily="18" charset="0"/>
              </a:rPr>
              <a:t>应用</a:t>
            </a:r>
            <a:r>
              <a:rPr lang="zh-CN" altLang="en-US" sz="4400" b="1" dirty="0">
                <a:latin typeface="Times New Roman" pitchFamily="18" charset="0"/>
                <a:ea typeface="+mn-ea"/>
                <a:cs typeface="Times New Roman" pitchFamily="18" charset="0"/>
              </a:rPr>
              <a:t>领域</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内容占位符 4"/>
          <p:cNvSpPr>
            <a:spLocks noGrp="1"/>
          </p:cNvSpPr>
          <p:nvPr>
            <p:ph idx="1"/>
          </p:nvPr>
        </p:nvSpPr>
        <p:spPr>
          <a:xfrm>
            <a:off x="1331913" y="2060575"/>
            <a:ext cx="7354887" cy="4065588"/>
          </a:xfrm>
        </p:spPr>
        <p:txBody>
          <a:bodyPr/>
          <a:lstStyle/>
          <a:p>
            <a:pPr>
              <a:buFont typeface="Wingdings" pitchFamily="2" charset="2"/>
              <a:buChar char="Ø"/>
            </a:pPr>
            <a:r>
              <a:rPr lang="zh-CN" altLang="en-US" dirty="0" smtClean="0"/>
              <a:t>图像处理的发展</a:t>
            </a:r>
            <a:endParaRPr lang="en-US" altLang="zh-CN" dirty="0" smtClean="0"/>
          </a:p>
          <a:p>
            <a:pPr>
              <a:buFont typeface="Wingdings" pitchFamily="2" charset="2"/>
              <a:buChar char="Ø"/>
            </a:pPr>
            <a:r>
              <a:rPr lang="zh-CN" altLang="en-US" b="1" dirty="0">
                <a:solidFill>
                  <a:srgbClr val="0000FF"/>
                </a:solidFill>
              </a:rPr>
              <a:t>图像处理的应用</a:t>
            </a:r>
            <a:endParaRPr lang="en-US" altLang="zh-CN" b="1" dirty="0">
              <a:solidFill>
                <a:srgbClr val="0000FF"/>
              </a:solidFill>
            </a:endParaRPr>
          </a:p>
          <a:p>
            <a:pPr lvl="1">
              <a:buFont typeface="Wingdings" panose="05000000000000000000" pitchFamily="2" charset="2"/>
              <a:buChar char="ü"/>
            </a:pPr>
            <a:r>
              <a:rPr lang="zh-CN" altLang="en-US" b="1" dirty="0" smtClean="0">
                <a:solidFill>
                  <a:srgbClr val="0000FF"/>
                </a:solidFill>
              </a:rPr>
              <a:t>日常生活</a:t>
            </a:r>
            <a:endParaRPr lang="en-US" altLang="zh-CN" b="1" dirty="0" smtClean="0">
              <a:solidFill>
                <a:srgbClr val="0000FF"/>
              </a:solidFill>
            </a:endParaRPr>
          </a:p>
          <a:p>
            <a:pPr lvl="1">
              <a:buFont typeface="Wingdings" panose="05000000000000000000" pitchFamily="2" charset="2"/>
              <a:buChar char="ü"/>
            </a:pPr>
            <a:r>
              <a:rPr lang="zh-CN" altLang="en-US" dirty="0"/>
              <a:t>影视娱乐业</a:t>
            </a:r>
            <a:endParaRPr lang="en-US" altLang="zh-CN" dirty="0" smtClean="0"/>
          </a:p>
          <a:p>
            <a:pPr lvl="1">
              <a:buFont typeface="Wingdings" panose="05000000000000000000" pitchFamily="2" charset="2"/>
              <a:buChar char="ü"/>
            </a:pPr>
            <a:r>
              <a:rPr lang="zh-CN" altLang="en-US" dirty="0" smtClean="0"/>
              <a:t>军事领域</a:t>
            </a:r>
            <a:endParaRPr lang="en-US" altLang="zh-CN" dirty="0" smtClean="0"/>
          </a:p>
          <a:p>
            <a:pPr lvl="1">
              <a:buFont typeface="Wingdings" panose="05000000000000000000" pitchFamily="2" charset="2"/>
              <a:buChar char="ü"/>
            </a:pPr>
            <a:r>
              <a:rPr lang="zh-CN" altLang="en-US" dirty="0"/>
              <a:t>红外成像</a:t>
            </a:r>
            <a:endParaRPr lang="en-US" altLang="zh-CN" dirty="0"/>
          </a:p>
          <a:p>
            <a:pPr lvl="1">
              <a:buFont typeface="Wingdings" panose="05000000000000000000" pitchFamily="2" charset="2"/>
              <a:buChar char="ü"/>
            </a:pPr>
            <a:r>
              <a:rPr lang="zh-CN" altLang="en-US" dirty="0" smtClean="0"/>
              <a:t>医学成像</a:t>
            </a:r>
            <a:endParaRPr lang="en-US" altLang="zh-CN" dirty="0" smtClean="0"/>
          </a:p>
          <a:p>
            <a:pPr lvl="1">
              <a:buFont typeface="Wingdings" panose="05000000000000000000" pitchFamily="2" charset="2"/>
              <a:buChar char="ü"/>
            </a:pPr>
            <a:r>
              <a:rPr lang="zh-CN" altLang="en-US" dirty="0" smtClean="0"/>
              <a:t>计算机视觉</a:t>
            </a:r>
            <a:endParaRPr lang="zh-CN" altLang="en-US" dirty="0"/>
          </a:p>
        </p:txBody>
      </p:sp>
      <p:sp>
        <p:nvSpPr>
          <p:cNvPr id="8195" name="标题 1"/>
          <p:cNvSpPr>
            <a:spLocks noGrp="1"/>
          </p:cNvSpPr>
          <p:nvPr>
            <p:ph type="title"/>
          </p:nvPr>
        </p:nvSpPr>
        <p:spPr>
          <a:xfrm>
            <a:off x="428596" y="701824"/>
            <a:ext cx="8229600" cy="1143000"/>
          </a:xfrm>
        </p:spPr>
        <p:txBody>
          <a:bodyPr/>
          <a:lstStyle/>
          <a:p>
            <a:pPr eaLnBrk="1" hangingPunct="1"/>
            <a:r>
              <a:rPr lang="zh-CN" altLang="en-US" b="1" dirty="0" smtClean="0"/>
              <a:t>数字图像处理的发展与应用</a:t>
            </a:r>
          </a:p>
        </p:txBody>
      </p:sp>
    </p:spTree>
    <p:extLst>
      <p:ext uri="{BB962C8B-B14F-4D97-AF65-F5344CB8AC3E}">
        <p14:creationId xmlns:p14="http://schemas.microsoft.com/office/powerpoint/2010/main" val="9240471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zh-CN" altLang="en-US" b="1" dirty="0" smtClean="0"/>
              <a:t>图像处理在日常生活中的应用</a:t>
            </a:r>
          </a:p>
        </p:txBody>
      </p:sp>
      <p:sp>
        <p:nvSpPr>
          <p:cNvPr id="46083" name="TextBox 7"/>
          <p:cNvSpPr>
            <a:spLocks noGrp="1" noChangeArrowheads="1"/>
          </p:cNvSpPr>
          <p:nvPr>
            <p:ph idx="1"/>
          </p:nvPr>
        </p:nvSpPr>
        <p:spPr>
          <a:xfrm>
            <a:off x="457200" y="1600200"/>
            <a:ext cx="8229600" cy="584200"/>
          </a:xfrm>
        </p:spPr>
        <p:txBody>
          <a:bodyPr>
            <a:spAutoFit/>
          </a:bodyPr>
          <a:lstStyle/>
          <a:p>
            <a:r>
              <a:rPr lang="zh-CN" altLang="en-US" dirty="0" smtClean="0"/>
              <a:t>都有哪些应用</a:t>
            </a:r>
            <a:r>
              <a:rPr lang="en-US" altLang="zh-CN" dirty="0" smtClean="0">
                <a:latin typeface="Times New Roman" pitchFamily="18" charset="0"/>
                <a:cs typeface="Times New Roman" pitchFamily="18" charset="0"/>
              </a:rPr>
              <a:t>???</a:t>
            </a:r>
            <a:endParaRPr lang="zh-CN" altLang="en-US"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5" descr="img863949_2"/>
          <p:cNvPicPr>
            <a:picLocks noChangeAspect="1" noChangeArrowheads="1"/>
          </p:cNvPicPr>
          <p:nvPr/>
        </p:nvPicPr>
        <p:blipFill>
          <a:blip r:embed="rId3" cstate="print"/>
          <a:srcRect/>
          <a:stretch>
            <a:fillRect/>
          </a:stretch>
        </p:blipFill>
        <p:spPr bwMode="auto">
          <a:xfrm>
            <a:off x="539552" y="1661839"/>
            <a:ext cx="8054911" cy="4935513"/>
          </a:xfrm>
          <a:prstGeom prst="rect">
            <a:avLst/>
          </a:prstGeom>
          <a:noFill/>
          <a:ln w="9525">
            <a:noFill/>
            <a:miter lim="800000"/>
            <a:headEnd/>
            <a:tailEnd/>
          </a:ln>
        </p:spPr>
      </p:pic>
      <p:sp>
        <p:nvSpPr>
          <p:cNvPr id="59395" name="Rectangle 3"/>
          <p:cNvSpPr>
            <a:spLocks noGrp="1" noChangeArrowheads="1"/>
          </p:cNvSpPr>
          <p:nvPr>
            <p:ph type="ctrTitle"/>
          </p:nvPr>
        </p:nvSpPr>
        <p:spPr>
          <a:xfrm>
            <a:off x="323850" y="260350"/>
            <a:ext cx="8610600" cy="1296442"/>
          </a:xfrm>
        </p:spPr>
        <p:txBody>
          <a:bodyPr/>
          <a:lstStyle/>
          <a:p>
            <a:pPr eaLnBrk="1" hangingPunct="1">
              <a:defRPr/>
            </a:pPr>
            <a:r>
              <a:rPr lang="en-US" altLang="zh-CN" dirty="0" smtClean="0">
                <a:latin typeface="Times New Roman" pitchFamily="18" charset="0"/>
                <a:ea typeface="+mn-ea"/>
                <a:cs typeface="Times New Roman" pitchFamily="18" charset="0"/>
              </a:rPr>
              <a:t>Examples of Application</a:t>
            </a:r>
            <a:r>
              <a:rPr lang="en-US" altLang="zh-CN" b="1" dirty="0" smtClean="0">
                <a:latin typeface="Times New Roman" pitchFamily="18" charset="0"/>
                <a:ea typeface="+mn-ea"/>
                <a:cs typeface="Times New Roman" pitchFamily="18" charset="0"/>
              </a:rPr>
              <a:t/>
            </a:r>
            <a:br>
              <a:rPr lang="en-US" altLang="zh-CN" b="1" dirty="0" smtClean="0">
                <a:latin typeface="Times New Roman" pitchFamily="18" charset="0"/>
                <a:ea typeface="+mn-ea"/>
                <a:cs typeface="Times New Roman" pitchFamily="18" charset="0"/>
              </a:rPr>
            </a:br>
            <a:r>
              <a:rPr lang="zh-CN" altLang="en-US" b="1" dirty="0" smtClean="0">
                <a:latin typeface="Times New Roman" pitchFamily="18" charset="0"/>
                <a:ea typeface="+mn-ea"/>
                <a:cs typeface="Times New Roman" pitchFamily="18" charset="0"/>
              </a:rPr>
              <a:t>应用举例</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3" descr="nature37_1024"/>
          <p:cNvPicPr>
            <a:picLocks noChangeAspect="1" noChangeArrowheads="1"/>
          </p:cNvPicPr>
          <p:nvPr/>
        </p:nvPicPr>
        <p:blipFill>
          <a:blip r:embed="rId3" cstate="print"/>
          <a:srcRect/>
          <a:stretch>
            <a:fillRect/>
          </a:stretch>
        </p:blipFill>
        <p:spPr bwMode="auto">
          <a:xfrm>
            <a:off x="0" y="0"/>
            <a:ext cx="9753600" cy="7315200"/>
          </a:xfrm>
          <a:prstGeom prst="rect">
            <a:avLst/>
          </a:prstGeom>
          <a:noFill/>
          <a:ln w="9525">
            <a:noFill/>
            <a:miter lim="800000"/>
            <a:headEnd/>
            <a:tailEnd/>
          </a:ln>
        </p:spPr>
      </p:pic>
      <p:sp>
        <p:nvSpPr>
          <p:cNvPr id="72708" name="Text Box 4"/>
          <p:cNvSpPr txBox="1">
            <a:spLocks noChangeArrowheads="1"/>
          </p:cNvSpPr>
          <p:nvPr/>
        </p:nvSpPr>
        <p:spPr bwMode="auto">
          <a:xfrm>
            <a:off x="2780490" y="476672"/>
            <a:ext cx="4241546" cy="1446550"/>
          </a:xfrm>
          <a:prstGeom prst="rect">
            <a:avLst/>
          </a:prstGeom>
          <a:noFill/>
          <a:ln w="9525">
            <a:noFill/>
            <a:miter lim="800000"/>
            <a:headEnd/>
            <a:tailEnd/>
          </a:ln>
          <a:effectLst/>
        </p:spPr>
        <p:txBody>
          <a:bodyPr wrap="none">
            <a:spAutoFit/>
          </a:bodyPr>
          <a:lstStyle/>
          <a:p>
            <a:pPr algn="ctr">
              <a:defRPr/>
            </a:pPr>
            <a:r>
              <a:rPr kumimoji="1" lang="en-US" altLang="zh-CN" sz="4400" dirty="0">
                <a:solidFill>
                  <a:srgbClr val="FFFF00"/>
                </a:solidFill>
                <a:latin typeface="Times New Roman" pitchFamily="18" charset="0"/>
                <a:ea typeface="+mn-ea"/>
                <a:cs typeface="Times New Roman" pitchFamily="18" charset="0"/>
              </a:rPr>
              <a:t>Weather </a:t>
            </a:r>
            <a:r>
              <a:rPr kumimoji="1" lang="en-US" altLang="zh-CN" sz="4400" dirty="0" smtClean="0">
                <a:solidFill>
                  <a:srgbClr val="FFFF00"/>
                </a:solidFill>
                <a:latin typeface="Times New Roman" pitchFamily="18" charset="0"/>
                <a:ea typeface="+mn-ea"/>
                <a:cs typeface="Times New Roman" pitchFamily="18" charset="0"/>
              </a:rPr>
              <a:t>Forecast </a:t>
            </a:r>
            <a:endParaRPr kumimoji="1" lang="en-US" altLang="zh-CN" sz="4400" dirty="0">
              <a:solidFill>
                <a:srgbClr val="FFFF00"/>
              </a:solidFill>
              <a:latin typeface="Times New Roman" pitchFamily="18" charset="0"/>
              <a:ea typeface="+mn-ea"/>
              <a:cs typeface="Times New Roman" pitchFamily="18" charset="0"/>
            </a:endParaRPr>
          </a:p>
          <a:p>
            <a:pPr algn="ctr">
              <a:defRPr/>
            </a:pPr>
            <a:r>
              <a:rPr kumimoji="1" lang="zh-CN" altLang="en-US" sz="4400" b="1" dirty="0">
                <a:solidFill>
                  <a:srgbClr val="FFFF00"/>
                </a:solidFill>
                <a:latin typeface="Times New Roman" pitchFamily="18" charset="0"/>
                <a:ea typeface="+mn-ea"/>
                <a:cs typeface="Times New Roman" pitchFamily="18" charset="0"/>
              </a:rPr>
              <a:t>气象预报</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2708"/>
                                        </p:tgtEl>
                                        <p:attrNameLst>
                                          <p:attrName>style.visibility</p:attrName>
                                        </p:attrNameLst>
                                      </p:cBhvr>
                                      <p:to>
                                        <p:strVal val="visible"/>
                                      </p:to>
                                    </p:set>
                                    <p:anim to="" calcmode="lin" valueType="num">
                                      <p:cBhvr>
                                        <p:cTn id="7" dur="1" fill="hold"/>
                                        <p:tgtEl>
                                          <p:spTgt spid="7270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8"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5" descr="clouds"/>
          <p:cNvPicPr>
            <a:picLocks noChangeAspect="1" noChangeArrowheads="1"/>
          </p:cNvPicPr>
          <p:nvPr/>
        </p:nvPicPr>
        <p:blipFill>
          <a:blip r:embed="rId3" cstate="print"/>
          <a:srcRect/>
          <a:stretch>
            <a:fillRect/>
          </a:stretch>
        </p:blipFill>
        <p:spPr bwMode="auto">
          <a:xfrm>
            <a:off x="0" y="-1588"/>
            <a:ext cx="9144000" cy="6859588"/>
          </a:xfrm>
          <a:prstGeom prst="rect">
            <a:avLst/>
          </a:prstGeom>
          <a:noFill/>
          <a:ln w="9525">
            <a:noFill/>
            <a:miter lim="800000"/>
            <a:headEnd/>
            <a:tailEnd/>
          </a:ln>
        </p:spPr>
      </p:pic>
      <p:sp>
        <p:nvSpPr>
          <p:cNvPr id="197635" name="Text Box 3"/>
          <p:cNvSpPr txBox="1">
            <a:spLocks noChangeArrowheads="1"/>
          </p:cNvSpPr>
          <p:nvPr/>
        </p:nvSpPr>
        <p:spPr bwMode="auto">
          <a:xfrm>
            <a:off x="2564467" y="332656"/>
            <a:ext cx="4100481" cy="1446550"/>
          </a:xfrm>
          <a:prstGeom prst="rect">
            <a:avLst/>
          </a:prstGeom>
          <a:noFill/>
          <a:ln w="9525">
            <a:noFill/>
            <a:miter lim="800000"/>
            <a:headEnd/>
            <a:tailEnd/>
          </a:ln>
          <a:effectLst/>
        </p:spPr>
        <p:txBody>
          <a:bodyPr wrap="none">
            <a:spAutoFit/>
          </a:bodyPr>
          <a:lstStyle/>
          <a:p>
            <a:pPr algn="ctr">
              <a:defRPr/>
            </a:pPr>
            <a:r>
              <a:rPr kumimoji="1" lang="en-US" altLang="zh-CN" sz="4400" dirty="0">
                <a:latin typeface="Times New Roman" pitchFamily="18" charset="0"/>
                <a:ea typeface="+mn-ea"/>
                <a:cs typeface="Times New Roman" pitchFamily="18" charset="0"/>
              </a:rPr>
              <a:t>Weather </a:t>
            </a:r>
            <a:r>
              <a:rPr kumimoji="1" lang="en-US" altLang="zh-CN" sz="4400" dirty="0" smtClean="0">
                <a:latin typeface="Times New Roman" pitchFamily="18" charset="0"/>
                <a:ea typeface="+mn-ea"/>
                <a:cs typeface="Times New Roman" pitchFamily="18" charset="0"/>
              </a:rPr>
              <a:t>Forecast</a:t>
            </a:r>
            <a:endParaRPr kumimoji="1" lang="en-US" altLang="zh-CN" sz="4400" dirty="0">
              <a:latin typeface="Times New Roman" pitchFamily="18" charset="0"/>
              <a:ea typeface="+mn-ea"/>
              <a:cs typeface="Times New Roman" pitchFamily="18" charset="0"/>
            </a:endParaRPr>
          </a:p>
          <a:p>
            <a:pPr algn="ctr">
              <a:defRPr/>
            </a:pPr>
            <a:r>
              <a:rPr kumimoji="1" lang="zh-CN" altLang="en-US" sz="4400" b="1" dirty="0">
                <a:latin typeface="+mn-ea"/>
                <a:ea typeface="+mn-ea"/>
              </a:rPr>
              <a:t>气象</a:t>
            </a:r>
            <a:r>
              <a:rPr kumimoji="1" lang="zh-CN" altLang="en-US" sz="4400" b="1" dirty="0" smtClean="0">
                <a:latin typeface="+mn-ea"/>
                <a:ea typeface="+mn-ea"/>
              </a:rPr>
              <a:t>云图</a:t>
            </a:r>
            <a:endParaRPr kumimoji="1" lang="zh-CN" altLang="en-US" sz="4400" b="1" dirty="0">
              <a:latin typeface="+mn-ea"/>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197635"/>
                                        </p:tgtEl>
                                        <p:attrNameLst>
                                          <p:attrName>style.visibility</p:attrName>
                                        </p:attrNameLst>
                                      </p:cBhvr>
                                      <p:to>
                                        <p:strVal val="visible"/>
                                      </p:to>
                                    </p:set>
                                    <p:anim to="" calcmode="lin" valueType="num">
                                      <p:cBhvr>
                                        <p:cTn id="7" dur="1" fill="hold"/>
                                        <p:tgtEl>
                                          <p:spTgt spid="19763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nature1_102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123907" name="Text Box 3"/>
          <p:cNvSpPr txBox="1">
            <a:spLocks noChangeArrowheads="1"/>
          </p:cNvSpPr>
          <p:nvPr/>
        </p:nvSpPr>
        <p:spPr bwMode="auto">
          <a:xfrm>
            <a:off x="-41276" y="625128"/>
            <a:ext cx="9185276" cy="1446550"/>
          </a:xfrm>
          <a:prstGeom prst="rect">
            <a:avLst/>
          </a:prstGeom>
          <a:noFill/>
          <a:ln w="9525">
            <a:noFill/>
            <a:miter lim="800000"/>
            <a:headEnd/>
            <a:tailEnd/>
          </a:ln>
          <a:effectLst/>
        </p:spPr>
        <p:txBody>
          <a:bodyPr wrap="square">
            <a:spAutoFit/>
          </a:bodyPr>
          <a:lstStyle/>
          <a:p>
            <a:pPr algn="ctr">
              <a:defRPr/>
            </a:pPr>
            <a:r>
              <a:rPr kumimoji="1" lang="en-US" altLang="zh-CN" sz="4400" dirty="0">
                <a:solidFill>
                  <a:srgbClr val="FFFF00"/>
                </a:solidFill>
                <a:effectLst>
                  <a:outerShdw blurRad="38100" dist="38100" dir="2700000" algn="tl">
                    <a:srgbClr val="000000"/>
                  </a:outerShdw>
                </a:effectLst>
                <a:latin typeface="Times New Roman" pitchFamily="18" charset="0"/>
                <a:ea typeface="+mn-ea"/>
                <a:cs typeface="Times New Roman" pitchFamily="18" charset="0"/>
              </a:rPr>
              <a:t> </a:t>
            </a:r>
            <a:r>
              <a:rPr kumimoji="1" lang="en-US" altLang="zh-CN" sz="4400" dirty="0">
                <a:solidFill>
                  <a:srgbClr val="FFFF00"/>
                </a:solidFill>
                <a:latin typeface="Times New Roman" pitchFamily="18" charset="0"/>
                <a:ea typeface="+mn-ea"/>
                <a:cs typeface="Times New Roman" pitchFamily="18" charset="0"/>
              </a:rPr>
              <a:t>Resource </a:t>
            </a:r>
            <a:r>
              <a:rPr kumimoji="1" lang="en-US" altLang="zh-CN" sz="4400" dirty="0" smtClean="0">
                <a:solidFill>
                  <a:srgbClr val="FFFF00"/>
                </a:solidFill>
                <a:latin typeface="Times New Roman" pitchFamily="18" charset="0"/>
                <a:ea typeface="+mn-ea"/>
                <a:cs typeface="Times New Roman" pitchFamily="18" charset="0"/>
              </a:rPr>
              <a:t>Exploration </a:t>
            </a:r>
            <a:r>
              <a:rPr kumimoji="1" lang="en-US" altLang="zh-CN" sz="4400" dirty="0">
                <a:solidFill>
                  <a:srgbClr val="FFFF00"/>
                </a:solidFill>
                <a:latin typeface="Times New Roman" pitchFamily="18" charset="0"/>
                <a:ea typeface="+mn-ea"/>
                <a:cs typeface="Times New Roman" pitchFamily="18" charset="0"/>
              </a:rPr>
              <a:t>of the </a:t>
            </a:r>
            <a:r>
              <a:rPr kumimoji="1" lang="en-US" altLang="zh-CN" sz="4400" dirty="0" smtClean="0">
                <a:solidFill>
                  <a:srgbClr val="FFFF00"/>
                </a:solidFill>
                <a:latin typeface="Times New Roman" pitchFamily="18" charset="0"/>
                <a:ea typeface="+mn-ea"/>
                <a:cs typeface="Times New Roman" pitchFamily="18" charset="0"/>
              </a:rPr>
              <a:t>Earth</a:t>
            </a:r>
            <a:endParaRPr kumimoji="1" lang="en-US" altLang="zh-CN" sz="4400" dirty="0">
              <a:solidFill>
                <a:srgbClr val="FFFF00"/>
              </a:solidFill>
              <a:latin typeface="Times New Roman" pitchFamily="18" charset="0"/>
              <a:ea typeface="+mn-ea"/>
              <a:cs typeface="Times New Roman" pitchFamily="18" charset="0"/>
            </a:endParaRPr>
          </a:p>
          <a:p>
            <a:pPr algn="ctr">
              <a:defRPr/>
            </a:pPr>
            <a:r>
              <a:rPr kumimoji="1" lang="zh-CN" altLang="en-US" sz="4400" b="1" dirty="0">
                <a:solidFill>
                  <a:srgbClr val="FFFF00"/>
                </a:solidFill>
                <a:latin typeface="Times New Roman" pitchFamily="18" charset="0"/>
                <a:ea typeface="+mn-ea"/>
                <a:cs typeface="Times New Roman" pitchFamily="18" charset="0"/>
              </a:rPr>
              <a:t>地球资源</a:t>
            </a:r>
            <a:r>
              <a:rPr kumimoji="1" lang="zh-CN" altLang="en-US" sz="4400" b="1" dirty="0" smtClean="0">
                <a:solidFill>
                  <a:srgbClr val="FFFF00"/>
                </a:solidFill>
                <a:latin typeface="Times New Roman" pitchFamily="18" charset="0"/>
                <a:ea typeface="+mn-ea"/>
                <a:cs typeface="Times New Roman" pitchFamily="18" charset="0"/>
              </a:rPr>
              <a:t>勘探</a:t>
            </a:r>
            <a:r>
              <a:rPr kumimoji="1" lang="en-US" altLang="zh-CN" sz="4400" dirty="0" smtClean="0">
                <a:solidFill>
                  <a:srgbClr val="FFFF00"/>
                </a:solidFill>
                <a:latin typeface="Times New Roman" pitchFamily="18" charset="0"/>
                <a:ea typeface="+mn-ea"/>
                <a:cs typeface="Times New Roman" pitchFamily="18" charset="0"/>
              </a:rPr>
              <a:t>&amp;</a:t>
            </a:r>
            <a:r>
              <a:rPr kumimoji="1" lang="zh-CN" altLang="en-US" sz="4400" b="1" dirty="0" smtClean="0">
                <a:solidFill>
                  <a:srgbClr val="FFFF00"/>
                </a:solidFill>
                <a:latin typeface="Times New Roman" pitchFamily="18" charset="0"/>
                <a:ea typeface="+mn-ea"/>
                <a:cs typeface="Times New Roman" pitchFamily="18" charset="0"/>
              </a:rPr>
              <a:t>伪彩色</a:t>
            </a:r>
            <a:r>
              <a:rPr kumimoji="1" lang="zh-CN" altLang="en-US" sz="4400" b="1" dirty="0">
                <a:solidFill>
                  <a:srgbClr val="FFFF00"/>
                </a:solidFill>
                <a:latin typeface="Times New Roman" pitchFamily="18" charset="0"/>
                <a:ea typeface="+mn-ea"/>
                <a:cs typeface="Times New Roman" pitchFamily="18" charset="0"/>
              </a:rPr>
              <a:t>增强</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123907"/>
                                        </p:tgtEl>
                                        <p:attrNameLst>
                                          <p:attrName>style.visibility</p:attrName>
                                        </p:attrNameLst>
                                      </p:cBhvr>
                                      <p:to>
                                        <p:strVal val="visible"/>
                                      </p:to>
                                    </p:set>
                                    <p:anim to="" calcmode="lin" valueType="num">
                                      <p:cBhvr>
                                        <p:cTn id="7" dur="1" fill="hold"/>
                                        <p:tgtEl>
                                          <p:spTgt spid="12390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descr="nature73_1024"/>
          <p:cNvPicPr>
            <a:picLocks noChangeAspect="1" noChangeArrowheads="1"/>
          </p:cNvPicPr>
          <p:nvPr/>
        </p:nvPicPr>
        <p:blipFill>
          <a:blip r:embed="rId3" cstate="print"/>
          <a:srcRect/>
          <a:stretch>
            <a:fillRect/>
          </a:stretch>
        </p:blipFill>
        <p:spPr bwMode="auto">
          <a:xfrm>
            <a:off x="-304800" y="-228600"/>
            <a:ext cx="9753600" cy="7315200"/>
          </a:xfrm>
          <a:prstGeom prst="rect">
            <a:avLst/>
          </a:prstGeom>
          <a:noFill/>
          <a:ln w="9525">
            <a:noFill/>
            <a:miter lim="800000"/>
            <a:headEnd/>
            <a:tailEnd/>
          </a:ln>
        </p:spPr>
      </p:pic>
      <p:sp>
        <p:nvSpPr>
          <p:cNvPr id="62469" name="Text Box 5"/>
          <p:cNvSpPr txBox="1">
            <a:spLocks noChangeArrowheads="1"/>
          </p:cNvSpPr>
          <p:nvPr/>
        </p:nvSpPr>
        <p:spPr bwMode="auto">
          <a:xfrm>
            <a:off x="2699792" y="260648"/>
            <a:ext cx="3868367" cy="1446550"/>
          </a:xfrm>
          <a:prstGeom prst="rect">
            <a:avLst/>
          </a:prstGeom>
          <a:noFill/>
          <a:ln w="9525">
            <a:noFill/>
            <a:miter lim="800000"/>
            <a:headEnd/>
            <a:tailEnd/>
          </a:ln>
          <a:effectLst/>
        </p:spPr>
        <p:txBody>
          <a:bodyPr wrap="none">
            <a:spAutoFit/>
          </a:bodyPr>
          <a:lstStyle/>
          <a:p>
            <a:pPr algn="ctr">
              <a:defRPr/>
            </a:pPr>
            <a:r>
              <a:rPr lang="en-US" altLang="zh-CN" sz="4400" dirty="0">
                <a:solidFill>
                  <a:srgbClr val="FFFF00"/>
                </a:solidFill>
                <a:latin typeface="Times New Roman" pitchFamily="18" charset="0"/>
                <a:ea typeface="+mn-ea"/>
                <a:cs typeface="Times New Roman" pitchFamily="18" charset="0"/>
              </a:rPr>
              <a:t>Remote </a:t>
            </a:r>
            <a:r>
              <a:rPr lang="en-US" altLang="zh-CN" sz="4400" dirty="0" smtClean="0">
                <a:solidFill>
                  <a:srgbClr val="FFFF00"/>
                </a:solidFill>
                <a:latin typeface="Times New Roman" pitchFamily="18" charset="0"/>
                <a:ea typeface="+mn-ea"/>
                <a:cs typeface="Times New Roman" pitchFamily="18" charset="0"/>
              </a:rPr>
              <a:t>Sensing</a:t>
            </a:r>
            <a:endParaRPr lang="en-US" altLang="zh-CN" sz="4400" dirty="0">
              <a:solidFill>
                <a:srgbClr val="FFFF00"/>
              </a:solidFill>
              <a:latin typeface="Times New Roman" pitchFamily="18" charset="0"/>
              <a:ea typeface="+mn-ea"/>
              <a:cs typeface="Times New Roman" pitchFamily="18" charset="0"/>
            </a:endParaRPr>
          </a:p>
          <a:p>
            <a:pPr algn="ctr">
              <a:defRPr/>
            </a:pPr>
            <a:r>
              <a:rPr kumimoji="1" lang="zh-CN" altLang="en-US" sz="4400" b="1" dirty="0">
                <a:solidFill>
                  <a:srgbClr val="FFFF00"/>
                </a:solidFill>
                <a:latin typeface="Times New Roman" pitchFamily="18" charset="0"/>
                <a:ea typeface="+mn-ea"/>
                <a:cs typeface="Times New Roman" pitchFamily="18" charset="0"/>
              </a:rPr>
              <a:t>遥感图片</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62469"/>
                                        </p:tgtEl>
                                        <p:attrNameLst>
                                          <p:attrName>style.visibility</p:attrName>
                                        </p:attrNameLst>
                                      </p:cBhvr>
                                      <p:to>
                                        <p:strVal val="visible"/>
                                      </p:to>
                                    </p:set>
                                    <p:anim to="" calcmode="lin" valueType="num">
                                      <p:cBhvr>
                                        <p:cTn id="7" dur="1" fill="hold"/>
                                        <p:tgtEl>
                                          <p:spTgt spid="6246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9"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755650" y="404813"/>
            <a:ext cx="7772400" cy="576262"/>
          </a:xfrm>
          <a:prstGeom prst="rect">
            <a:avLst/>
          </a:prstGeom>
          <a:noFill/>
          <a:ln w="9525">
            <a:noFill/>
            <a:miter lim="800000"/>
            <a:headEnd/>
            <a:tailEnd/>
          </a:ln>
        </p:spPr>
        <p:txBody>
          <a:bodyPr anchor="ctr"/>
          <a:lstStyle/>
          <a:p>
            <a:pPr algn="ctr"/>
            <a:endParaRPr lang="zh-CN" altLang="en-US" sz="4400" b="1">
              <a:solidFill>
                <a:schemeClr val="bg1"/>
              </a:solidFill>
              <a:latin typeface="Times New Roman" pitchFamily="18" charset="0"/>
              <a:cs typeface="Times New Roman" pitchFamily="18" charset="0"/>
            </a:endParaRPr>
          </a:p>
        </p:txBody>
      </p:sp>
      <p:sp>
        <p:nvSpPr>
          <p:cNvPr id="47107" name="Rectangle 3"/>
          <p:cNvSpPr>
            <a:spLocks noChangeArrowheads="1"/>
          </p:cNvSpPr>
          <p:nvPr/>
        </p:nvSpPr>
        <p:spPr bwMode="auto">
          <a:xfrm>
            <a:off x="361979" y="1628775"/>
            <a:ext cx="8424863" cy="3744913"/>
          </a:xfrm>
          <a:prstGeom prst="rect">
            <a:avLst/>
          </a:prstGeom>
          <a:noFill/>
          <a:ln w="9525">
            <a:noFill/>
            <a:miter lim="800000"/>
            <a:headEnd/>
            <a:tailEnd/>
          </a:ln>
        </p:spPr>
        <p:txBody>
          <a:bodyPr/>
          <a:lstStyle/>
          <a:p>
            <a:pPr marL="342900" indent="-342900" eaLnBrk="0" hangingPunct="0">
              <a:spcBef>
                <a:spcPct val="20000"/>
              </a:spcBef>
            </a:pPr>
            <a:r>
              <a:rPr lang="en-US" altLang="zh-CN" sz="3200" dirty="0">
                <a:latin typeface="Times New Roman" pitchFamily="18" charset="0"/>
                <a:cs typeface="Times New Roman" pitchFamily="18" charset="0"/>
              </a:rPr>
              <a:t>1.1 </a:t>
            </a:r>
            <a:r>
              <a:rPr lang="zh-CN" altLang="en-US" sz="3200" dirty="0">
                <a:latin typeface="Times New Roman" pitchFamily="18" charset="0"/>
                <a:cs typeface="Times New Roman" pitchFamily="18" charset="0"/>
              </a:rPr>
              <a:t>图像的基本概念</a:t>
            </a:r>
            <a:endParaRPr lang="en-US" altLang="zh-CN" sz="3200" dirty="0">
              <a:latin typeface="Times New Roman" pitchFamily="18" charset="0"/>
              <a:cs typeface="Times New Roman" pitchFamily="18" charset="0"/>
            </a:endParaRPr>
          </a:p>
          <a:p>
            <a:pPr marL="342900" indent="-342900" eaLnBrk="0" hangingPunct="0">
              <a:spcBef>
                <a:spcPct val="20000"/>
              </a:spcBef>
            </a:pPr>
            <a:r>
              <a:rPr lang="en-US" altLang="zh-CN" sz="3200" dirty="0">
                <a:latin typeface="Times New Roman" pitchFamily="18" charset="0"/>
                <a:cs typeface="Times New Roman" pitchFamily="18" charset="0"/>
              </a:rPr>
              <a:t>1.2  </a:t>
            </a:r>
            <a:r>
              <a:rPr lang="zh-CN" altLang="en-US" sz="3200" dirty="0" smtClean="0">
                <a:latin typeface="Times New Roman" pitchFamily="18" charset="0"/>
                <a:cs typeface="Times New Roman" pitchFamily="18" charset="0"/>
              </a:rPr>
              <a:t>图像处理</a:t>
            </a:r>
            <a:r>
              <a:rPr lang="zh-CN" altLang="en-US" sz="3200" dirty="0">
                <a:latin typeface="Times New Roman" pitchFamily="18" charset="0"/>
                <a:cs typeface="Times New Roman" pitchFamily="18" charset="0"/>
              </a:rPr>
              <a:t>，计算机视觉，计算机图形学</a:t>
            </a:r>
            <a:endParaRPr lang="en-US" altLang="zh-CN" sz="3200" dirty="0">
              <a:latin typeface="Times New Roman" pitchFamily="18" charset="0"/>
              <a:cs typeface="Times New Roman" pitchFamily="18" charset="0"/>
            </a:endParaRPr>
          </a:p>
          <a:p>
            <a:pPr marL="342900" indent="-342900" eaLnBrk="0" hangingPunct="0">
              <a:spcBef>
                <a:spcPct val="20000"/>
              </a:spcBef>
            </a:pPr>
            <a:r>
              <a:rPr lang="en-US" altLang="zh-CN" sz="3200" dirty="0">
                <a:latin typeface="Times New Roman" pitchFamily="18" charset="0"/>
                <a:cs typeface="Times New Roman" pitchFamily="18" charset="0"/>
              </a:rPr>
              <a:t>1.3 </a:t>
            </a:r>
            <a:r>
              <a:rPr lang="zh-CN" altLang="en-US" sz="3200" dirty="0">
                <a:latin typeface="Times New Roman" pitchFamily="18" charset="0"/>
                <a:cs typeface="Times New Roman" pitchFamily="18" charset="0"/>
              </a:rPr>
              <a:t>数字图像处理系统结构</a:t>
            </a:r>
            <a:endParaRPr lang="en-US" altLang="zh-CN" sz="3200" dirty="0">
              <a:latin typeface="Times New Roman" pitchFamily="18" charset="0"/>
              <a:cs typeface="Times New Roman" pitchFamily="18" charset="0"/>
            </a:endParaRPr>
          </a:p>
          <a:p>
            <a:pPr marL="342900" indent="-342900" eaLnBrk="0" hangingPunct="0">
              <a:spcBef>
                <a:spcPct val="20000"/>
              </a:spcBef>
            </a:pPr>
            <a:r>
              <a:rPr lang="en-US" altLang="zh-CN" sz="3200" dirty="0">
                <a:latin typeface="Times New Roman" pitchFamily="18" charset="0"/>
                <a:cs typeface="Times New Roman" pitchFamily="18" charset="0"/>
              </a:rPr>
              <a:t>1.4 </a:t>
            </a:r>
            <a:r>
              <a:rPr lang="zh-CN" altLang="en-US" sz="3200" dirty="0">
                <a:latin typeface="Times New Roman" pitchFamily="18" charset="0"/>
                <a:cs typeface="Times New Roman" pitchFamily="18" charset="0"/>
              </a:rPr>
              <a:t>数字图像处理的主要研究</a:t>
            </a:r>
            <a:r>
              <a:rPr lang="zh-CN" altLang="en-US" sz="3200" dirty="0" smtClean="0">
                <a:latin typeface="Times New Roman" pitchFamily="18" charset="0"/>
                <a:cs typeface="Times New Roman" pitchFamily="18" charset="0"/>
              </a:rPr>
              <a:t>内容</a:t>
            </a:r>
            <a:endParaRPr lang="en-US" altLang="zh-CN" sz="3200" dirty="0" smtClean="0">
              <a:latin typeface="Times New Roman" pitchFamily="18" charset="0"/>
              <a:cs typeface="Times New Roman" pitchFamily="18" charset="0"/>
            </a:endParaRPr>
          </a:p>
          <a:p>
            <a:pPr marL="342900" indent="-342900" eaLnBrk="0" hangingPunct="0">
              <a:spcBef>
                <a:spcPct val="20000"/>
              </a:spcBef>
            </a:pPr>
            <a:r>
              <a:rPr lang="en-US" altLang="zh-CN" sz="3200" dirty="0" smtClean="0">
                <a:solidFill>
                  <a:srgbClr val="0000FF"/>
                </a:solidFill>
                <a:latin typeface="Times New Roman" pitchFamily="18" charset="0"/>
                <a:cs typeface="Times New Roman" pitchFamily="18" charset="0"/>
              </a:rPr>
              <a:t>1.5</a:t>
            </a:r>
            <a:r>
              <a:rPr lang="en-US" altLang="zh-CN" sz="3200" b="1" dirty="0" smtClean="0">
                <a:solidFill>
                  <a:srgbClr val="0000FF"/>
                </a:solidFill>
                <a:latin typeface="Times New Roman" pitchFamily="18" charset="0"/>
                <a:cs typeface="Times New Roman" pitchFamily="18" charset="0"/>
              </a:rPr>
              <a:t> </a:t>
            </a:r>
            <a:r>
              <a:rPr lang="zh-CN" altLang="en-US" sz="3200" b="1" dirty="0" smtClean="0">
                <a:solidFill>
                  <a:srgbClr val="0000FF"/>
                </a:solidFill>
                <a:latin typeface="Times New Roman" pitchFamily="18" charset="0"/>
                <a:cs typeface="Times New Roman" pitchFamily="18" charset="0"/>
              </a:rPr>
              <a:t>数字图像处理的发展与应用</a:t>
            </a:r>
            <a:endParaRPr lang="en-US" altLang="zh-CN" sz="3200" b="1" dirty="0" smtClean="0">
              <a:solidFill>
                <a:srgbClr val="0000FF"/>
              </a:solidFill>
              <a:latin typeface="Times New Roman" pitchFamily="18" charset="0"/>
              <a:cs typeface="Times New Roman" pitchFamily="18" charset="0"/>
            </a:endParaRPr>
          </a:p>
          <a:p>
            <a:pPr marL="342900" indent="-342900" eaLnBrk="0" hangingPunct="0">
              <a:spcBef>
                <a:spcPct val="20000"/>
              </a:spcBef>
            </a:pPr>
            <a:endParaRPr lang="en-US" altLang="zh-CN" sz="3200" b="1" dirty="0">
              <a:solidFill>
                <a:srgbClr val="0000FF"/>
              </a:solidFill>
              <a:latin typeface="Times New Roman" pitchFamily="18" charset="0"/>
              <a:cs typeface="Times New Roman" pitchFamily="18" charset="0"/>
            </a:endParaRPr>
          </a:p>
          <a:p>
            <a:pPr marL="342900" indent="-342900" eaLnBrk="0" hangingPunct="0">
              <a:spcBef>
                <a:spcPct val="20000"/>
              </a:spcBef>
              <a:buFont typeface="Arial" pitchFamily="34" charset="0"/>
              <a:buChar char="•"/>
            </a:pPr>
            <a:endParaRPr lang="en-US" altLang="zh-CN" sz="3200" b="1" dirty="0">
              <a:latin typeface="Times New Roman" pitchFamily="18" charset="0"/>
              <a:cs typeface="Times New Roman" pitchFamily="18" charset="0"/>
            </a:endParaRPr>
          </a:p>
          <a:p>
            <a:pPr marL="342900" indent="-342900" eaLnBrk="0" hangingPunct="0">
              <a:spcBef>
                <a:spcPct val="20000"/>
              </a:spcBef>
              <a:buFont typeface="Arial" pitchFamily="34" charset="0"/>
              <a:buChar char="•"/>
            </a:pPr>
            <a:endParaRPr lang="en-US" altLang="zh-CN" sz="3200" b="1" dirty="0">
              <a:latin typeface="Times New Roman" pitchFamily="18" charset="0"/>
              <a:cs typeface="Times New Roman" pitchFamily="18" charset="0"/>
            </a:endParaRPr>
          </a:p>
        </p:txBody>
      </p:sp>
      <p:sp>
        <p:nvSpPr>
          <p:cNvPr id="47108" name="Rectangle 38"/>
          <p:cNvSpPr>
            <a:spLocks noGrp="1" noChangeArrowheads="1"/>
          </p:cNvSpPr>
          <p:nvPr>
            <p:ph type="title" idx="4294967295"/>
          </p:nvPr>
        </p:nvSpPr>
        <p:spPr/>
        <p:txBody>
          <a:bodyPr/>
          <a:lstStyle/>
          <a:p>
            <a:pPr eaLnBrk="1" hangingPunct="1"/>
            <a:r>
              <a:rPr lang="zh-CN" altLang="en-US" b="1" dirty="0" smtClean="0">
                <a:latin typeface="Times New Roman" pitchFamily="18" charset="0"/>
                <a:cs typeface="Times New Roman" pitchFamily="18" charset="0"/>
              </a:rPr>
              <a:t>目  录</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cstate="print"/>
          <a:srcRect/>
          <a:stretch>
            <a:fillRect/>
          </a:stretch>
        </p:blipFill>
        <p:spPr bwMode="auto">
          <a:xfrm>
            <a:off x="344488" y="287338"/>
            <a:ext cx="8620125" cy="6165850"/>
          </a:xfrm>
          <a:prstGeom prst="rect">
            <a:avLst/>
          </a:prstGeom>
          <a:noFill/>
          <a:ln w="25400">
            <a:solidFill>
              <a:schemeClr val="bg1"/>
            </a:solidFill>
            <a:miter lim="800000"/>
            <a:headEnd/>
            <a:tailEnd type="none" w="sm" len="lg"/>
          </a:ln>
        </p:spPr>
      </p:pic>
      <p:cxnSp>
        <p:nvCxnSpPr>
          <p:cNvPr id="4" name="直接连接符 3"/>
          <p:cNvCxnSpPr/>
          <p:nvPr/>
        </p:nvCxnSpPr>
        <p:spPr>
          <a:xfrm flipV="1">
            <a:off x="1071538" y="1785926"/>
            <a:ext cx="6072230" cy="71438"/>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cstate="print"/>
          <a:srcRect/>
          <a:stretch>
            <a:fillRect/>
          </a:stretch>
        </p:blipFill>
        <p:spPr bwMode="auto">
          <a:xfrm>
            <a:off x="179388" y="476250"/>
            <a:ext cx="8766175" cy="6121400"/>
          </a:xfrm>
          <a:prstGeom prst="rect">
            <a:avLst/>
          </a:prstGeom>
          <a:noFill/>
          <a:ln w="25400">
            <a:noFill/>
            <a:miter lim="800000"/>
            <a:headEnd/>
            <a:tailEnd type="none" w="sm" len="lg"/>
          </a:ln>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p:cNvSpPr>
            <a:spLocks noGrp="1" noChangeArrowheads="1"/>
          </p:cNvSpPr>
          <p:nvPr>
            <p:ph type="body" idx="1"/>
          </p:nvPr>
        </p:nvSpPr>
        <p:spPr>
          <a:xfrm>
            <a:off x="571472" y="1500174"/>
            <a:ext cx="8039128" cy="4114800"/>
          </a:xfrm>
        </p:spPr>
        <p:txBody>
          <a:bodyPr/>
          <a:lstStyle/>
          <a:p>
            <a:pPr>
              <a:buFontTx/>
              <a:buNone/>
            </a:pPr>
            <a:r>
              <a:rPr lang="zh-CN" altLang="en-US" dirty="0" smtClean="0">
                <a:solidFill>
                  <a:schemeClr val="tx1"/>
                </a:solidFill>
              </a:rPr>
              <a:t>    </a:t>
            </a:r>
            <a:r>
              <a:rPr lang="zh-CN" altLang="en-US" b="1" dirty="0" smtClean="0">
                <a:solidFill>
                  <a:srgbClr val="0000FF"/>
                </a:solidFill>
              </a:rPr>
              <a:t>城市交通管理系统</a:t>
            </a:r>
            <a:r>
              <a:rPr lang="zh-CN" altLang="en-US" dirty="0" smtClean="0">
                <a:solidFill>
                  <a:schemeClr val="accent2"/>
                </a:solidFill>
              </a:rPr>
              <a:t>，</a:t>
            </a:r>
            <a:r>
              <a:rPr lang="zh-CN" altLang="en-US" dirty="0" smtClean="0">
                <a:solidFill>
                  <a:schemeClr val="tx1"/>
                </a:solidFill>
              </a:rPr>
              <a:t>实时采集各路段、各交叉口的交通状况，根据路况调整车辆流向，</a:t>
            </a:r>
            <a:r>
              <a:rPr lang="zh-CN" altLang="en-US" b="1" dirty="0" smtClean="0">
                <a:solidFill>
                  <a:srgbClr val="0000FF"/>
                </a:solidFill>
              </a:rPr>
              <a:t>实时控制各路口的红绿灯</a:t>
            </a:r>
            <a:r>
              <a:rPr lang="zh-CN" altLang="en-US" dirty="0" smtClean="0">
                <a:solidFill>
                  <a:schemeClr val="tx1"/>
                </a:solidFill>
              </a:rPr>
              <a:t>，充分发挥道路作用。</a:t>
            </a:r>
          </a:p>
          <a:p>
            <a:pPr>
              <a:buFontTx/>
              <a:buNone/>
            </a:pPr>
            <a:r>
              <a:rPr lang="zh-CN" altLang="en-US" dirty="0" smtClean="0">
                <a:solidFill>
                  <a:schemeClr val="tx1"/>
                </a:solidFill>
              </a:rPr>
              <a:t>   应用很普遍的系统，例如</a:t>
            </a:r>
            <a:r>
              <a:rPr lang="zh-CN" altLang="en-US" b="1" dirty="0" smtClean="0">
                <a:solidFill>
                  <a:srgbClr val="0000FF"/>
                </a:solidFill>
              </a:rPr>
              <a:t>智能大厦监控系统、工业监控系统和安全警卫系统</a:t>
            </a:r>
            <a:r>
              <a:rPr lang="zh-CN" altLang="en-US" dirty="0" smtClean="0">
                <a:solidFill>
                  <a:schemeClr val="tx1"/>
                </a:solidFill>
              </a:rPr>
              <a:t>等。 </a:t>
            </a:r>
          </a:p>
        </p:txBody>
      </p:sp>
      <p:sp>
        <p:nvSpPr>
          <p:cNvPr id="22531" name="Rectangle 1029"/>
          <p:cNvSpPr>
            <a:spLocks noChangeArrowheads="1"/>
          </p:cNvSpPr>
          <p:nvPr/>
        </p:nvSpPr>
        <p:spPr bwMode="auto">
          <a:xfrm>
            <a:off x="2643174" y="500042"/>
            <a:ext cx="4145687" cy="769441"/>
          </a:xfrm>
          <a:prstGeom prst="rect">
            <a:avLst/>
          </a:prstGeom>
          <a:noFill/>
          <a:ln w="9525">
            <a:noFill/>
            <a:miter lim="800000"/>
            <a:headEnd/>
            <a:tailEnd/>
          </a:ln>
        </p:spPr>
        <p:txBody>
          <a:bodyPr wrap="none">
            <a:spAutoFit/>
          </a:bodyPr>
          <a:lstStyle/>
          <a:p>
            <a:pPr algn="l"/>
            <a:r>
              <a:rPr kumimoji="1" lang="zh-CN" altLang="en-US" sz="4400" b="1" dirty="0">
                <a:latin typeface="Times New Roman" pitchFamily="18" charset="0"/>
                <a:ea typeface="宋体" pitchFamily="2" charset="-122"/>
              </a:rPr>
              <a:t>多媒体监视系统</a:t>
            </a:r>
          </a:p>
        </p:txBody>
      </p:sp>
    </p:spTree>
    <p:extLst>
      <p:ext uri="{BB962C8B-B14F-4D97-AF65-F5344CB8AC3E}">
        <p14:creationId xmlns:p14="http://schemas.microsoft.com/office/powerpoint/2010/main" val="1571107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714348" y="428604"/>
            <a:ext cx="7772400" cy="1143000"/>
          </a:xfrm>
        </p:spPr>
        <p:txBody>
          <a:bodyPr/>
          <a:lstStyle/>
          <a:p>
            <a:r>
              <a:rPr lang="zh-CN" altLang="en-US" b="1" dirty="0" smtClean="0">
                <a:solidFill>
                  <a:schemeClr val="tx1"/>
                </a:solidFill>
              </a:rPr>
              <a:t>城市交通管理系统</a:t>
            </a:r>
          </a:p>
        </p:txBody>
      </p:sp>
      <p:pic>
        <p:nvPicPr>
          <p:cNvPr id="23555" name="Picture 5" descr="Img319144593"/>
          <p:cNvPicPr>
            <a:picLocks noChangeAspect="1" noChangeArrowheads="1"/>
          </p:cNvPicPr>
          <p:nvPr/>
        </p:nvPicPr>
        <p:blipFill>
          <a:blip r:embed="rId3" cstate="print"/>
          <a:srcRect/>
          <a:stretch>
            <a:fillRect/>
          </a:stretch>
        </p:blipFill>
        <p:spPr bwMode="auto">
          <a:xfrm>
            <a:off x="1187450" y="1700213"/>
            <a:ext cx="7345363" cy="4792662"/>
          </a:xfrm>
          <a:prstGeom prst="rect">
            <a:avLst/>
          </a:prstGeom>
          <a:noFill/>
          <a:ln w="9525">
            <a:noFill/>
            <a:miter lim="800000"/>
            <a:headEnd/>
            <a:tailEnd/>
          </a:ln>
        </p:spPr>
      </p:pic>
    </p:spTree>
    <p:extLst>
      <p:ext uri="{BB962C8B-B14F-4D97-AF65-F5344CB8AC3E}">
        <p14:creationId xmlns:p14="http://schemas.microsoft.com/office/powerpoint/2010/main" val="363871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endParaRPr lang="zh-CN" altLang="en-US" smtClean="0"/>
          </a:p>
        </p:txBody>
      </p:sp>
      <p:sp>
        <p:nvSpPr>
          <p:cNvPr id="24579" name="Rectangle 3"/>
          <p:cNvSpPr>
            <a:spLocks noGrp="1" noChangeArrowheads="1"/>
          </p:cNvSpPr>
          <p:nvPr>
            <p:ph type="body" idx="1"/>
          </p:nvPr>
        </p:nvSpPr>
        <p:spPr/>
        <p:txBody>
          <a:bodyPr/>
          <a:lstStyle/>
          <a:p>
            <a:endParaRPr lang="zh-CN" altLang="en-US" smtClean="0"/>
          </a:p>
        </p:txBody>
      </p:sp>
      <p:pic>
        <p:nvPicPr>
          <p:cNvPr id="24580" name="Picture 5" descr="HDS-ExtraLargeFOV-1"/>
          <p:cNvPicPr>
            <a:picLocks noChangeAspect="1" noChangeArrowheads="1"/>
          </p:cNvPicPr>
          <p:nvPr/>
        </p:nvPicPr>
        <p:blipFill>
          <a:blip r:embed="rId2" cstate="print"/>
          <a:srcRect/>
          <a:stretch>
            <a:fillRect/>
          </a:stretch>
        </p:blipFill>
        <p:spPr bwMode="auto">
          <a:xfrm>
            <a:off x="71438" y="560388"/>
            <a:ext cx="8964612" cy="5676900"/>
          </a:xfrm>
          <a:prstGeom prst="rect">
            <a:avLst/>
          </a:prstGeom>
          <a:noFill/>
          <a:ln w="9525">
            <a:noFill/>
            <a:miter lim="800000"/>
            <a:headEnd/>
            <a:tailEnd/>
          </a:ln>
        </p:spPr>
      </p:pic>
    </p:spTree>
    <p:extLst>
      <p:ext uri="{BB962C8B-B14F-4D97-AF65-F5344CB8AC3E}">
        <p14:creationId xmlns:p14="http://schemas.microsoft.com/office/powerpoint/2010/main" val="664030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0" descr="191_100920184544_1"/>
          <p:cNvPicPr>
            <a:picLocks noChangeAspect="1" noChangeArrowheads="1"/>
          </p:cNvPicPr>
          <p:nvPr/>
        </p:nvPicPr>
        <p:blipFill>
          <a:blip r:embed="rId2" cstate="print"/>
          <a:srcRect/>
          <a:stretch>
            <a:fillRect/>
          </a:stretch>
        </p:blipFill>
        <p:spPr bwMode="auto">
          <a:xfrm>
            <a:off x="395288" y="4508500"/>
            <a:ext cx="8277225" cy="1876425"/>
          </a:xfrm>
          <a:prstGeom prst="rect">
            <a:avLst/>
          </a:prstGeom>
          <a:noFill/>
          <a:ln w="9525">
            <a:noFill/>
            <a:miter lim="800000"/>
            <a:headEnd/>
            <a:tailEnd/>
          </a:ln>
        </p:spPr>
      </p:pic>
      <p:pic>
        <p:nvPicPr>
          <p:cNvPr id="25603" name="Picture 23" descr="191_100920184615_1"/>
          <p:cNvPicPr>
            <a:picLocks noChangeAspect="1" noChangeArrowheads="1"/>
          </p:cNvPicPr>
          <p:nvPr/>
        </p:nvPicPr>
        <p:blipFill>
          <a:blip r:embed="rId3" cstate="print"/>
          <a:srcRect/>
          <a:stretch>
            <a:fillRect/>
          </a:stretch>
        </p:blipFill>
        <p:spPr bwMode="auto">
          <a:xfrm>
            <a:off x="442913" y="2462213"/>
            <a:ext cx="8258175" cy="1933575"/>
          </a:xfrm>
          <a:prstGeom prst="rect">
            <a:avLst/>
          </a:prstGeom>
          <a:noFill/>
          <a:ln w="9525">
            <a:noFill/>
            <a:miter lim="800000"/>
            <a:headEnd/>
            <a:tailEnd/>
          </a:ln>
        </p:spPr>
      </p:pic>
      <p:pic>
        <p:nvPicPr>
          <p:cNvPr id="25604" name="Picture 25" descr="191_100920184311_1"/>
          <p:cNvPicPr>
            <a:picLocks noChangeAspect="1" noChangeArrowheads="1"/>
          </p:cNvPicPr>
          <p:nvPr/>
        </p:nvPicPr>
        <p:blipFill>
          <a:blip r:embed="rId4" cstate="print"/>
          <a:srcRect/>
          <a:stretch>
            <a:fillRect/>
          </a:stretch>
        </p:blipFill>
        <p:spPr bwMode="auto">
          <a:xfrm>
            <a:off x="468313" y="333375"/>
            <a:ext cx="8207375" cy="1952625"/>
          </a:xfrm>
          <a:prstGeom prst="rect">
            <a:avLst/>
          </a:prstGeom>
          <a:noFill/>
          <a:ln w="9525">
            <a:noFill/>
            <a:miter lim="800000"/>
            <a:headEnd/>
            <a:tailEnd/>
          </a:ln>
        </p:spPr>
      </p:pic>
    </p:spTree>
    <p:extLst>
      <p:ext uri="{BB962C8B-B14F-4D97-AF65-F5344CB8AC3E}">
        <p14:creationId xmlns:p14="http://schemas.microsoft.com/office/powerpoint/2010/main" val="1614317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Text Box 2"/>
          <p:cNvSpPr txBox="1">
            <a:spLocks noChangeArrowheads="1"/>
          </p:cNvSpPr>
          <p:nvPr/>
        </p:nvSpPr>
        <p:spPr bwMode="auto">
          <a:xfrm>
            <a:off x="684213" y="0"/>
            <a:ext cx="8656637" cy="2289175"/>
          </a:xfrm>
          <a:prstGeom prst="rect">
            <a:avLst/>
          </a:prstGeom>
          <a:noFill/>
          <a:ln w="9525">
            <a:noFill/>
            <a:miter lim="800000"/>
            <a:headEnd/>
            <a:tailEnd/>
          </a:ln>
        </p:spPr>
        <p:txBody>
          <a:bodyPr>
            <a:spAutoFit/>
          </a:bodyPr>
          <a:lstStyle/>
          <a:p>
            <a:r>
              <a:rPr kumimoji="1" lang="en-US" altLang="zh-CN" sz="3600" b="1">
                <a:latin typeface="Times New Roman" pitchFamily="18" charset="0"/>
                <a:ea typeface="华文新魏" pitchFamily="2" charset="-122"/>
              </a:rPr>
              <a:t>Monitor system</a:t>
            </a:r>
          </a:p>
          <a:p>
            <a:r>
              <a:rPr kumimoji="1" lang="en-US" altLang="zh-CN" sz="3600" b="1">
                <a:latin typeface="Times New Roman" pitchFamily="18" charset="0"/>
                <a:ea typeface="华文新魏" pitchFamily="2" charset="-122"/>
              </a:rPr>
              <a:t>Automatic driving</a:t>
            </a:r>
          </a:p>
          <a:p>
            <a:r>
              <a:rPr kumimoji="1" lang="zh-CN" altLang="en-US" sz="3600" b="1">
                <a:latin typeface="Times New Roman" pitchFamily="18" charset="0"/>
                <a:ea typeface="华文新魏" pitchFamily="2" charset="-122"/>
              </a:rPr>
              <a:t>交通监控</a:t>
            </a:r>
          </a:p>
          <a:p>
            <a:r>
              <a:rPr kumimoji="1" lang="zh-CN" altLang="en-US" sz="3600" b="1">
                <a:latin typeface="Times New Roman" pitchFamily="18" charset="0"/>
                <a:ea typeface="华文新魏" pitchFamily="2" charset="-122"/>
              </a:rPr>
              <a:t>自动驾驶</a:t>
            </a:r>
          </a:p>
        </p:txBody>
      </p:sp>
      <p:pic>
        <p:nvPicPr>
          <p:cNvPr id="102403" name="Picture 2"/>
          <p:cNvPicPr>
            <a:picLocks noChangeAspect="1" noChangeArrowheads="1"/>
          </p:cNvPicPr>
          <p:nvPr/>
        </p:nvPicPr>
        <p:blipFill>
          <a:blip r:embed="rId3" cstate="print"/>
          <a:srcRect/>
          <a:stretch>
            <a:fillRect/>
          </a:stretch>
        </p:blipFill>
        <p:spPr bwMode="auto">
          <a:xfrm>
            <a:off x="0" y="0"/>
            <a:ext cx="9753600" cy="7315200"/>
          </a:xfrm>
          <a:prstGeom prst="rect">
            <a:avLst/>
          </a:prstGeom>
          <a:noFill/>
          <a:ln w="9525">
            <a:noFill/>
            <a:miter lim="800000"/>
            <a:headEnd/>
            <a:tailEnd/>
          </a:ln>
        </p:spPr>
      </p:pic>
    </p:spTree>
    <p:extLst>
      <p:ext uri="{BB962C8B-B14F-4D97-AF65-F5344CB8AC3E}">
        <p14:creationId xmlns:p14="http://schemas.microsoft.com/office/powerpoint/2010/main" val="37461843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94626"/>
                                        </p:tgtEl>
                                        <p:attrNameLst>
                                          <p:attrName>style.visibility</p:attrName>
                                        </p:attrNameLst>
                                      </p:cBhvr>
                                      <p:to>
                                        <p:strVal val="visible"/>
                                      </p:to>
                                    </p:set>
                                    <p:anim to="" calcmode="lin" valueType="num">
                                      <p:cBhvr>
                                        <p:cTn id="7" dur="1" fill="hold"/>
                                        <p:tgtEl>
                                          <p:spTgt spid="79462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4626"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内容占位符 4"/>
          <p:cNvSpPr>
            <a:spLocks noGrp="1"/>
          </p:cNvSpPr>
          <p:nvPr>
            <p:ph idx="1"/>
          </p:nvPr>
        </p:nvSpPr>
        <p:spPr>
          <a:xfrm>
            <a:off x="1331913" y="2060575"/>
            <a:ext cx="7354887" cy="4065588"/>
          </a:xfrm>
        </p:spPr>
        <p:txBody>
          <a:bodyPr/>
          <a:lstStyle/>
          <a:p>
            <a:pPr>
              <a:buFont typeface="Wingdings" pitchFamily="2" charset="2"/>
              <a:buChar char="Ø"/>
            </a:pPr>
            <a:r>
              <a:rPr lang="zh-CN" altLang="en-US" dirty="0" smtClean="0"/>
              <a:t>图像处理的发展</a:t>
            </a:r>
            <a:endParaRPr lang="en-US" altLang="zh-CN" dirty="0" smtClean="0"/>
          </a:p>
          <a:p>
            <a:pPr>
              <a:buFont typeface="Wingdings" pitchFamily="2" charset="2"/>
              <a:buChar char="Ø"/>
            </a:pPr>
            <a:r>
              <a:rPr lang="zh-CN" altLang="en-US" b="1" dirty="0">
                <a:solidFill>
                  <a:srgbClr val="0000FF"/>
                </a:solidFill>
              </a:rPr>
              <a:t>图像处理的应用</a:t>
            </a:r>
            <a:endParaRPr lang="en-US" altLang="zh-CN" b="1" dirty="0">
              <a:solidFill>
                <a:srgbClr val="0000FF"/>
              </a:solidFill>
            </a:endParaRPr>
          </a:p>
          <a:p>
            <a:pPr lvl="1">
              <a:buFont typeface="Wingdings" panose="05000000000000000000" pitchFamily="2" charset="2"/>
              <a:buChar char="ü"/>
            </a:pPr>
            <a:r>
              <a:rPr lang="zh-CN" altLang="en-US" dirty="0"/>
              <a:t>日常生活</a:t>
            </a:r>
            <a:endParaRPr lang="en-US" altLang="zh-CN" dirty="0"/>
          </a:p>
          <a:p>
            <a:pPr lvl="1">
              <a:buFont typeface="Wingdings" panose="05000000000000000000" pitchFamily="2" charset="2"/>
              <a:buChar char="ü"/>
            </a:pPr>
            <a:r>
              <a:rPr lang="zh-CN" altLang="en-US" b="1" dirty="0">
                <a:solidFill>
                  <a:srgbClr val="0000FF"/>
                </a:solidFill>
              </a:rPr>
              <a:t>影视娱乐业</a:t>
            </a:r>
            <a:endParaRPr lang="en-US" altLang="zh-CN" b="1" dirty="0">
              <a:solidFill>
                <a:srgbClr val="0000FF"/>
              </a:solidFill>
            </a:endParaRPr>
          </a:p>
          <a:p>
            <a:pPr lvl="1">
              <a:buFont typeface="Wingdings" panose="05000000000000000000" pitchFamily="2" charset="2"/>
              <a:buChar char="ü"/>
            </a:pPr>
            <a:r>
              <a:rPr lang="zh-CN" altLang="en-US" dirty="0" smtClean="0"/>
              <a:t>军事领域</a:t>
            </a:r>
            <a:endParaRPr lang="en-US" altLang="zh-CN" dirty="0" smtClean="0"/>
          </a:p>
          <a:p>
            <a:pPr lvl="1">
              <a:buFont typeface="Wingdings" panose="05000000000000000000" pitchFamily="2" charset="2"/>
              <a:buChar char="ü"/>
            </a:pPr>
            <a:r>
              <a:rPr lang="zh-CN" altLang="en-US" dirty="0"/>
              <a:t>红外成像</a:t>
            </a:r>
            <a:endParaRPr lang="en-US" altLang="zh-CN" dirty="0"/>
          </a:p>
          <a:p>
            <a:pPr lvl="1">
              <a:buFont typeface="Wingdings" panose="05000000000000000000" pitchFamily="2" charset="2"/>
              <a:buChar char="ü"/>
            </a:pPr>
            <a:r>
              <a:rPr lang="zh-CN" altLang="en-US" dirty="0" smtClean="0"/>
              <a:t>医学成像</a:t>
            </a:r>
            <a:endParaRPr lang="en-US" altLang="zh-CN" dirty="0" smtClean="0"/>
          </a:p>
          <a:p>
            <a:pPr lvl="1">
              <a:buFont typeface="Wingdings" panose="05000000000000000000" pitchFamily="2" charset="2"/>
              <a:buChar char="ü"/>
            </a:pPr>
            <a:r>
              <a:rPr lang="zh-CN" altLang="en-US" dirty="0" smtClean="0"/>
              <a:t>计算机视觉</a:t>
            </a:r>
            <a:endParaRPr lang="zh-CN" altLang="en-US" dirty="0"/>
          </a:p>
        </p:txBody>
      </p:sp>
      <p:sp>
        <p:nvSpPr>
          <p:cNvPr id="8195" name="标题 1"/>
          <p:cNvSpPr>
            <a:spLocks noGrp="1"/>
          </p:cNvSpPr>
          <p:nvPr>
            <p:ph type="title"/>
          </p:nvPr>
        </p:nvSpPr>
        <p:spPr>
          <a:xfrm>
            <a:off x="428596" y="701824"/>
            <a:ext cx="8229600" cy="1143000"/>
          </a:xfrm>
        </p:spPr>
        <p:txBody>
          <a:bodyPr/>
          <a:lstStyle/>
          <a:p>
            <a:pPr eaLnBrk="1" hangingPunct="1"/>
            <a:r>
              <a:rPr lang="zh-CN" altLang="en-US" b="1" dirty="0" smtClean="0"/>
              <a:t>数字图像处理的发展与应用</a:t>
            </a:r>
          </a:p>
        </p:txBody>
      </p:sp>
    </p:spTree>
    <p:extLst>
      <p:ext uri="{BB962C8B-B14F-4D97-AF65-F5344CB8AC3E}">
        <p14:creationId xmlns:p14="http://schemas.microsoft.com/office/powerpoint/2010/main" val="32468961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zh-CN" altLang="en-US" b="1" dirty="0" smtClean="0"/>
              <a:t>图像处理在娱乐业中的应用</a:t>
            </a:r>
          </a:p>
        </p:txBody>
      </p:sp>
      <p:sp>
        <p:nvSpPr>
          <p:cNvPr id="46083" name="TextBox 7"/>
          <p:cNvSpPr>
            <a:spLocks noGrp="1" noChangeArrowheads="1"/>
          </p:cNvSpPr>
          <p:nvPr>
            <p:ph idx="1"/>
          </p:nvPr>
        </p:nvSpPr>
        <p:spPr>
          <a:xfrm>
            <a:off x="457200" y="1600200"/>
            <a:ext cx="8229600" cy="584200"/>
          </a:xfrm>
        </p:spPr>
        <p:txBody>
          <a:bodyPr>
            <a:spAutoFit/>
          </a:bodyPr>
          <a:lstStyle/>
          <a:p>
            <a:r>
              <a:rPr lang="zh-CN" altLang="en-US" dirty="0" smtClean="0"/>
              <a:t>都有哪些应用</a:t>
            </a:r>
            <a:r>
              <a:rPr lang="en-US" altLang="zh-CN" dirty="0" smtClean="0">
                <a:latin typeface="Times New Roman" pitchFamily="18" charset="0"/>
                <a:cs typeface="Times New Roman" pitchFamily="18" charset="0"/>
              </a:rPr>
              <a:t>???</a:t>
            </a:r>
            <a:endParaRPr lang="zh-CN" altLang="en-US"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LaetitiaCasta4_1024x768"/>
          <p:cNvPicPr>
            <a:picLocks noChangeAspect="1" noChangeArrowheads="1"/>
          </p:cNvPicPr>
          <p:nvPr/>
        </p:nvPicPr>
        <p:blipFill>
          <a:blip r:embed="rId3" cstate="print"/>
          <a:srcRect/>
          <a:stretch>
            <a:fillRect/>
          </a:stretch>
        </p:blipFill>
        <p:spPr bwMode="auto">
          <a:xfrm>
            <a:off x="0" y="14288"/>
            <a:ext cx="9144000" cy="7053262"/>
          </a:xfrm>
          <a:prstGeom prst="rect">
            <a:avLst/>
          </a:prstGeom>
          <a:noFill/>
          <a:ln w="9525">
            <a:noFill/>
            <a:miter lim="800000"/>
            <a:headEnd/>
            <a:tailEnd/>
          </a:ln>
        </p:spPr>
      </p:pic>
      <p:sp>
        <p:nvSpPr>
          <p:cNvPr id="80899" name="Text Box 3"/>
          <p:cNvSpPr txBox="1">
            <a:spLocks noChangeArrowheads="1"/>
          </p:cNvSpPr>
          <p:nvPr/>
        </p:nvSpPr>
        <p:spPr bwMode="auto">
          <a:xfrm>
            <a:off x="300038" y="0"/>
            <a:ext cx="7154523" cy="1446550"/>
          </a:xfrm>
          <a:prstGeom prst="rect">
            <a:avLst/>
          </a:prstGeom>
          <a:noFill/>
          <a:ln w="9525">
            <a:noFill/>
            <a:miter lim="800000"/>
            <a:headEnd/>
            <a:tailEnd/>
          </a:ln>
        </p:spPr>
        <p:txBody>
          <a:bodyPr wrap="none">
            <a:spAutoFit/>
          </a:bodyPr>
          <a:lstStyle/>
          <a:p>
            <a:r>
              <a:rPr kumimoji="1" lang="en-US" altLang="zh-CN" sz="4400" dirty="0">
                <a:solidFill>
                  <a:srgbClr val="0000FF"/>
                </a:solidFill>
                <a:latin typeface="Times New Roman" pitchFamily="18" charset="0"/>
                <a:ea typeface="+mn-ea"/>
                <a:cs typeface="Times New Roman" pitchFamily="18" charset="0"/>
              </a:rPr>
              <a:t>Generated </a:t>
            </a:r>
            <a:r>
              <a:rPr kumimoji="1" lang="en-US" altLang="zh-CN" sz="4400" dirty="0" smtClean="0">
                <a:solidFill>
                  <a:srgbClr val="0000FF"/>
                </a:solidFill>
                <a:latin typeface="Times New Roman" pitchFamily="18" charset="0"/>
                <a:ea typeface="+mn-ea"/>
                <a:cs typeface="Times New Roman" pitchFamily="18" charset="0"/>
              </a:rPr>
              <a:t>Image </a:t>
            </a:r>
            <a:r>
              <a:rPr kumimoji="1" lang="en-US" altLang="zh-CN" sz="4400" dirty="0">
                <a:solidFill>
                  <a:srgbClr val="0000FF"/>
                </a:solidFill>
                <a:latin typeface="Times New Roman" pitchFamily="18" charset="0"/>
                <a:ea typeface="+mn-ea"/>
                <a:cs typeface="Times New Roman" pitchFamily="18" charset="0"/>
              </a:rPr>
              <a:t>by </a:t>
            </a:r>
            <a:r>
              <a:rPr kumimoji="1" lang="en-US" altLang="zh-CN" sz="4400" dirty="0" smtClean="0">
                <a:solidFill>
                  <a:srgbClr val="0000FF"/>
                </a:solidFill>
                <a:latin typeface="Times New Roman" pitchFamily="18" charset="0"/>
                <a:ea typeface="+mn-ea"/>
                <a:cs typeface="Times New Roman" pitchFamily="18" charset="0"/>
              </a:rPr>
              <a:t>Computer</a:t>
            </a:r>
            <a:endParaRPr kumimoji="1" lang="en-US" altLang="zh-CN" sz="4400" dirty="0">
              <a:solidFill>
                <a:srgbClr val="0000FF"/>
              </a:solidFill>
              <a:latin typeface="Times New Roman" pitchFamily="18" charset="0"/>
              <a:ea typeface="+mn-ea"/>
              <a:cs typeface="Times New Roman" pitchFamily="18" charset="0"/>
            </a:endParaRPr>
          </a:p>
          <a:p>
            <a:r>
              <a:rPr kumimoji="1" lang="zh-CN" altLang="en-US" sz="4400" b="1" dirty="0">
                <a:solidFill>
                  <a:srgbClr val="0000FF"/>
                </a:solidFill>
                <a:latin typeface="Times New Roman" pitchFamily="18" charset="0"/>
                <a:ea typeface="+mn-ea"/>
                <a:cs typeface="Times New Roman" pitchFamily="18" charset="0"/>
              </a:rPr>
              <a:t>计算机图像生成</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80899"/>
                                        </p:tgtEl>
                                        <p:attrNameLst>
                                          <p:attrName>style.visibility</p:attrName>
                                        </p:attrNameLst>
                                      </p:cBhvr>
                                      <p:to>
                                        <p:strVal val="visible"/>
                                      </p:to>
                                    </p:set>
                                    <p:anim to="" calcmode="lin" valueType="num">
                                      <p:cBhvr>
                                        <p:cTn id="7" dur="1" fill="hold"/>
                                        <p:tgtEl>
                                          <p:spTgt spid="8089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内容占位符 4"/>
          <p:cNvSpPr>
            <a:spLocks noGrp="1"/>
          </p:cNvSpPr>
          <p:nvPr>
            <p:ph idx="1"/>
          </p:nvPr>
        </p:nvSpPr>
        <p:spPr>
          <a:xfrm>
            <a:off x="1285852" y="1857364"/>
            <a:ext cx="7354887" cy="4065588"/>
          </a:xfrm>
        </p:spPr>
        <p:txBody>
          <a:bodyPr/>
          <a:lstStyle/>
          <a:p>
            <a:pPr>
              <a:buFont typeface="Wingdings" pitchFamily="2" charset="2"/>
              <a:buChar char="Ø"/>
            </a:pPr>
            <a:r>
              <a:rPr lang="zh-CN" altLang="en-US" b="1" dirty="0" smtClean="0">
                <a:solidFill>
                  <a:srgbClr val="0000FF"/>
                </a:solidFill>
              </a:rPr>
              <a:t>图像处理的发展</a:t>
            </a:r>
            <a:endParaRPr lang="en-US" altLang="zh-CN" b="1" dirty="0" smtClean="0"/>
          </a:p>
          <a:p>
            <a:pPr>
              <a:buFont typeface="Wingdings" pitchFamily="2" charset="2"/>
              <a:buChar char="Ø"/>
            </a:pPr>
            <a:r>
              <a:rPr lang="zh-CN" altLang="en-US" dirty="0" smtClean="0"/>
              <a:t>图像处理的应用</a:t>
            </a:r>
            <a:endParaRPr lang="en-US" altLang="zh-CN" dirty="0" smtClean="0"/>
          </a:p>
          <a:p>
            <a:pPr lvl="1">
              <a:buFont typeface="Wingdings" panose="05000000000000000000" pitchFamily="2" charset="2"/>
              <a:buChar char="ü"/>
            </a:pPr>
            <a:r>
              <a:rPr lang="zh-CN" altLang="en-US" dirty="0" smtClean="0"/>
              <a:t>日常生活</a:t>
            </a:r>
            <a:endParaRPr lang="en-US" altLang="zh-CN" dirty="0" smtClean="0"/>
          </a:p>
          <a:p>
            <a:pPr lvl="1">
              <a:buFont typeface="Wingdings" panose="05000000000000000000" pitchFamily="2" charset="2"/>
              <a:buChar char="ü"/>
            </a:pPr>
            <a:r>
              <a:rPr lang="zh-CN" altLang="en-US" dirty="0" smtClean="0"/>
              <a:t>影视娱乐业</a:t>
            </a:r>
            <a:endParaRPr lang="en-US" altLang="zh-CN" dirty="0" smtClean="0"/>
          </a:p>
          <a:p>
            <a:pPr lvl="1">
              <a:buFont typeface="Wingdings" panose="05000000000000000000" pitchFamily="2" charset="2"/>
              <a:buChar char="ü"/>
            </a:pPr>
            <a:r>
              <a:rPr lang="zh-CN" altLang="en-US" dirty="0" smtClean="0"/>
              <a:t>军事领域</a:t>
            </a:r>
            <a:endParaRPr lang="en-US" altLang="zh-CN" dirty="0" smtClean="0"/>
          </a:p>
          <a:p>
            <a:pPr lvl="1">
              <a:buFont typeface="Wingdings" panose="05000000000000000000" pitchFamily="2" charset="2"/>
              <a:buChar char="ü"/>
            </a:pPr>
            <a:r>
              <a:rPr lang="zh-CN" altLang="en-US" dirty="0" smtClean="0"/>
              <a:t>红外成像</a:t>
            </a:r>
            <a:endParaRPr lang="en-US" altLang="zh-CN" dirty="0" smtClean="0"/>
          </a:p>
          <a:p>
            <a:pPr lvl="1">
              <a:buFont typeface="Wingdings" panose="05000000000000000000" pitchFamily="2" charset="2"/>
              <a:buChar char="ü"/>
            </a:pPr>
            <a:r>
              <a:rPr lang="zh-CN" altLang="en-US" dirty="0" smtClean="0"/>
              <a:t>医学成像</a:t>
            </a:r>
            <a:endParaRPr lang="en-US" altLang="zh-CN" dirty="0" smtClean="0"/>
          </a:p>
          <a:p>
            <a:pPr lvl="1">
              <a:buFont typeface="Wingdings" panose="05000000000000000000" pitchFamily="2" charset="2"/>
              <a:buChar char="ü"/>
            </a:pPr>
            <a:r>
              <a:rPr lang="zh-CN" altLang="en-US" dirty="0" smtClean="0"/>
              <a:t>计算机视觉</a:t>
            </a:r>
          </a:p>
        </p:txBody>
      </p:sp>
      <p:sp>
        <p:nvSpPr>
          <p:cNvPr id="8195" name="标题 1"/>
          <p:cNvSpPr>
            <a:spLocks noGrp="1"/>
          </p:cNvSpPr>
          <p:nvPr>
            <p:ph type="title"/>
          </p:nvPr>
        </p:nvSpPr>
        <p:spPr>
          <a:xfrm>
            <a:off x="500034" y="642918"/>
            <a:ext cx="8229600" cy="1143000"/>
          </a:xfrm>
        </p:spPr>
        <p:txBody>
          <a:bodyPr/>
          <a:lstStyle/>
          <a:p>
            <a:pPr eaLnBrk="1" hangingPunct="1"/>
            <a:r>
              <a:rPr lang="zh-CN" altLang="en-US" b="1" dirty="0" smtClean="0"/>
              <a:t>数字图像处理的发展与应用</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descr="FP0082"/>
          <p:cNvPicPr>
            <a:picLocks noChangeAspect="1" noChangeArrowheads="1"/>
          </p:cNvPicPr>
          <p:nvPr/>
        </p:nvPicPr>
        <p:blipFill>
          <a:blip r:embed="rId3" cstate="print"/>
          <a:srcRect/>
          <a:stretch>
            <a:fillRect/>
          </a:stretch>
        </p:blipFill>
        <p:spPr bwMode="auto">
          <a:xfrm>
            <a:off x="-304800" y="-228600"/>
            <a:ext cx="9753600" cy="7315200"/>
          </a:xfrm>
          <a:prstGeom prst="rect">
            <a:avLst/>
          </a:prstGeom>
          <a:noFill/>
          <a:ln w="9525">
            <a:noFill/>
            <a:miter lim="800000"/>
            <a:headEnd/>
            <a:tailEnd/>
          </a:ln>
        </p:spPr>
      </p:pic>
      <p:sp>
        <p:nvSpPr>
          <p:cNvPr id="177155" name="Text Box 3"/>
          <p:cNvSpPr txBox="1">
            <a:spLocks noChangeArrowheads="1"/>
          </p:cNvSpPr>
          <p:nvPr/>
        </p:nvSpPr>
        <p:spPr bwMode="auto">
          <a:xfrm>
            <a:off x="4323916" y="2204864"/>
            <a:ext cx="4570482" cy="1446550"/>
          </a:xfrm>
          <a:prstGeom prst="rect">
            <a:avLst/>
          </a:prstGeom>
          <a:noFill/>
          <a:ln w="9525">
            <a:noFill/>
            <a:miter lim="800000"/>
            <a:headEnd/>
            <a:tailEnd/>
          </a:ln>
          <a:effectLst/>
        </p:spPr>
        <p:txBody>
          <a:bodyPr wrap="none">
            <a:spAutoFit/>
          </a:bodyPr>
          <a:lstStyle/>
          <a:p>
            <a:pPr algn="ctr">
              <a:defRPr/>
            </a:pPr>
            <a:r>
              <a:rPr kumimoji="1" lang="en-US" altLang="zh-CN" sz="4400" dirty="0">
                <a:solidFill>
                  <a:srgbClr val="FFFF00"/>
                </a:solidFill>
                <a:latin typeface="Times New Roman" pitchFamily="18" charset="0"/>
                <a:ea typeface="华文新魏" pitchFamily="2" charset="-122"/>
              </a:rPr>
              <a:t>Synthetic Image</a:t>
            </a:r>
          </a:p>
          <a:p>
            <a:pPr>
              <a:defRPr/>
            </a:pPr>
            <a:r>
              <a:rPr kumimoji="1" lang="en-US" altLang="zh-CN" sz="4400" dirty="0">
                <a:solidFill>
                  <a:srgbClr val="FFFF00"/>
                </a:solidFill>
                <a:latin typeface="Times New Roman" pitchFamily="18" charset="0"/>
                <a:ea typeface="华文新魏" pitchFamily="2" charset="-122"/>
              </a:rPr>
              <a:t> </a:t>
            </a:r>
            <a:r>
              <a:rPr kumimoji="1" lang="zh-CN" altLang="en-US" sz="4400" b="1" dirty="0" smtClean="0">
                <a:solidFill>
                  <a:srgbClr val="FFFF00"/>
                </a:solidFill>
                <a:latin typeface="+mn-ea"/>
                <a:ea typeface="+mn-ea"/>
              </a:rPr>
              <a:t>计算机图像合成 </a:t>
            </a:r>
            <a:endParaRPr kumimoji="1" lang="zh-CN" altLang="en-US" sz="4400" b="1" dirty="0">
              <a:solidFill>
                <a:srgbClr val="FFFF00"/>
              </a:solidFill>
              <a:latin typeface="+mn-ea"/>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177155"/>
                                        </p:tgtEl>
                                        <p:attrNameLst>
                                          <p:attrName>style.visibility</p:attrName>
                                        </p:attrNameLst>
                                      </p:cBhvr>
                                      <p:to>
                                        <p:strVal val="visible"/>
                                      </p:to>
                                    </p:set>
                                    <p:anim to="" calcmode="lin" valueType="num">
                                      <p:cBhvr>
                                        <p:cTn id="7" dur="1" fill="hold"/>
                                        <p:tgtEl>
                                          <p:spTgt spid="17715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053" descr="FP0096"/>
          <p:cNvPicPr>
            <a:picLocks noChangeAspect="1" noChangeArrowheads="1"/>
          </p:cNvPicPr>
          <p:nvPr/>
        </p:nvPicPr>
        <p:blipFill>
          <a:blip r:embed="rId3" cstate="print"/>
          <a:srcRect/>
          <a:stretch>
            <a:fillRect/>
          </a:stretch>
        </p:blipFill>
        <p:spPr bwMode="auto">
          <a:xfrm>
            <a:off x="0" y="0"/>
            <a:ext cx="9144000" cy="6899275"/>
          </a:xfrm>
          <a:prstGeom prst="rect">
            <a:avLst/>
          </a:prstGeom>
          <a:noFill/>
          <a:ln w="9525">
            <a:noFill/>
            <a:miter lim="800000"/>
            <a:headEnd/>
            <a:tailEnd/>
          </a:ln>
        </p:spPr>
      </p:pic>
      <p:sp>
        <p:nvSpPr>
          <p:cNvPr id="4" name="Text Box 3"/>
          <p:cNvSpPr txBox="1">
            <a:spLocks noChangeArrowheads="1"/>
          </p:cNvSpPr>
          <p:nvPr/>
        </p:nvSpPr>
        <p:spPr bwMode="auto">
          <a:xfrm>
            <a:off x="4427984" y="332656"/>
            <a:ext cx="4570482" cy="1446550"/>
          </a:xfrm>
          <a:prstGeom prst="rect">
            <a:avLst/>
          </a:prstGeom>
          <a:noFill/>
          <a:ln w="9525">
            <a:noFill/>
            <a:miter lim="800000"/>
            <a:headEnd/>
            <a:tailEnd/>
          </a:ln>
          <a:effectLst/>
        </p:spPr>
        <p:txBody>
          <a:bodyPr wrap="none">
            <a:spAutoFit/>
          </a:bodyPr>
          <a:lstStyle/>
          <a:p>
            <a:pPr algn="ctr">
              <a:defRPr/>
            </a:pPr>
            <a:r>
              <a:rPr kumimoji="1" lang="en-US" altLang="zh-CN" sz="4400" dirty="0">
                <a:solidFill>
                  <a:srgbClr val="FFFF00"/>
                </a:solidFill>
                <a:latin typeface="Times New Roman" pitchFamily="18" charset="0"/>
                <a:ea typeface="华文新魏" pitchFamily="2" charset="-122"/>
              </a:rPr>
              <a:t>Synthetic Image</a:t>
            </a:r>
          </a:p>
          <a:p>
            <a:pPr>
              <a:defRPr/>
            </a:pPr>
            <a:r>
              <a:rPr kumimoji="1" lang="en-US" altLang="zh-CN" sz="4400" dirty="0">
                <a:solidFill>
                  <a:srgbClr val="FFFF00"/>
                </a:solidFill>
                <a:latin typeface="Times New Roman" pitchFamily="18" charset="0"/>
                <a:ea typeface="华文新魏" pitchFamily="2" charset="-122"/>
              </a:rPr>
              <a:t> </a:t>
            </a:r>
            <a:r>
              <a:rPr kumimoji="1" lang="zh-CN" altLang="en-US" sz="4400" b="1" dirty="0" smtClean="0">
                <a:solidFill>
                  <a:srgbClr val="FFFF00"/>
                </a:solidFill>
                <a:latin typeface="+mn-ea"/>
                <a:ea typeface="+mn-ea"/>
              </a:rPr>
              <a:t>计算机图像合成 </a:t>
            </a:r>
            <a:endParaRPr kumimoji="1" lang="zh-CN" altLang="en-US" sz="4400" b="1" dirty="0">
              <a:solidFill>
                <a:srgbClr val="FFFF00"/>
              </a:solidFill>
              <a:latin typeface="+mn-ea"/>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4"/>
                                        </p:tgtEl>
                                        <p:attrNameLst>
                                          <p:attrName>style.visibility</p:attrName>
                                        </p:attrNameLst>
                                      </p:cBhvr>
                                      <p:to>
                                        <p:strVal val="visible"/>
                                      </p:to>
                                    </p:set>
                                    <p:anim to="" calcmode="lin" valueType="num">
                                      <p:cBhvr>
                                        <p:cTn id="7" dur="1" fill="hold"/>
                                        <p:tgtEl>
                                          <p:spTgt spid="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car9_1024"/>
          <p:cNvPicPr>
            <a:picLocks noChangeAspect="1" noChangeArrowheads="1"/>
          </p:cNvPicPr>
          <p:nvPr/>
        </p:nvPicPr>
        <p:blipFill>
          <a:blip r:embed="rId3" cstate="print"/>
          <a:srcRect/>
          <a:stretch>
            <a:fillRect/>
          </a:stretch>
        </p:blipFill>
        <p:spPr bwMode="auto">
          <a:xfrm>
            <a:off x="-46038" y="0"/>
            <a:ext cx="9251951" cy="6938963"/>
          </a:xfrm>
          <a:prstGeom prst="rect">
            <a:avLst/>
          </a:prstGeom>
          <a:noFill/>
          <a:ln w="9525">
            <a:noFill/>
            <a:miter lim="800000"/>
            <a:headEnd/>
            <a:tailEnd/>
          </a:ln>
        </p:spPr>
      </p:pic>
      <p:sp>
        <p:nvSpPr>
          <p:cNvPr id="78851" name="Text Box 3"/>
          <p:cNvSpPr txBox="1">
            <a:spLocks noChangeArrowheads="1"/>
          </p:cNvSpPr>
          <p:nvPr/>
        </p:nvSpPr>
        <p:spPr bwMode="auto">
          <a:xfrm>
            <a:off x="1571604" y="428604"/>
            <a:ext cx="6003942" cy="1446550"/>
          </a:xfrm>
          <a:prstGeom prst="rect">
            <a:avLst/>
          </a:prstGeom>
          <a:noFill/>
          <a:ln w="9525">
            <a:noFill/>
            <a:miter lim="800000"/>
            <a:headEnd/>
            <a:tailEnd/>
          </a:ln>
          <a:effectLst/>
        </p:spPr>
        <p:txBody>
          <a:bodyPr wrap="square">
            <a:spAutoFit/>
          </a:bodyPr>
          <a:lstStyle/>
          <a:p>
            <a:pPr algn="ctr">
              <a:defRPr/>
            </a:pPr>
            <a:r>
              <a:rPr kumimoji="1" lang="en-US" altLang="zh-CN" sz="4400" dirty="0">
                <a:solidFill>
                  <a:srgbClr val="FFFF00"/>
                </a:solidFill>
                <a:latin typeface="Times New Roman" pitchFamily="18" charset="0"/>
                <a:ea typeface="+mn-ea"/>
                <a:cs typeface="Times New Roman" pitchFamily="18" charset="0"/>
              </a:rPr>
              <a:t>Advertisement </a:t>
            </a:r>
            <a:r>
              <a:rPr kumimoji="1" lang="en-US" altLang="zh-CN" sz="4400" dirty="0" smtClean="0">
                <a:solidFill>
                  <a:srgbClr val="FFFF00"/>
                </a:solidFill>
                <a:latin typeface="Times New Roman" pitchFamily="18" charset="0"/>
                <a:ea typeface="+mn-ea"/>
                <a:cs typeface="Times New Roman" pitchFamily="18" charset="0"/>
              </a:rPr>
              <a:t>Design</a:t>
            </a:r>
          </a:p>
          <a:p>
            <a:pPr algn="ctr">
              <a:defRPr/>
            </a:pPr>
            <a:r>
              <a:rPr kumimoji="1" lang="zh-CN" altLang="en-US" sz="4400" b="1" dirty="0" smtClean="0">
                <a:solidFill>
                  <a:srgbClr val="FFFF00"/>
                </a:solidFill>
                <a:latin typeface="Times New Roman" pitchFamily="18" charset="0"/>
                <a:ea typeface="+mn-ea"/>
                <a:cs typeface="Times New Roman" pitchFamily="18" charset="0"/>
              </a:rPr>
              <a:t>广告设计</a:t>
            </a:r>
            <a:endParaRPr kumimoji="1" lang="zh-CN" altLang="en-US" sz="4400" b="1" dirty="0">
              <a:solidFill>
                <a:srgbClr val="FFFF00"/>
              </a:solidFill>
              <a:latin typeface="Times New Roman" pitchFamily="18" charset="0"/>
              <a:ea typeface="+mn-ea"/>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8851"/>
                                        </p:tgtEl>
                                        <p:attrNameLst>
                                          <p:attrName>style.visibility</p:attrName>
                                        </p:attrNameLst>
                                      </p:cBhvr>
                                      <p:to>
                                        <p:strVal val="visible"/>
                                      </p:to>
                                    </p:set>
                                    <p:anim to="" calcmode="lin" valueType="num">
                                      <p:cBhvr>
                                        <p:cTn id="7" dur="1" fill="hold"/>
                                        <p:tgtEl>
                                          <p:spTgt spid="78851"/>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9"/>
          <p:cNvPicPr>
            <a:picLocks noChangeAspect="1" noChangeArrowheads="1"/>
          </p:cNvPicPr>
          <p:nvPr/>
        </p:nvPicPr>
        <p:blipFill>
          <a:blip r:embed="rId4" cstate="print"/>
          <a:srcRect/>
          <a:stretch>
            <a:fillRect/>
          </a:stretch>
        </p:blipFill>
        <p:spPr bwMode="auto">
          <a:xfrm>
            <a:off x="2469114" y="1571612"/>
            <a:ext cx="5603347" cy="4983362"/>
          </a:xfrm>
          <a:prstGeom prst="rect">
            <a:avLst/>
          </a:prstGeom>
          <a:noFill/>
          <a:ln w="9525">
            <a:noFill/>
            <a:miter lim="800000"/>
            <a:headEnd/>
            <a:tailEnd/>
          </a:ln>
        </p:spPr>
      </p:pic>
      <p:pic>
        <p:nvPicPr>
          <p:cNvPr id="74756" name="PBEA07TV.AVI">
            <a:hlinkClick r:id="" action="ppaction://media"/>
          </p:cNvPr>
          <p:cNvPicPr>
            <a:picLocks noRot="1" noChangeAspect="1" noChangeArrowheads="1"/>
          </p:cNvPicPr>
          <p:nvPr>
            <a:videoFile r:link="rId1"/>
          </p:nvPr>
        </p:nvPicPr>
        <p:blipFill>
          <a:blip r:embed="rId5" cstate="print"/>
          <a:srcRect/>
          <a:stretch>
            <a:fillRect/>
          </a:stretch>
        </p:blipFill>
        <p:spPr bwMode="auto">
          <a:xfrm>
            <a:off x="3042766" y="2071678"/>
            <a:ext cx="4315315" cy="3212977"/>
          </a:xfrm>
          <a:prstGeom prst="rect">
            <a:avLst/>
          </a:prstGeom>
          <a:noFill/>
          <a:ln w="9525">
            <a:noFill/>
            <a:miter lim="800000"/>
            <a:headEnd/>
            <a:tailEnd/>
          </a:ln>
        </p:spPr>
      </p:pic>
      <p:sp>
        <p:nvSpPr>
          <p:cNvPr id="74757" name="Text Box 5"/>
          <p:cNvSpPr txBox="1">
            <a:spLocks noChangeArrowheads="1"/>
          </p:cNvSpPr>
          <p:nvPr/>
        </p:nvSpPr>
        <p:spPr bwMode="auto">
          <a:xfrm>
            <a:off x="3357554" y="-24"/>
            <a:ext cx="2936875" cy="1446550"/>
          </a:xfrm>
          <a:prstGeom prst="rect">
            <a:avLst/>
          </a:prstGeom>
          <a:noFill/>
          <a:ln w="9525">
            <a:noFill/>
            <a:miter lim="800000"/>
            <a:headEnd/>
            <a:tailEnd/>
          </a:ln>
          <a:effectLst/>
        </p:spPr>
        <p:txBody>
          <a:bodyPr>
            <a:spAutoFit/>
          </a:bodyPr>
          <a:lstStyle/>
          <a:p>
            <a:pPr algn="ctr">
              <a:defRPr/>
            </a:pPr>
            <a:r>
              <a:rPr kumimoji="1" lang="en-US" altLang="zh-CN" sz="4400" dirty="0">
                <a:latin typeface="Times New Roman" pitchFamily="18" charset="0"/>
                <a:ea typeface="+mn-ea"/>
                <a:cs typeface="Times New Roman" pitchFamily="18" charset="0"/>
              </a:rPr>
              <a:t>Video</a:t>
            </a:r>
          </a:p>
          <a:p>
            <a:pPr algn="ctr">
              <a:defRPr/>
            </a:pPr>
            <a:r>
              <a:rPr kumimoji="1" lang="zh-CN" altLang="en-US" sz="4400" b="1" dirty="0">
                <a:latin typeface="Times New Roman" pitchFamily="18" charset="0"/>
                <a:ea typeface="+mn-ea"/>
                <a:cs typeface="Times New Roman" pitchFamily="18" charset="0"/>
              </a:rPr>
              <a:t>影视</a:t>
            </a:r>
          </a:p>
        </p:txBody>
      </p:sp>
      <p:sp>
        <p:nvSpPr>
          <p:cNvPr id="32773" name="AutoShape 11">
            <a:hlinkClick r:id="rId6"/>
          </p:cNvPr>
          <p:cNvSpPr>
            <a:spLocks noChangeArrowheads="1"/>
          </p:cNvSpPr>
          <p:nvPr/>
        </p:nvSpPr>
        <p:spPr bwMode="auto">
          <a:xfrm>
            <a:off x="1204913" y="3022600"/>
            <a:ext cx="752475" cy="811213"/>
          </a:xfrm>
          <a:prstGeom prst="actionButtonMovie">
            <a:avLst/>
          </a:prstGeom>
          <a:gradFill rotWithShape="0">
            <a:gsLst>
              <a:gs pos="0">
                <a:srgbClr val="808080"/>
              </a:gs>
              <a:gs pos="50000">
                <a:srgbClr val="FFFFFF"/>
              </a:gs>
              <a:gs pos="100000">
                <a:srgbClr val="808080"/>
              </a:gs>
            </a:gsLst>
            <a:lin ang="5400000" scaled="1"/>
          </a:gradFill>
          <a:ln w="9525">
            <a:solidFill>
              <a:schemeClr val="tx1"/>
            </a:solidFill>
            <a:miter lim="800000"/>
            <a:headEnd/>
            <a:tailEnd/>
          </a:ln>
        </p:spPr>
        <p:txBody>
          <a:bodyPr anchor="ctr">
            <a:spAutoFit/>
          </a:bodyPr>
          <a:lstStyle/>
          <a:p>
            <a:endParaRPr lang="zh-CN" altLang="en-US"/>
          </a:p>
        </p:txBody>
      </p:sp>
      <p:sp>
        <p:nvSpPr>
          <p:cNvPr id="74766" name="Rectangle 14"/>
          <p:cNvSpPr>
            <a:spLocks noChangeArrowheads="1"/>
          </p:cNvSpPr>
          <p:nvPr/>
        </p:nvSpPr>
        <p:spPr bwMode="auto">
          <a:xfrm>
            <a:off x="571472" y="1643050"/>
            <a:ext cx="515938" cy="3246437"/>
          </a:xfrm>
          <a:prstGeom prst="rect">
            <a:avLst/>
          </a:prstGeom>
          <a:noFill/>
          <a:ln w="9525">
            <a:noFill/>
            <a:miter lim="800000"/>
            <a:headEnd/>
            <a:tailEnd/>
          </a:ln>
          <a:effectLst/>
        </p:spPr>
        <p:txBody>
          <a:bodyPr/>
          <a:lstStyle/>
          <a:p>
            <a:pPr>
              <a:spcBef>
                <a:spcPct val="20000"/>
              </a:spcBef>
              <a:buClr>
                <a:srgbClr val="FFFF00"/>
              </a:buClr>
              <a:buSzPct val="65000"/>
              <a:buFont typeface="Wingdings" pitchFamily="2" charset="2"/>
              <a:buNone/>
              <a:defRPr/>
            </a:pPr>
            <a:r>
              <a:rPr kumimoji="1" lang="zh-CN" altLang="en-US" sz="3200" dirty="0">
                <a:latin typeface="+mn-ea"/>
                <a:ea typeface="+mn-ea"/>
              </a:rPr>
              <a:t>点击按钮</a:t>
            </a:r>
          </a:p>
          <a:p>
            <a:pPr>
              <a:spcBef>
                <a:spcPct val="20000"/>
              </a:spcBef>
              <a:buClr>
                <a:srgbClr val="FFFF00"/>
              </a:buClr>
              <a:buSzPct val="65000"/>
              <a:buFont typeface="Wingdings" pitchFamily="2" charset="2"/>
              <a:buNone/>
              <a:defRPr/>
            </a:pPr>
            <a:r>
              <a:rPr kumimoji="1" lang="zh-CN" altLang="en-US" sz="3200" dirty="0">
                <a:latin typeface="+mn-ea"/>
                <a:ea typeface="+mn-ea"/>
              </a:rPr>
              <a:t>播放视频</a:t>
            </a:r>
          </a:p>
          <a:p>
            <a:pPr>
              <a:spcBef>
                <a:spcPct val="20000"/>
              </a:spcBef>
              <a:buClr>
                <a:srgbClr val="FFFF00"/>
              </a:buClr>
              <a:buSzPct val="65000"/>
              <a:buFont typeface="Wingdings" pitchFamily="2" charset="2"/>
              <a:buNone/>
              <a:defRPr/>
            </a:pPr>
            <a:endParaRPr kumimoji="1" lang="en-US" altLang="zh-CN" sz="3200" dirty="0">
              <a:latin typeface="+mn-ea"/>
              <a:ea typeface="+mn-ea"/>
            </a:endParaRPr>
          </a:p>
        </p:txBody>
      </p:sp>
      <p:sp>
        <p:nvSpPr>
          <p:cNvPr id="2" name="矩形 1"/>
          <p:cNvSpPr/>
          <p:nvPr/>
        </p:nvSpPr>
        <p:spPr>
          <a:xfrm>
            <a:off x="463861" y="6021288"/>
            <a:ext cx="1749390"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EYES00TV.AVI</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4757"/>
                                        </p:tgtEl>
                                        <p:attrNameLst>
                                          <p:attrName>style.visibility</p:attrName>
                                        </p:attrNameLst>
                                      </p:cBhvr>
                                      <p:to>
                                        <p:strVal val="visible"/>
                                      </p:to>
                                    </p:set>
                                    <p:anim to="" calcmode="lin" valueType="num">
                                      <p:cBhvr>
                                        <p:cTn id="7" dur="1" fill="hold"/>
                                        <p:tgtEl>
                                          <p:spTgt spid="74757"/>
                                        </p:tgtEl>
                                        <p:attrNameLst>
                                          <p:attrName/>
                                        </p:attrNameLst>
                                      </p:cBhvr>
                                    </p:anim>
                                  </p:childTnLst>
                                </p:cTn>
                              </p:par>
                            </p:childTnLst>
                          </p:cTn>
                        </p:par>
                        <p:par>
                          <p:cTn id="8" fill="hold">
                            <p:stCondLst>
                              <p:cond delay="500"/>
                            </p:stCondLst>
                            <p:childTnLst>
                              <p:par>
                                <p:cTn id="9" presetID="1" presetClass="mediacall" presetSubtype="0" fill="hold" nodeType="afterEffect">
                                  <p:stCondLst>
                                    <p:cond delay="1000"/>
                                  </p:stCondLst>
                                  <p:childTnLst>
                                    <p:cmd type="call" cmd="playFrom(0.0)">
                                      <p:cBhvr>
                                        <p:cTn id="10" dur="1" fill="hold"/>
                                        <p:tgtEl>
                                          <p:spTgt spid="7475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showWhenStopped="0">
                <p:cTn id="11" fill="hold" display="0">
                  <p:stCondLst>
                    <p:cond delay="indefinite"/>
                  </p:stCondLst>
                  <p:endCondLst>
                    <p:cond evt="onNext" delay="0">
                      <p:tgtEl>
                        <p:sldTgt/>
                      </p:tgtEl>
                    </p:cond>
                    <p:cond evt="onPrev" delay="0">
                      <p:tgtEl>
                        <p:sldTgt/>
                      </p:tgtEl>
                    </p:cond>
                  </p:endCondLst>
                </p:cTn>
                <p:tgtEl>
                  <p:spTgt spid="74756"/>
                </p:tgtEl>
              </p:cMediaNode>
            </p:video>
            <p:seq concurrent="1" nextAc="seek">
              <p:cTn id="12" restart="whenNotActive" fill="hold" evtFilter="cancelBubble" nodeType="interactiveSeq">
                <p:stCondLst>
                  <p:cond evt="onClick" delay="0">
                    <p:tgtEl>
                      <p:spTgt spid="7475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4756"/>
                                        </p:tgtEl>
                                      </p:cBhvr>
                                    </p:cmd>
                                  </p:childTnLst>
                                </p:cTn>
                              </p:par>
                            </p:childTnLst>
                          </p:cTn>
                        </p:par>
                      </p:childTnLst>
                    </p:cTn>
                  </p:par>
                </p:childTnLst>
              </p:cTn>
              <p:nextCondLst>
                <p:cond evt="onClick" delay="0">
                  <p:tgtEl>
                    <p:spTgt spid="74756"/>
                  </p:tgtEl>
                </p:cond>
              </p:nextCondLst>
            </p:seq>
          </p:childTnLst>
        </p:cTn>
      </p:par>
    </p:tnLst>
    <p:bldLst>
      <p:bldP spid="74757"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3" name="Picture 3"/>
          <p:cNvPicPr>
            <a:picLocks noChangeAspect="1" noChangeArrowheads="1"/>
          </p:cNvPicPr>
          <p:nvPr/>
        </p:nvPicPr>
        <p:blipFill>
          <a:blip r:embed="rId3" cstate="print"/>
          <a:srcRect/>
          <a:stretch>
            <a:fillRect/>
          </a:stretch>
        </p:blipFill>
        <p:spPr bwMode="auto">
          <a:xfrm>
            <a:off x="571472" y="1071546"/>
            <a:ext cx="8208962" cy="5546725"/>
          </a:xfrm>
          <a:prstGeom prst="rect">
            <a:avLst/>
          </a:prstGeom>
          <a:noFill/>
          <a:ln w="9525">
            <a:noFill/>
            <a:miter lim="800000"/>
            <a:headEnd/>
            <a:tailEnd/>
          </a:ln>
        </p:spPr>
      </p:pic>
      <p:sp>
        <p:nvSpPr>
          <p:cNvPr id="33796" name="Text Box 5"/>
          <p:cNvSpPr txBox="1">
            <a:spLocks noChangeArrowheads="1"/>
          </p:cNvSpPr>
          <p:nvPr/>
        </p:nvSpPr>
        <p:spPr bwMode="auto">
          <a:xfrm>
            <a:off x="1928794" y="159229"/>
            <a:ext cx="5592493" cy="769441"/>
          </a:xfrm>
          <a:prstGeom prst="rect">
            <a:avLst/>
          </a:prstGeom>
          <a:noFill/>
          <a:ln w="25400">
            <a:noFill/>
            <a:miter lim="800000"/>
            <a:headEnd/>
            <a:tailEnd type="none" w="sm" len="lg"/>
          </a:ln>
        </p:spPr>
        <p:txBody>
          <a:bodyPr wrap="square">
            <a:spAutoFit/>
          </a:bodyPr>
          <a:lstStyle/>
          <a:p>
            <a:r>
              <a:rPr lang="en-US" altLang="zh-CN" sz="4400" dirty="0">
                <a:latin typeface="Times New Roman" pitchFamily="18" charset="0"/>
                <a:ea typeface="+mn-ea"/>
                <a:cs typeface="Times New Roman" pitchFamily="18" charset="0"/>
              </a:rPr>
              <a:t>Web </a:t>
            </a:r>
            <a:r>
              <a:rPr lang="en-US" altLang="zh-CN" sz="4400" dirty="0" smtClean="0">
                <a:latin typeface="Times New Roman" pitchFamily="18" charset="0"/>
                <a:ea typeface="+mn-ea"/>
                <a:cs typeface="Times New Roman" pitchFamily="18" charset="0"/>
              </a:rPr>
              <a:t>Design  </a:t>
            </a:r>
            <a:r>
              <a:rPr kumimoji="1" lang="zh-CN" altLang="en-US" sz="4400" b="1" dirty="0" smtClean="0">
                <a:latin typeface="Times New Roman" pitchFamily="18" charset="0"/>
                <a:ea typeface="+mn-ea"/>
                <a:cs typeface="Times New Roman" pitchFamily="18" charset="0"/>
              </a:rPr>
              <a:t>网页设计</a:t>
            </a:r>
            <a:endParaRPr lang="en-US" altLang="zh-CN" sz="32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66563"/>
                                        </p:tgtEl>
                                        <p:attrNameLst>
                                          <p:attrName>style.visibility</p:attrName>
                                        </p:attrNameLst>
                                      </p:cBhvr>
                                      <p:to>
                                        <p:strVal val="visible"/>
                                      </p:to>
                                    </p:set>
                                    <p:animEffect transition="in" filter="checkerboard(across)">
                                      <p:cBhvr>
                                        <p:cTn id="7" dur="500"/>
                                        <p:tgtEl>
                                          <p:spTgt spid="66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4" name="Rectangle 1030"/>
          <p:cNvSpPr>
            <a:spLocks noChangeArrowheads="1"/>
          </p:cNvSpPr>
          <p:nvPr/>
        </p:nvSpPr>
        <p:spPr bwMode="auto">
          <a:xfrm>
            <a:off x="2643174" y="6143644"/>
            <a:ext cx="4151330" cy="488950"/>
          </a:xfrm>
          <a:prstGeom prst="rect">
            <a:avLst/>
          </a:prstGeom>
          <a:noFill/>
          <a:ln w="9525">
            <a:noFill/>
            <a:miter lim="800000"/>
            <a:headEnd/>
            <a:tailEnd/>
          </a:ln>
          <a:effectLst/>
        </p:spPr>
        <p:txBody>
          <a:bodyPr/>
          <a:lstStyle/>
          <a:p>
            <a:pPr>
              <a:spcBef>
                <a:spcPct val="20000"/>
              </a:spcBef>
              <a:buClr>
                <a:srgbClr val="FFFF00"/>
              </a:buClr>
              <a:buSzPct val="65000"/>
              <a:buFont typeface="Wingdings" pitchFamily="2" charset="2"/>
              <a:buNone/>
              <a:defRPr/>
            </a:pPr>
            <a:r>
              <a:rPr kumimoji="1" lang="zh-CN" altLang="en-US" sz="3200" dirty="0">
                <a:latin typeface="Times New Roman" pitchFamily="18" charset="0"/>
                <a:ea typeface="+mn-ea"/>
                <a:cs typeface="Times New Roman" pitchFamily="18" charset="0"/>
              </a:rPr>
              <a:t>点击图片 播放</a:t>
            </a:r>
            <a:r>
              <a:rPr kumimoji="1" lang="en-US" altLang="zh-CN" sz="3200" dirty="0">
                <a:latin typeface="Times New Roman" pitchFamily="18" charset="0"/>
                <a:ea typeface="+mn-ea"/>
                <a:cs typeface="Times New Roman" pitchFamily="18" charset="0"/>
              </a:rPr>
              <a:t>FLASH</a:t>
            </a:r>
          </a:p>
          <a:p>
            <a:pPr>
              <a:spcBef>
                <a:spcPct val="20000"/>
              </a:spcBef>
              <a:buClr>
                <a:srgbClr val="FFFF00"/>
              </a:buClr>
              <a:buSzPct val="65000"/>
              <a:buFont typeface="Wingdings" pitchFamily="2" charset="2"/>
              <a:buNone/>
              <a:defRPr/>
            </a:pPr>
            <a:endParaRPr kumimoji="1" lang="en-US" altLang="zh-CN" sz="2400" dirty="0">
              <a:solidFill>
                <a:srgbClr val="FFFF00"/>
              </a:solidFill>
              <a:latin typeface="Arial" pitchFamily="34" charset="0"/>
              <a:ea typeface="华文新魏" pitchFamily="2" charset="-122"/>
            </a:endParaRPr>
          </a:p>
        </p:txBody>
      </p:sp>
      <p:pic>
        <p:nvPicPr>
          <p:cNvPr id="34820" name="Picture 1031">
            <a:hlinkClick r:id="rId3"/>
          </p:cNvPr>
          <p:cNvPicPr>
            <a:picLocks noChangeAspect="1" noChangeArrowheads="1"/>
          </p:cNvPicPr>
          <p:nvPr/>
        </p:nvPicPr>
        <p:blipFill>
          <a:blip r:embed="rId4" cstate="print"/>
          <a:srcRect/>
          <a:stretch>
            <a:fillRect/>
          </a:stretch>
        </p:blipFill>
        <p:spPr bwMode="auto">
          <a:xfrm>
            <a:off x="1428728" y="916636"/>
            <a:ext cx="6572296" cy="5253125"/>
          </a:xfrm>
          <a:prstGeom prst="rect">
            <a:avLst/>
          </a:prstGeom>
          <a:noFill/>
          <a:ln w="25400">
            <a:noFill/>
            <a:miter lim="800000"/>
            <a:headEnd/>
            <a:tailEnd type="none" w="sm" len="lg"/>
          </a:ln>
        </p:spPr>
      </p:pic>
      <p:sp>
        <p:nvSpPr>
          <p:cNvPr id="6" name="Text Box 5"/>
          <p:cNvSpPr txBox="1">
            <a:spLocks noChangeArrowheads="1"/>
          </p:cNvSpPr>
          <p:nvPr/>
        </p:nvSpPr>
        <p:spPr bwMode="auto">
          <a:xfrm>
            <a:off x="1928794" y="159229"/>
            <a:ext cx="5592493" cy="769441"/>
          </a:xfrm>
          <a:prstGeom prst="rect">
            <a:avLst/>
          </a:prstGeom>
          <a:noFill/>
          <a:ln w="25400">
            <a:noFill/>
            <a:miter lim="800000"/>
            <a:headEnd/>
            <a:tailEnd type="none" w="sm" len="lg"/>
          </a:ln>
        </p:spPr>
        <p:txBody>
          <a:bodyPr wrap="square">
            <a:spAutoFit/>
          </a:bodyPr>
          <a:lstStyle/>
          <a:p>
            <a:r>
              <a:rPr lang="en-US" altLang="zh-CN" sz="4400" dirty="0">
                <a:latin typeface="Times New Roman" pitchFamily="18" charset="0"/>
                <a:ea typeface="+mn-ea"/>
                <a:cs typeface="Times New Roman" pitchFamily="18" charset="0"/>
              </a:rPr>
              <a:t>Web </a:t>
            </a:r>
            <a:r>
              <a:rPr lang="en-US" altLang="zh-CN" sz="4400" dirty="0" smtClean="0">
                <a:latin typeface="Times New Roman" pitchFamily="18" charset="0"/>
                <a:ea typeface="+mn-ea"/>
                <a:cs typeface="Times New Roman" pitchFamily="18" charset="0"/>
              </a:rPr>
              <a:t>Design  </a:t>
            </a:r>
            <a:r>
              <a:rPr kumimoji="1" lang="zh-CN" altLang="en-US" sz="4400" b="1" dirty="0" smtClean="0">
                <a:latin typeface="Times New Roman" pitchFamily="18" charset="0"/>
                <a:ea typeface="+mn-ea"/>
                <a:cs typeface="Times New Roman" pitchFamily="18" charset="0"/>
              </a:rPr>
              <a:t>网页设计</a:t>
            </a:r>
            <a:endParaRPr lang="en-US" altLang="zh-CN" sz="3200" b="1" dirty="0"/>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Lujan_Fernandez_001"/>
          <p:cNvPicPr>
            <a:picLocks noChangeAspect="1" noChangeArrowheads="1"/>
          </p:cNvPicPr>
          <p:nvPr/>
        </p:nvPicPr>
        <p:blipFill>
          <a:blip r:embed="rId3" cstate="print"/>
          <a:srcRect/>
          <a:stretch>
            <a:fillRect/>
          </a:stretch>
        </p:blipFill>
        <p:spPr bwMode="auto">
          <a:xfrm>
            <a:off x="-117442" y="0"/>
            <a:ext cx="9404350" cy="7053263"/>
          </a:xfrm>
          <a:prstGeom prst="rect">
            <a:avLst/>
          </a:prstGeom>
          <a:noFill/>
          <a:ln w="9525">
            <a:noFill/>
            <a:miter lim="800000"/>
            <a:headEnd/>
            <a:tailEnd/>
          </a:ln>
        </p:spPr>
      </p:pic>
      <p:sp>
        <p:nvSpPr>
          <p:cNvPr id="82947" name="Text Box 3"/>
          <p:cNvSpPr txBox="1">
            <a:spLocks noChangeArrowheads="1"/>
          </p:cNvSpPr>
          <p:nvPr/>
        </p:nvSpPr>
        <p:spPr bwMode="auto">
          <a:xfrm>
            <a:off x="6072198" y="214290"/>
            <a:ext cx="2724720" cy="769441"/>
          </a:xfrm>
          <a:prstGeom prst="rect">
            <a:avLst/>
          </a:prstGeom>
          <a:noFill/>
          <a:ln w="9525">
            <a:noFill/>
            <a:miter lim="800000"/>
            <a:headEnd/>
            <a:tailEnd/>
          </a:ln>
          <a:effectLst/>
        </p:spPr>
        <p:txBody>
          <a:bodyPr wrap="none">
            <a:spAutoFit/>
          </a:bodyPr>
          <a:lstStyle/>
          <a:p>
            <a:pPr>
              <a:defRPr/>
            </a:pPr>
            <a:r>
              <a:rPr kumimoji="1" lang="en-US" altLang="zh-CN" sz="4400" b="1" dirty="0">
                <a:solidFill>
                  <a:srgbClr val="FFFF00"/>
                </a:solidFill>
                <a:latin typeface="Times New Roman" pitchFamily="18" charset="0"/>
                <a:ea typeface="+mn-ea"/>
                <a:cs typeface="Times New Roman" pitchFamily="18" charset="0"/>
              </a:rPr>
              <a:t>Wallpaper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82947"/>
                                        </p:tgtEl>
                                        <p:attrNameLst>
                                          <p:attrName>style.visibility</p:attrName>
                                        </p:attrNameLst>
                                      </p:cBhvr>
                                      <p:to>
                                        <p:strVal val="visible"/>
                                      </p:to>
                                    </p:set>
                                    <p:anim to="" calcmode="lin" valueType="num">
                                      <p:cBhvr>
                                        <p:cTn id="7" dur="1" fill="hold"/>
                                        <p:tgtEl>
                                          <p:spTgt spid="8294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cstate="print"/>
          <a:srcRect/>
          <a:stretch>
            <a:fillRect/>
          </a:stretch>
        </p:blipFill>
        <p:spPr bwMode="auto">
          <a:xfrm>
            <a:off x="1980000" y="1440000"/>
            <a:ext cx="5400000" cy="5033937"/>
          </a:xfrm>
          <a:prstGeom prst="rect">
            <a:avLst/>
          </a:prstGeom>
          <a:noFill/>
          <a:ln w="9525">
            <a:noFill/>
            <a:miter lim="800000"/>
            <a:headEnd/>
            <a:tailEnd/>
          </a:ln>
        </p:spPr>
      </p:pic>
      <p:sp>
        <p:nvSpPr>
          <p:cNvPr id="4" name="Text Box 3"/>
          <p:cNvSpPr txBox="1">
            <a:spLocks noChangeArrowheads="1"/>
          </p:cNvSpPr>
          <p:nvPr/>
        </p:nvSpPr>
        <p:spPr bwMode="auto">
          <a:xfrm>
            <a:off x="3286116" y="-24"/>
            <a:ext cx="2911374" cy="1446550"/>
          </a:xfrm>
          <a:prstGeom prst="rect">
            <a:avLst/>
          </a:prstGeom>
          <a:noFill/>
          <a:ln w="9525">
            <a:noFill/>
            <a:miter lim="800000"/>
            <a:headEnd/>
            <a:tailEnd/>
          </a:ln>
        </p:spPr>
        <p:txBody>
          <a:bodyPr wrap="none">
            <a:spAutoFit/>
          </a:bodyPr>
          <a:lstStyle/>
          <a:p>
            <a:pPr algn="ctr"/>
            <a:r>
              <a:rPr kumimoji="1" lang="en-US" altLang="zh-CN" sz="4400" dirty="0">
                <a:latin typeface="Times New Roman" pitchFamily="18" charset="0"/>
                <a:ea typeface="+mn-ea"/>
                <a:cs typeface="Times New Roman" pitchFamily="18" charset="0"/>
              </a:rPr>
              <a:t>Amusement</a:t>
            </a:r>
          </a:p>
          <a:p>
            <a:pPr algn="ctr"/>
            <a:r>
              <a:rPr kumimoji="1" lang="zh-CN" altLang="en-US" sz="4400" b="1" dirty="0">
                <a:latin typeface="Times New Roman" pitchFamily="18" charset="0"/>
                <a:ea typeface="+mn-ea"/>
                <a:cs typeface="Times New Roman" pitchFamily="18" charset="0"/>
              </a:rPr>
              <a:t>娱乐业</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4"/>
                                        </p:tgtEl>
                                        <p:attrNameLst>
                                          <p:attrName>style.visibility</p:attrName>
                                        </p:attrNameLst>
                                      </p:cBhvr>
                                      <p:to>
                                        <p:strVal val="visible"/>
                                      </p:to>
                                    </p:set>
                                    <p:anim to="" calcmode="lin" valueType="num">
                                      <p:cBhvr>
                                        <p:cTn id="7" dur="1" fill="hold"/>
                                        <p:tgtEl>
                                          <p:spTgt spid="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descr="19000"/>
          <p:cNvPicPr>
            <a:picLocks noChangeAspect="1" noChangeArrowheads="1" noCrop="1"/>
          </p:cNvPicPr>
          <p:nvPr/>
        </p:nvPicPr>
        <p:blipFill>
          <a:blip r:embed="rId3" cstate="print"/>
          <a:srcRect/>
          <a:stretch>
            <a:fillRect/>
          </a:stretch>
        </p:blipFill>
        <p:spPr bwMode="auto">
          <a:xfrm>
            <a:off x="2001600" y="1440000"/>
            <a:ext cx="5400000" cy="5034224"/>
          </a:xfrm>
          <a:prstGeom prst="rect">
            <a:avLst/>
          </a:prstGeom>
          <a:noFill/>
          <a:ln w="9525">
            <a:noFill/>
            <a:miter lim="800000"/>
            <a:headEnd/>
            <a:tailEnd/>
          </a:ln>
        </p:spPr>
      </p:pic>
      <p:sp>
        <p:nvSpPr>
          <p:cNvPr id="4" name="Text Box 3"/>
          <p:cNvSpPr txBox="1">
            <a:spLocks noChangeArrowheads="1"/>
          </p:cNvSpPr>
          <p:nvPr/>
        </p:nvSpPr>
        <p:spPr bwMode="auto">
          <a:xfrm>
            <a:off x="3286116" y="-24"/>
            <a:ext cx="2911374" cy="1446550"/>
          </a:xfrm>
          <a:prstGeom prst="rect">
            <a:avLst/>
          </a:prstGeom>
          <a:noFill/>
          <a:ln w="9525">
            <a:noFill/>
            <a:miter lim="800000"/>
            <a:headEnd/>
            <a:tailEnd/>
          </a:ln>
        </p:spPr>
        <p:txBody>
          <a:bodyPr wrap="none">
            <a:spAutoFit/>
          </a:bodyPr>
          <a:lstStyle/>
          <a:p>
            <a:pPr algn="ctr"/>
            <a:r>
              <a:rPr kumimoji="1" lang="en-US" altLang="zh-CN" sz="4400" dirty="0">
                <a:latin typeface="Times New Roman" pitchFamily="18" charset="0"/>
                <a:ea typeface="+mn-ea"/>
                <a:cs typeface="Times New Roman" pitchFamily="18" charset="0"/>
              </a:rPr>
              <a:t>Amusement</a:t>
            </a:r>
          </a:p>
          <a:p>
            <a:pPr algn="ctr"/>
            <a:r>
              <a:rPr kumimoji="1" lang="zh-CN" altLang="en-US" sz="4400" b="1" dirty="0">
                <a:latin typeface="Times New Roman" pitchFamily="18" charset="0"/>
                <a:ea typeface="+mn-ea"/>
                <a:cs typeface="Times New Roman" pitchFamily="18" charset="0"/>
              </a:rPr>
              <a:t>娱乐业</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4"/>
                                        </p:tgtEl>
                                        <p:attrNameLst>
                                          <p:attrName>style.visibility</p:attrName>
                                        </p:attrNameLst>
                                      </p:cBhvr>
                                      <p:to>
                                        <p:strVal val="visible"/>
                                      </p:to>
                                    </p:set>
                                    <p:anim to="" calcmode="lin" valueType="num">
                                      <p:cBhvr>
                                        <p:cTn id="7" dur="1" fill="hold"/>
                                        <p:tgtEl>
                                          <p:spTgt spid="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cstate="print"/>
          <a:srcRect/>
          <a:stretch>
            <a:fillRect/>
          </a:stretch>
        </p:blipFill>
        <p:spPr bwMode="auto">
          <a:xfrm>
            <a:off x="1980000" y="1440000"/>
            <a:ext cx="5400000" cy="5032843"/>
          </a:xfrm>
          <a:prstGeom prst="rect">
            <a:avLst/>
          </a:prstGeom>
          <a:noFill/>
          <a:ln w="9525">
            <a:noFill/>
            <a:miter lim="800000"/>
            <a:headEnd/>
            <a:tailEnd/>
          </a:ln>
        </p:spPr>
      </p:pic>
      <p:sp>
        <p:nvSpPr>
          <p:cNvPr id="916483" name="Text Box 3"/>
          <p:cNvSpPr txBox="1">
            <a:spLocks noChangeArrowheads="1"/>
          </p:cNvSpPr>
          <p:nvPr/>
        </p:nvSpPr>
        <p:spPr bwMode="auto">
          <a:xfrm>
            <a:off x="3286116" y="-24"/>
            <a:ext cx="2911374" cy="1446550"/>
          </a:xfrm>
          <a:prstGeom prst="rect">
            <a:avLst/>
          </a:prstGeom>
          <a:noFill/>
          <a:ln w="9525">
            <a:noFill/>
            <a:miter lim="800000"/>
            <a:headEnd/>
            <a:tailEnd/>
          </a:ln>
        </p:spPr>
        <p:txBody>
          <a:bodyPr wrap="none">
            <a:spAutoFit/>
          </a:bodyPr>
          <a:lstStyle/>
          <a:p>
            <a:pPr algn="ctr"/>
            <a:r>
              <a:rPr kumimoji="1" lang="en-US" altLang="zh-CN" sz="4400" dirty="0">
                <a:latin typeface="Times New Roman" pitchFamily="18" charset="0"/>
                <a:ea typeface="+mn-ea"/>
                <a:cs typeface="Times New Roman" pitchFamily="18" charset="0"/>
              </a:rPr>
              <a:t>Amusement</a:t>
            </a:r>
          </a:p>
          <a:p>
            <a:pPr algn="ctr"/>
            <a:r>
              <a:rPr kumimoji="1" lang="zh-CN" altLang="en-US" sz="4400" b="1" dirty="0">
                <a:latin typeface="Times New Roman" pitchFamily="18" charset="0"/>
                <a:ea typeface="+mn-ea"/>
                <a:cs typeface="Times New Roman" pitchFamily="18" charset="0"/>
              </a:rPr>
              <a:t>娱乐业</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916483"/>
                                        </p:tgtEl>
                                        <p:attrNameLst>
                                          <p:attrName>style.visibility</p:attrName>
                                        </p:attrNameLst>
                                      </p:cBhvr>
                                      <p:to>
                                        <p:strVal val="visible"/>
                                      </p:to>
                                    </p:set>
                                    <p:anim to="" calcmode="lin" valueType="num">
                                      <p:cBhvr>
                                        <p:cTn id="7" dur="1" fill="hold"/>
                                        <p:tgtEl>
                                          <p:spTgt spid="91648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6483"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51520" y="260648"/>
            <a:ext cx="8892480" cy="1439862"/>
          </a:xfrm>
        </p:spPr>
        <p:txBody>
          <a:bodyPr/>
          <a:lstStyle/>
          <a:p>
            <a:pPr>
              <a:defRPr/>
            </a:pPr>
            <a:r>
              <a:rPr lang="en-US" altLang="zh-CN" sz="2800" dirty="0" smtClean="0">
                <a:latin typeface="Times New Roman" pitchFamily="18" charset="0"/>
                <a:ea typeface="华文新魏" pitchFamily="2" charset="-122"/>
                <a:cs typeface="Times New Roman" pitchFamily="18" charset="0"/>
              </a:rPr>
              <a:t>Development  </a:t>
            </a:r>
            <a:r>
              <a:rPr lang="en-US" altLang="zh-CN" sz="2800" dirty="0">
                <a:latin typeface="Times New Roman" pitchFamily="18" charset="0"/>
                <a:ea typeface="华文新魏" pitchFamily="2" charset="-122"/>
                <a:cs typeface="Times New Roman" pitchFamily="18" charset="0"/>
              </a:rPr>
              <a:t>and </a:t>
            </a:r>
            <a:r>
              <a:rPr lang="en-US" altLang="zh-CN" sz="2800" dirty="0" smtClean="0">
                <a:latin typeface="Times New Roman" pitchFamily="18" charset="0"/>
                <a:ea typeface="华文新魏" pitchFamily="2" charset="-122"/>
                <a:cs typeface="Times New Roman" pitchFamily="18" charset="0"/>
              </a:rPr>
              <a:t>Application </a:t>
            </a:r>
            <a:r>
              <a:rPr lang="en-US" altLang="zh-CN" sz="2800" dirty="0">
                <a:latin typeface="Times New Roman" pitchFamily="18" charset="0"/>
                <a:ea typeface="华文新魏" pitchFamily="2" charset="-122"/>
                <a:cs typeface="Times New Roman" pitchFamily="18" charset="0"/>
              </a:rPr>
              <a:t>of </a:t>
            </a:r>
            <a:r>
              <a:rPr lang="en-US" altLang="zh-CN" sz="2800" dirty="0" smtClean="0">
                <a:latin typeface="Times New Roman" pitchFamily="18" charset="0"/>
                <a:ea typeface="华文新魏" pitchFamily="2" charset="-122"/>
                <a:cs typeface="Times New Roman" pitchFamily="18" charset="0"/>
              </a:rPr>
              <a:t> Digital </a:t>
            </a:r>
            <a:r>
              <a:rPr lang="en-US" altLang="zh-CN" sz="2800" dirty="0">
                <a:latin typeface="Times New Roman" pitchFamily="18" charset="0"/>
                <a:ea typeface="华文新魏" pitchFamily="2" charset="-122"/>
                <a:cs typeface="Times New Roman" pitchFamily="18" charset="0"/>
              </a:rPr>
              <a:t>Image Processing</a:t>
            </a:r>
            <a:r>
              <a:rPr lang="en-US" altLang="zh-CN" sz="3600" b="1" dirty="0">
                <a:latin typeface="Times New Roman" pitchFamily="18" charset="0"/>
                <a:ea typeface="华文新魏" pitchFamily="2" charset="-122"/>
                <a:cs typeface="Times New Roman" pitchFamily="18" charset="0"/>
              </a:rPr>
              <a:t/>
            </a:r>
            <a:br>
              <a:rPr lang="en-US" altLang="zh-CN" sz="3600" b="1" dirty="0">
                <a:latin typeface="Times New Roman" pitchFamily="18" charset="0"/>
                <a:ea typeface="华文新魏" pitchFamily="2" charset="-122"/>
                <a:cs typeface="Times New Roman" pitchFamily="18" charset="0"/>
              </a:rPr>
            </a:br>
            <a:r>
              <a:rPr lang="zh-CN" altLang="en-US" b="1" dirty="0">
                <a:latin typeface="Times New Roman" pitchFamily="18" charset="0"/>
                <a:ea typeface="+mn-ea"/>
                <a:cs typeface="Times New Roman" pitchFamily="18" charset="0"/>
              </a:rPr>
              <a:t>数字</a:t>
            </a:r>
            <a:r>
              <a:rPr lang="zh-CN" altLang="en-US" b="1" dirty="0" smtClean="0">
                <a:latin typeface="Times New Roman" pitchFamily="18" charset="0"/>
                <a:ea typeface="+mn-ea"/>
                <a:cs typeface="Times New Roman" pitchFamily="18" charset="0"/>
              </a:rPr>
              <a:t>图像处理</a:t>
            </a:r>
            <a:r>
              <a:rPr lang="zh-CN" altLang="en-US" b="1" dirty="0">
                <a:latin typeface="Times New Roman" pitchFamily="18" charset="0"/>
                <a:ea typeface="+mn-ea"/>
                <a:cs typeface="Times New Roman" pitchFamily="18" charset="0"/>
              </a:rPr>
              <a:t>的发展概况和应用</a:t>
            </a:r>
          </a:p>
        </p:txBody>
      </p:sp>
      <p:sp>
        <p:nvSpPr>
          <p:cNvPr id="23555" name="Rectangle 3"/>
          <p:cNvSpPr>
            <a:spLocks noGrp="1" noChangeArrowheads="1"/>
          </p:cNvSpPr>
          <p:nvPr>
            <p:ph type="body" idx="1"/>
          </p:nvPr>
        </p:nvSpPr>
        <p:spPr>
          <a:xfrm>
            <a:off x="323528" y="1772816"/>
            <a:ext cx="8229600" cy="3821112"/>
          </a:xfrm>
        </p:spPr>
        <p:txBody>
          <a:bodyPr/>
          <a:lstStyle/>
          <a:p>
            <a:pPr>
              <a:lnSpc>
                <a:spcPct val="90000"/>
              </a:lnSpc>
              <a:buClr>
                <a:srgbClr val="FFFF00"/>
              </a:buClr>
              <a:buFont typeface="Wingdings" pitchFamily="2" charset="2"/>
              <a:buNone/>
              <a:defRPr/>
            </a:pPr>
            <a:r>
              <a:rPr lang="en-US" altLang="zh-CN" dirty="0">
                <a:latin typeface="Times New Roman" pitchFamily="18" charset="0"/>
                <a:cs typeface="Times New Roman" pitchFamily="18" charset="0"/>
              </a:rPr>
              <a:t>Development </a:t>
            </a:r>
            <a:r>
              <a:rPr lang="zh-CN" altLang="en-US" dirty="0">
                <a:latin typeface="Times New Roman" pitchFamily="18" charset="0"/>
                <a:cs typeface="Times New Roman" pitchFamily="18" charset="0"/>
              </a:rPr>
              <a:t>发展概况：</a:t>
            </a:r>
          </a:p>
          <a:p>
            <a:pPr>
              <a:lnSpc>
                <a:spcPct val="90000"/>
              </a:lnSpc>
              <a:buClr>
                <a:srgbClr val="FFFF00"/>
              </a:buClr>
              <a:buFont typeface="Arial" pitchFamily="34" charset="0"/>
              <a:buNone/>
              <a:defRPr/>
            </a:pPr>
            <a:r>
              <a:rPr lang="zh-CN" altLang="en-US" sz="2800" dirty="0">
                <a:latin typeface="Times New Roman" pitchFamily="18" charset="0"/>
                <a:cs typeface="Times New Roman" pitchFamily="18" charset="0"/>
              </a:rPr>
              <a:t>（</a:t>
            </a:r>
            <a:r>
              <a:rPr lang="en-US" altLang="zh-CN" sz="2800" dirty="0">
                <a:latin typeface="Times New Roman" pitchFamily="18" charset="0"/>
                <a:cs typeface="Times New Roman" pitchFamily="18" charset="0"/>
              </a:rPr>
              <a:t>1</a:t>
            </a:r>
            <a:r>
              <a:rPr lang="zh-CN" altLang="en-US" sz="2800" dirty="0">
                <a:latin typeface="Times New Roman" pitchFamily="18" charset="0"/>
                <a:cs typeface="Times New Roman" pitchFamily="18" charset="0"/>
              </a:rPr>
              <a:t>）二十世纪二十年代</a:t>
            </a:r>
            <a:r>
              <a:rPr lang="zh-CN" altLang="en-US" sz="2800" dirty="0" smtClean="0">
                <a:latin typeface="Times New Roman" pitchFamily="18" charset="0"/>
                <a:cs typeface="Times New Roman" pitchFamily="18" charset="0"/>
              </a:rPr>
              <a:t>：图像</a:t>
            </a:r>
            <a:r>
              <a:rPr lang="zh-CN" altLang="en-US" sz="2800" b="1" dirty="0" smtClean="0">
                <a:solidFill>
                  <a:srgbClr val="0000FF"/>
                </a:solidFill>
                <a:latin typeface="Times New Roman" pitchFamily="18" charset="0"/>
                <a:cs typeface="Times New Roman" pitchFamily="18" charset="0"/>
              </a:rPr>
              <a:t>远</a:t>
            </a:r>
            <a:r>
              <a:rPr lang="zh-CN" altLang="en-US" sz="2800" b="1" dirty="0">
                <a:solidFill>
                  <a:srgbClr val="0000FF"/>
                </a:solidFill>
                <a:latin typeface="Times New Roman" pitchFamily="18" charset="0"/>
                <a:cs typeface="Times New Roman" pitchFamily="18" charset="0"/>
              </a:rPr>
              <a:t>距离传输</a:t>
            </a:r>
            <a:r>
              <a:rPr lang="zh-CN" altLang="en-US" sz="2800" dirty="0">
                <a:latin typeface="Times New Roman" pitchFamily="18" charset="0"/>
                <a:cs typeface="Times New Roman" pitchFamily="18" charset="0"/>
              </a:rPr>
              <a:t>。</a:t>
            </a:r>
          </a:p>
          <a:p>
            <a:pPr>
              <a:lnSpc>
                <a:spcPct val="90000"/>
              </a:lnSpc>
              <a:buClr>
                <a:srgbClr val="FFFF00"/>
              </a:buClr>
              <a:buFont typeface="Arial" pitchFamily="34" charset="0"/>
              <a:buNone/>
              <a:defRPr/>
            </a:pPr>
            <a:r>
              <a:rPr lang="zh-CN" altLang="en-US" sz="2800" dirty="0">
                <a:latin typeface="Times New Roman" pitchFamily="18" charset="0"/>
                <a:cs typeface="Times New Roman" pitchFamily="18" charset="0"/>
              </a:rPr>
              <a:t>（</a:t>
            </a:r>
            <a:r>
              <a:rPr lang="en-US" altLang="zh-CN" sz="2800" dirty="0">
                <a:latin typeface="Times New Roman" pitchFamily="18" charset="0"/>
                <a:cs typeface="Times New Roman" pitchFamily="18" charset="0"/>
              </a:rPr>
              <a:t>2</a:t>
            </a:r>
            <a:r>
              <a:rPr lang="zh-CN" altLang="en-US" sz="2800" dirty="0">
                <a:latin typeface="Times New Roman" pitchFamily="18" charset="0"/>
                <a:cs typeface="Times New Roman" pitchFamily="18" charset="0"/>
              </a:rPr>
              <a:t>）二十世纪五十年代：</a:t>
            </a:r>
            <a:r>
              <a:rPr lang="zh-CN" altLang="en-US" sz="2800" b="1" dirty="0">
                <a:solidFill>
                  <a:srgbClr val="0000FF"/>
                </a:solidFill>
                <a:latin typeface="Times New Roman" pitchFamily="18" charset="0"/>
                <a:cs typeface="Times New Roman" pitchFamily="18" charset="0"/>
              </a:rPr>
              <a:t>数字计算机</a:t>
            </a:r>
            <a:r>
              <a:rPr lang="zh-CN" altLang="en-US" sz="2800" dirty="0">
                <a:latin typeface="Times New Roman" pitchFamily="18" charset="0"/>
                <a:cs typeface="Times New Roman" pitchFamily="18" charset="0"/>
              </a:rPr>
              <a:t>发展到一定水平，</a:t>
            </a:r>
            <a:r>
              <a:rPr lang="zh-CN" altLang="en-US" sz="2800" dirty="0" smtClean="0">
                <a:latin typeface="Times New Roman" pitchFamily="18" charset="0"/>
                <a:cs typeface="Times New Roman" pitchFamily="18" charset="0"/>
              </a:rPr>
              <a:t>数字图像处理</a:t>
            </a:r>
            <a:r>
              <a:rPr lang="zh-CN" altLang="en-US" sz="2800" dirty="0">
                <a:latin typeface="Times New Roman" pitchFamily="18" charset="0"/>
                <a:cs typeface="Times New Roman" pitchFamily="18" charset="0"/>
              </a:rPr>
              <a:t>引起巨大关注。</a:t>
            </a:r>
          </a:p>
          <a:p>
            <a:pPr algn="just">
              <a:lnSpc>
                <a:spcPct val="90000"/>
              </a:lnSpc>
              <a:buClr>
                <a:srgbClr val="FFFF00"/>
              </a:buClr>
              <a:buFont typeface="Arial" pitchFamily="34" charset="0"/>
              <a:buNone/>
              <a:defRPr/>
            </a:pPr>
            <a:r>
              <a:rPr lang="zh-CN" altLang="en-US" sz="2800" dirty="0">
                <a:latin typeface="Times New Roman" pitchFamily="18" charset="0"/>
                <a:cs typeface="Times New Roman" pitchFamily="18" charset="0"/>
              </a:rPr>
              <a:t>（</a:t>
            </a:r>
            <a:r>
              <a:rPr lang="en-US" altLang="zh-CN" sz="2800" dirty="0">
                <a:latin typeface="Times New Roman" pitchFamily="18" charset="0"/>
                <a:cs typeface="Times New Roman" pitchFamily="18" charset="0"/>
              </a:rPr>
              <a:t>3</a:t>
            </a:r>
            <a:r>
              <a:rPr lang="zh-CN" altLang="en-US" sz="2800" dirty="0">
                <a:latin typeface="Times New Roman" pitchFamily="18" charset="0"/>
                <a:cs typeface="Times New Roman" pitchFamily="18" charset="0"/>
              </a:rPr>
              <a:t>）</a:t>
            </a:r>
            <a:r>
              <a:rPr lang="en-US" altLang="zh-CN" sz="2800" dirty="0">
                <a:latin typeface="Times New Roman" pitchFamily="18" charset="0"/>
                <a:cs typeface="Times New Roman" pitchFamily="18" charset="0"/>
              </a:rPr>
              <a:t>1964</a:t>
            </a:r>
            <a:r>
              <a:rPr lang="zh-CN" altLang="en-US" sz="2800" dirty="0">
                <a:latin typeface="Times New Roman" pitchFamily="18" charset="0"/>
                <a:cs typeface="Times New Roman" pitchFamily="18" charset="0"/>
              </a:rPr>
              <a:t>年：美国喷气推进实验室用计算机对“旅行者七号”太空船发回的大批</a:t>
            </a:r>
            <a:r>
              <a:rPr lang="zh-CN" altLang="en-US" sz="2800" b="1" dirty="0">
                <a:solidFill>
                  <a:srgbClr val="0000FF"/>
                </a:solidFill>
                <a:latin typeface="Times New Roman" pitchFamily="18" charset="0"/>
                <a:cs typeface="Times New Roman" pitchFamily="18" charset="0"/>
              </a:rPr>
              <a:t>月球照片</a:t>
            </a:r>
            <a:r>
              <a:rPr lang="zh-CN" altLang="en-US" sz="2800" dirty="0">
                <a:latin typeface="Times New Roman" pitchFamily="18" charset="0"/>
                <a:cs typeface="Times New Roman" pitchFamily="18" charset="0"/>
              </a:rPr>
              <a:t>进行处理。</a:t>
            </a:r>
            <a:r>
              <a:rPr lang="zh-CN" altLang="en-US" sz="2800" dirty="0" smtClean="0">
                <a:latin typeface="Times New Roman" pitchFamily="18" charset="0"/>
                <a:cs typeface="Times New Roman" pitchFamily="18" charset="0"/>
              </a:rPr>
              <a:t>数字图像处理</a:t>
            </a:r>
            <a:r>
              <a:rPr lang="zh-CN" altLang="en-US" sz="2800" dirty="0">
                <a:latin typeface="Times New Roman" pitchFamily="18" charset="0"/>
                <a:cs typeface="Times New Roman" pitchFamily="18" charset="0"/>
              </a:rPr>
              <a:t>应用从空间研究计划扩展到</a:t>
            </a:r>
            <a:r>
              <a:rPr lang="zh-CN" altLang="en-US" sz="2800" b="1" dirty="0">
                <a:solidFill>
                  <a:srgbClr val="0000FF"/>
                </a:solidFill>
                <a:latin typeface="Times New Roman" pitchFamily="18" charset="0"/>
                <a:cs typeface="Times New Roman" pitchFamily="18" charset="0"/>
              </a:rPr>
              <a:t>生物医学，工业生产，军事侦察</a:t>
            </a:r>
            <a:r>
              <a:rPr lang="zh-CN" altLang="en-US" sz="2800" dirty="0">
                <a:latin typeface="Times New Roman" pitchFamily="18" charset="0"/>
                <a:cs typeface="Times New Roman" pitchFamily="18" charset="0"/>
              </a:rPr>
              <a:t>等领域。</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5716" name="Picture 20" descr="变形人物"/>
          <p:cNvPicPr>
            <a:picLocks noChangeAspect="1" noChangeArrowheads="1" noCrop="1"/>
          </p:cNvPicPr>
          <p:nvPr/>
        </p:nvPicPr>
        <p:blipFill>
          <a:blip r:embed="rId3" cstate="print"/>
          <a:srcRect/>
          <a:stretch>
            <a:fillRect/>
          </a:stretch>
        </p:blipFill>
        <p:spPr bwMode="auto">
          <a:xfrm>
            <a:off x="2143108" y="1500174"/>
            <a:ext cx="5286412" cy="5027612"/>
          </a:xfrm>
          <a:prstGeom prst="rect">
            <a:avLst/>
          </a:prstGeom>
          <a:noFill/>
          <a:ln w="9525">
            <a:noFill/>
            <a:miter lim="800000"/>
            <a:headEnd/>
            <a:tailEnd/>
          </a:ln>
        </p:spPr>
      </p:pic>
      <p:sp>
        <p:nvSpPr>
          <p:cNvPr id="4" name="Text Box 3"/>
          <p:cNvSpPr txBox="1">
            <a:spLocks noChangeArrowheads="1"/>
          </p:cNvSpPr>
          <p:nvPr/>
        </p:nvSpPr>
        <p:spPr bwMode="auto">
          <a:xfrm>
            <a:off x="3286116" y="-24"/>
            <a:ext cx="2911374" cy="1446550"/>
          </a:xfrm>
          <a:prstGeom prst="rect">
            <a:avLst/>
          </a:prstGeom>
          <a:noFill/>
          <a:ln w="9525">
            <a:noFill/>
            <a:miter lim="800000"/>
            <a:headEnd/>
            <a:tailEnd/>
          </a:ln>
        </p:spPr>
        <p:txBody>
          <a:bodyPr wrap="none">
            <a:spAutoFit/>
          </a:bodyPr>
          <a:lstStyle/>
          <a:p>
            <a:pPr algn="ctr"/>
            <a:r>
              <a:rPr kumimoji="1" lang="en-US" altLang="zh-CN" sz="4400" dirty="0">
                <a:latin typeface="Times New Roman" pitchFamily="18" charset="0"/>
                <a:ea typeface="+mn-ea"/>
                <a:cs typeface="Times New Roman" pitchFamily="18" charset="0"/>
              </a:rPr>
              <a:t>Amusement</a:t>
            </a:r>
          </a:p>
          <a:p>
            <a:pPr algn="ctr"/>
            <a:r>
              <a:rPr kumimoji="1" lang="zh-CN" altLang="en-US" sz="4400" b="1" dirty="0">
                <a:latin typeface="Times New Roman" pitchFamily="18" charset="0"/>
                <a:ea typeface="+mn-ea"/>
                <a:cs typeface="Times New Roman" pitchFamily="18" charset="0"/>
              </a:rPr>
              <a:t>娱乐业</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2571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致爱丽丝ss.wav"/>
                                        </p:tgtEl>
                                      </p:cMediaNode>
                                    </p:audio>
                                  </p:subTnLst>
                                </p:cTn>
                              </p:par>
                            </p:childTnLst>
                          </p:cTn>
                        </p:par>
                        <p:par>
                          <p:cTn id="7" fill="hold">
                            <p:stCondLst>
                              <p:cond delay="500"/>
                            </p:stCondLst>
                            <p:childTnLst>
                              <p:par>
                                <p:cTn id="8" presetID="24" presetClass="entr" presetSubtype="0" fill="hold" grpId="0" nodeType="afterEffect">
                                  <p:stCondLst>
                                    <p:cond delay="0"/>
                                  </p:stCondLst>
                                  <p:childTnLst>
                                    <p:set>
                                      <p:cBhvr>
                                        <p:cTn id="9" dur="1" fill="hold">
                                          <p:stCondLst>
                                            <p:cond delay="499"/>
                                          </p:stCondLst>
                                        </p:cTn>
                                        <p:tgtEl>
                                          <p:spTgt spid="4"/>
                                        </p:tgtEl>
                                        <p:attrNameLst>
                                          <p:attrName>style.visibility</p:attrName>
                                        </p:attrNameLst>
                                      </p:cBhvr>
                                      <p:to>
                                        <p:strVal val="visible"/>
                                      </p:to>
                                    </p:set>
                                    <p:anim to="" calcmode="lin" valueType="num">
                                      <p:cBhvr>
                                        <p:cTn id="10" dur="1" fill="hold"/>
                                        <p:tgtEl>
                                          <p:spTgt spid="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内容占位符 4"/>
          <p:cNvSpPr>
            <a:spLocks noGrp="1"/>
          </p:cNvSpPr>
          <p:nvPr>
            <p:ph idx="1"/>
          </p:nvPr>
        </p:nvSpPr>
        <p:spPr>
          <a:xfrm>
            <a:off x="1331913" y="2060575"/>
            <a:ext cx="7354887" cy="4065588"/>
          </a:xfrm>
        </p:spPr>
        <p:txBody>
          <a:bodyPr/>
          <a:lstStyle/>
          <a:p>
            <a:pPr>
              <a:buFont typeface="Wingdings" pitchFamily="2" charset="2"/>
              <a:buChar char="Ø"/>
            </a:pPr>
            <a:r>
              <a:rPr lang="zh-CN" altLang="en-US" dirty="0" smtClean="0"/>
              <a:t>图像处理的发展</a:t>
            </a:r>
            <a:endParaRPr lang="en-US" altLang="zh-CN" dirty="0" smtClean="0"/>
          </a:p>
          <a:p>
            <a:pPr>
              <a:buFont typeface="Wingdings" pitchFamily="2" charset="2"/>
              <a:buChar char="Ø"/>
            </a:pPr>
            <a:r>
              <a:rPr lang="zh-CN" altLang="en-US" b="1" dirty="0">
                <a:solidFill>
                  <a:srgbClr val="0000FF"/>
                </a:solidFill>
              </a:rPr>
              <a:t>图像处理的应用</a:t>
            </a:r>
            <a:endParaRPr lang="en-US" altLang="zh-CN" b="1" dirty="0">
              <a:solidFill>
                <a:srgbClr val="0000FF"/>
              </a:solidFill>
            </a:endParaRPr>
          </a:p>
          <a:p>
            <a:pPr lvl="1">
              <a:buFont typeface="Wingdings" panose="05000000000000000000" pitchFamily="2" charset="2"/>
              <a:buChar char="ü"/>
            </a:pPr>
            <a:r>
              <a:rPr lang="zh-CN" altLang="en-US" dirty="0"/>
              <a:t>日常生活</a:t>
            </a:r>
            <a:endParaRPr lang="en-US" altLang="zh-CN" dirty="0"/>
          </a:p>
          <a:p>
            <a:pPr lvl="1">
              <a:buFont typeface="Wingdings" panose="05000000000000000000" pitchFamily="2" charset="2"/>
              <a:buChar char="ü"/>
            </a:pPr>
            <a:r>
              <a:rPr lang="zh-CN" altLang="en-US" dirty="0"/>
              <a:t>影视娱乐业</a:t>
            </a:r>
            <a:endParaRPr lang="en-US" altLang="zh-CN" dirty="0"/>
          </a:p>
          <a:p>
            <a:pPr lvl="1">
              <a:buFont typeface="Wingdings" panose="05000000000000000000" pitchFamily="2" charset="2"/>
              <a:buChar char="ü"/>
            </a:pPr>
            <a:r>
              <a:rPr lang="zh-CN" altLang="en-US" b="1" dirty="0">
                <a:solidFill>
                  <a:srgbClr val="0000FF"/>
                </a:solidFill>
              </a:rPr>
              <a:t>军事领域</a:t>
            </a:r>
            <a:endParaRPr lang="en-US" altLang="zh-CN" b="1" dirty="0">
              <a:solidFill>
                <a:srgbClr val="0000FF"/>
              </a:solidFill>
            </a:endParaRPr>
          </a:p>
          <a:p>
            <a:pPr lvl="1">
              <a:buFont typeface="Wingdings" panose="05000000000000000000" pitchFamily="2" charset="2"/>
              <a:buChar char="ü"/>
            </a:pPr>
            <a:r>
              <a:rPr lang="zh-CN" altLang="en-US" dirty="0"/>
              <a:t>红外成像</a:t>
            </a:r>
            <a:endParaRPr lang="en-US" altLang="zh-CN" dirty="0"/>
          </a:p>
          <a:p>
            <a:pPr lvl="1">
              <a:buFont typeface="Wingdings" panose="05000000000000000000" pitchFamily="2" charset="2"/>
              <a:buChar char="ü"/>
            </a:pPr>
            <a:r>
              <a:rPr lang="zh-CN" altLang="en-US" dirty="0" smtClean="0"/>
              <a:t>医学成像</a:t>
            </a:r>
            <a:endParaRPr lang="en-US" altLang="zh-CN" dirty="0" smtClean="0"/>
          </a:p>
          <a:p>
            <a:pPr lvl="1">
              <a:buFont typeface="Wingdings" panose="05000000000000000000" pitchFamily="2" charset="2"/>
              <a:buChar char="ü"/>
            </a:pPr>
            <a:r>
              <a:rPr lang="zh-CN" altLang="en-US" dirty="0" smtClean="0"/>
              <a:t>计算机视觉</a:t>
            </a:r>
            <a:endParaRPr lang="zh-CN" altLang="en-US" dirty="0"/>
          </a:p>
        </p:txBody>
      </p:sp>
      <p:sp>
        <p:nvSpPr>
          <p:cNvPr id="8195" name="标题 1"/>
          <p:cNvSpPr>
            <a:spLocks noGrp="1"/>
          </p:cNvSpPr>
          <p:nvPr>
            <p:ph type="title"/>
          </p:nvPr>
        </p:nvSpPr>
        <p:spPr>
          <a:xfrm>
            <a:off x="428596" y="701824"/>
            <a:ext cx="8229600" cy="1143000"/>
          </a:xfrm>
        </p:spPr>
        <p:txBody>
          <a:bodyPr/>
          <a:lstStyle/>
          <a:p>
            <a:pPr eaLnBrk="1" hangingPunct="1"/>
            <a:r>
              <a:rPr lang="zh-CN" altLang="en-US" b="1" dirty="0" smtClean="0"/>
              <a:t>数字图像处理的发展与应用</a:t>
            </a:r>
          </a:p>
        </p:txBody>
      </p:sp>
    </p:spTree>
    <p:extLst>
      <p:ext uri="{BB962C8B-B14F-4D97-AF65-F5344CB8AC3E}">
        <p14:creationId xmlns:p14="http://schemas.microsoft.com/office/powerpoint/2010/main" val="24474864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zh-CN" altLang="en-US" b="1" dirty="0" smtClean="0"/>
              <a:t>图像处理在军事中的应用</a:t>
            </a:r>
          </a:p>
        </p:txBody>
      </p:sp>
      <p:sp>
        <p:nvSpPr>
          <p:cNvPr id="46083" name="TextBox 7"/>
          <p:cNvSpPr>
            <a:spLocks noGrp="1" noChangeArrowheads="1"/>
          </p:cNvSpPr>
          <p:nvPr>
            <p:ph idx="1"/>
          </p:nvPr>
        </p:nvSpPr>
        <p:spPr>
          <a:xfrm>
            <a:off x="457200" y="1600200"/>
            <a:ext cx="8229600" cy="584200"/>
          </a:xfrm>
        </p:spPr>
        <p:txBody>
          <a:bodyPr>
            <a:spAutoFit/>
          </a:bodyPr>
          <a:lstStyle/>
          <a:p>
            <a:r>
              <a:rPr lang="zh-CN" altLang="en-US" dirty="0" smtClean="0"/>
              <a:t>都有哪些应用</a:t>
            </a:r>
            <a:r>
              <a:rPr lang="en-US" altLang="zh-CN" dirty="0" smtClean="0">
                <a:latin typeface="Times New Roman" pitchFamily="18" charset="0"/>
                <a:cs typeface="Times New Roman" pitchFamily="18" charset="0"/>
              </a:rPr>
              <a:t>???</a:t>
            </a:r>
            <a:endParaRPr lang="zh-CN" altLang="en-US"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031" descr="wallpaper_andromeda_galaxy"/>
          <p:cNvPicPr>
            <a:picLocks noChangeAspect="1" noChangeArrowheads="1"/>
          </p:cNvPicPr>
          <p:nvPr/>
        </p:nvPicPr>
        <p:blipFill>
          <a:blip r:embed="rId3" cstate="print"/>
          <a:srcRect/>
          <a:stretch>
            <a:fillRect/>
          </a:stretch>
        </p:blipFill>
        <p:spPr bwMode="auto">
          <a:xfrm>
            <a:off x="0" y="0"/>
            <a:ext cx="9753600" cy="7315200"/>
          </a:xfrm>
          <a:prstGeom prst="rect">
            <a:avLst/>
          </a:prstGeom>
          <a:noFill/>
          <a:ln w="9525">
            <a:noFill/>
            <a:miter lim="800000"/>
            <a:headEnd/>
            <a:tailEnd/>
          </a:ln>
        </p:spPr>
      </p:pic>
      <p:sp>
        <p:nvSpPr>
          <p:cNvPr id="117770" name="Text Box 1034"/>
          <p:cNvSpPr txBox="1">
            <a:spLocks noChangeArrowheads="1"/>
          </p:cNvSpPr>
          <p:nvPr/>
        </p:nvSpPr>
        <p:spPr bwMode="auto">
          <a:xfrm>
            <a:off x="35496" y="404664"/>
            <a:ext cx="9748838" cy="1446550"/>
          </a:xfrm>
          <a:prstGeom prst="rect">
            <a:avLst/>
          </a:prstGeom>
          <a:solidFill>
            <a:srgbClr val="000066">
              <a:alpha val="50195"/>
            </a:srgbClr>
          </a:solidFill>
          <a:ln w="9525">
            <a:noFill/>
            <a:miter lim="800000"/>
            <a:headEnd/>
            <a:tailEnd/>
          </a:ln>
        </p:spPr>
        <p:txBody>
          <a:bodyPr>
            <a:spAutoFit/>
          </a:bodyPr>
          <a:lstStyle/>
          <a:p>
            <a:pPr algn="ctr"/>
            <a:r>
              <a:rPr kumimoji="1" lang="en-US" altLang="zh-CN" sz="4400" dirty="0">
                <a:solidFill>
                  <a:srgbClr val="FFFF00"/>
                </a:solidFill>
                <a:latin typeface="Times New Roman" pitchFamily="18" charset="0"/>
                <a:ea typeface="华文新魏" pitchFamily="2" charset="-122"/>
              </a:rPr>
              <a:t>Space </a:t>
            </a:r>
            <a:r>
              <a:rPr kumimoji="1" lang="en-US" altLang="zh-CN" sz="4400" dirty="0" smtClean="0">
                <a:solidFill>
                  <a:srgbClr val="FFFF00"/>
                </a:solidFill>
                <a:latin typeface="Times New Roman" pitchFamily="18" charset="0"/>
                <a:ea typeface="华文新魏" pitchFamily="2" charset="-122"/>
              </a:rPr>
              <a:t>Exploration</a:t>
            </a:r>
            <a:endParaRPr kumimoji="1" lang="en-US" altLang="zh-CN" sz="4400" dirty="0">
              <a:solidFill>
                <a:srgbClr val="FFFF00"/>
              </a:solidFill>
              <a:latin typeface="Times New Roman" pitchFamily="18" charset="0"/>
              <a:ea typeface="华文新魏" pitchFamily="2" charset="-122"/>
            </a:endParaRPr>
          </a:p>
          <a:p>
            <a:pPr algn="ctr"/>
            <a:r>
              <a:rPr kumimoji="1" lang="zh-CN" altLang="en-US" sz="4400" b="1" dirty="0" smtClean="0">
                <a:solidFill>
                  <a:srgbClr val="FFFF00"/>
                </a:solidFill>
                <a:latin typeface="+mn-ea"/>
                <a:ea typeface="+mn-ea"/>
              </a:rPr>
              <a:t>空间</a:t>
            </a:r>
            <a:r>
              <a:rPr kumimoji="1" lang="zh-CN" altLang="en-US" sz="4400" b="1" dirty="0">
                <a:solidFill>
                  <a:srgbClr val="FFFF00"/>
                </a:solidFill>
                <a:latin typeface="+mn-ea"/>
                <a:ea typeface="+mn-ea"/>
              </a:rPr>
              <a:t>探索</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117770"/>
                                        </p:tgtEl>
                                        <p:attrNameLst>
                                          <p:attrName>style.visibility</p:attrName>
                                        </p:attrNameLst>
                                      </p:cBhvr>
                                      <p:to>
                                        <p:strVal val="visible"/>
                                      </p:to>
                                    </p:set>
                                    <p:anim calcmode="lin" valueType="num">
                                      <p:cBhvr>
                                        <p:cTn id="7" dur="500" fill="hold"/>
                                        <p:tgtEl>
                                          <p:spTgt spid="117770"/>
                                        </p:tgtEl>
                                        <p:attrNameLst>
                                          <p:attrName>ppt_w</p:attrName>
                                        </p:attrNameLst>
                                      </p:cBhvr>
                                      <p:tavLst>
                                        <p:tav tm="0">
                                          <p:val>
                                            <p:fltVal val="0"/>
                                          </p:val>
                                        </p:tav>
                                        <p:tav tm="100000">
                                          <p:val>
                                            <p:strVal val="#ppt_w"/>
                                          </p:val>
                                        </p:tav>
                                      </p:tavLst>
                                    </p:anim>
                                    <p:anim calcmode="lin" valueType="num">
                                      <p:cBhvr>
                                        <p:cTn id="8" dur="500" fill="hold"/>
                                        <p:tgtEl>
                                          <p:spTgt spid="11777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70"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3" descr="wallpaper_earth3"/>
          <p:cNvPicPr>
            <a:picLocks noChangeAspect="1" noChangeArrowheads="1"/>
          </p:cNvPicPr>
          <p:nvPr/>
        </p:nvPicPr>
        <p:blipFill>
          <a:blip r:embed="rId3" cstate="print"/>
          <a:srcRect/>
          <a:stretch>
            <a:fillRect/>
          </a:stretch>
        </p:blipFill>
        <p:spPr bwMode="auto">
          <a:xfrm>
            <a:off x="-304800" y="-228600"/>
            <a:ext cx="9753600" cy="7315200"/>
          </a:xfrm>
          <a:prstGeom prst="rect">
            <a:avLst/>
          </a:prstGeom>
          <a:noFill/>
          <a:ln w="9525">
            <a:noFill/>
            <a:miter lim="800000"/>
            <a:headEnd/>
            <a:tailEnd/>
          </a:ln>
        </p:spPr>
      </p:pic>
      <p:sp>
        <p:nvSpPr>
          <p:cNvPr id="4" name="Text Box 1034"/>
          <p:cNvSpPr txBox="1">
            <a:spLocks noChangeArrowheads="1"/>
          </p:cNvSpPr>
          <p:nvPr/>
        </p:nvSpPr>
        <p:spPr bwMode="auto">
          <a:xfrm>
            <a:off x="-324544" y="260648"/>
            <a:ext cx="9748838" cy="1446550"/>
          </a:xfrm>
          <a:prstGeom prst="rect">
            <a:avLst/>
          </a:prstGeom>
          <a:solidFill>
            <a:srgbClr val="000066">
              <a:alpha val="50195"/>
            </a:srgbClr>
          </a:solidFill>
          <a:ln w="9525">
            <a:noFill/>
            <a:miter lim="800000"/>
            <a:headEnd/>
            <a:tailEnd/>
          </a:ln>
        </p:spPr>
        <p:txBody>
          <a:bodyPr>
            <a:spAutoFit/>
          </a:bodyPr>
          <a:lstStyle/>
          <a:p>
            <a:pPr algn="ctr"/>
            <a:r>
              <a:rPr kumimoji="1" lang="en-US" altLang="zh-CN" sz="4400" dirty="0">
                <a:solidFill>
                  <a:srgbClr val="FFFF00"/>
                </a:solidFill>
                <a:latin typeface="Times New Roman" pitchFamily="18" charset="0"/>
                <a:ea typeface="华文新魏" pitchFamily="2" charset="-122"/>
              </a:rPr>
              <a:t>Space </a:t>
            </a:r>
            <a:r>
              <a:rPr kumimoji="1" lang="en-US" altLang="zh-CN" sz="4400" dirty="0" smtClean="0">
                <a:solidFill>
                  <a:srgbClr val="FFFF00"/>
                </a:solidFill>
                <a:latin typeface="Times New Roman" pitchFamily="18" charset="0"/>
                <a:ea typeface="华文新魏" pitchFamily="2" charset="-122"/>
              </a:rPr>
              <a:t>Exploration</a:t>
            </a:r>
            <a:endParaRPr kumimoji="1" lang="en-US" altLang="zh-CN" sz="4400" dirty="0">
              <a:solidFill>
                <a:srgbClr val="FFFF00"/>
              </a:solidFill>
              <a:latin typeface="Times New Roman" pitchFamily="18" charset="0"/>
              <a:ea typeface="华文新魏" pitchFamily="2" charset="-122"/>
            </a:endParaRPr>
          </a:p>
          <a:p>
            <a:pPr algn="ctr"/>
            <a:r>
              <a:rPr kumimoji="1" lang="zh-CN" altLang="en-US" sz="4400" b="1" dirty="0" smtClean="0">
                <a:solidFill>
                  <a:srgbClr val="FFFF00"/>
                </a:solidFill>
                <a:latin typeface="+mn-ea"/>
                <a:ea typeface="+mn-ea"/>
              </a:rPr>
              <a:t>空间</a:t>
            </a:r>
            <a:r>
              <a:rPr kumimoji="1" lang="zh-CN" altLang="en-US" sz="4400" b="1" dirty="0">
                <a:solidFill>
                  <a:srgbClr val="FFFF00"/>
                </a:solidFill>
                <a:latin typeface="+mn-ea"/>
                <a:ea typeface="+mn-ea"/>
              </a:rPr>
              <a:t>探索</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descr="太空 墙纸"/>
          <p:cNvPicPr>
            <a:picLocks noChangeAspect="1" noChangeArrowheads="1"/>
          </p:cNvPicPr>
          <p:nvPr/>
        </p:nvPicPr>
        <p:blipFill>
          <a:blip r:embed="rId3" cstate="print"/>
          <a:srcRect/>
          <a:stretch>
            <a:fillRect/>
          </a:stretch>
        </p:blipFill>
        <p:spPr bwMode="auto">
          <a:xfrm>
            <a:off x="-304800" y="-228600"/>
            <a:ext cx="9753600" cy="7315200"/>
          </a:xfrm>
          <a:prstGeom prst="rect">
            <a:avLst/>
          </a:prstGeom>
          <a:noFill/>
          <a:ln w="9525">
            <a:noFill/>
            <a:miter lim="800000"/>
            <a:headEnd/>
            <a:tailEnd/>
          </a:ln>
        </p:spPr>
      </p:pic>
      <p:sp>
        <p:nvSpPr>
          <p:cNvPr id="4" name="Text Box 1034"/>
          <p:cNvSpPr txBox="1">
            <a:spLocks noChangeArrowheads="1"/>
          </p:cNvSpPr>
          <p:nvPr/>
        </p:nvSpPr>
        <p:spPr bwMode="auto">
          <a:xfrm>
            <a:off x="-324544" y="410814"/>
            <a:ext cx="9748838" cy="1446550"/>
          </a:xfrm>
          <a:prstGeom prst="rect">
            <a:avLst/>
          </a:prstGeom>
          <a:solidFill>
            <a:srgbClr val="000066">
              <a:alpha val="50195"/>
            </a:srgbClr>
          </a:solidFill>
          <a:ln w="9525">
            <a:noFill/>
            <a:miter lim="800000"/>
            <a:headEnd/>
            <a:tailEnd/>
          </a:ln>
        </p:spPr>
        <p:txBody>
          <a:bodyPr>
            <a:spAutoFit/>
          </a:bodyPr>
          <a:lstStyle/>
          <a:p>
            <a:pPr algn="ctr"/>
            <a:r>
              <a:rPr kumimoji="1" lang="en-US" altLang="zh-CN" sz="4400" dirty="0">
                <a:solidFill>
                  <a:srgbClr val="FFFF00"/>
                </a:solidFill>
                <a:latin typeface="Times New Roman" pitchFamily="18" charset="0"/>
                <a:ea typeface="华文新魏" pitchFamily="2" charset="-122"/>
              </a:rPr>
              <a:t>Space </a:t>
            </a:r>
            <a:r>
              <a:rPr kumimoji="1" lang="en-US" altLang="zh-CN" sz="4400" dirty="0" smtClean="0">
                <a:solidFill>
                  <a:srgbClr val="FFFF00"/>
                </a:solidFill>
                <a:latin typeface="Times New Roman" pitchFamily="18" charset="0"/>
                <a:ea typeface="华文新魏" pitchFamily="2" charset="-122"/>
              </a:rPr>
              <a:t>Exploration</a:t>
            </a:r>
            <a:endParaRPr kumimoji="1" lang="en-US" altLang="zh-CN" sz="4400" dirty="0">
              <a:solidFill>
                <a:srgbClr val="FFFF00"/>
              </a:solidFill>
              <a:latin typeface="Times New Roman" pitchFamily="18" charset="0"/>
              <a:ea typeface="华文新魏" pitchFamily="2" charset="-122"/>
            </a:endParaRPr>
          </a:p>
          <a:p>
            <a:pPr algn="ctr"/>
            <a:r>
              <a:rPr kumimoji="1" lang="zh-CN" altLang="en-US" sz="4400" b="1" dirty="0" smtClean="0">
                <a:solidFill>
                  <a:srgbClr val="FFFF00"/>
                </a:solidFill>
                <a:latin typeface="+mn-ea"/>
                <a:ea typeface="+mn-ea"/>
              </a:rPr>
              <a:t>空间</a:t>
            </a:r>
            <a:r>
              <a:rPr kumimoji="1" lang="zh-CN" altLang="en-US" sz="4400" b="1" dirty="0">
                <a:solidFill>
                  <a:srgbClr val="FFFF00"/>
                </a:solidFill>
                <a:latin typeface="+mn-ea"/>
                <a:ea typeface="+mn-ea"/>
              </a:rPr>
              <a:t>探索</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wallpaper_B-2_01"/>
          <p:cNvPicPr>
            <a:picLocks noChangeAspect="1" noChangeArrowheads="1"/>
          </p:cNvPicPr>
          <p:nvPr/>
        </p:nvPicPr>
        <p:blipFill>
          <a:blip r:embed="rId3" cstate="print"/>
          <a:srcRect/>
          <a:stretch>
            <a:fillRect/>
          </a:stretch>
        </p:blipFill>
        <p:spPr bwMode="auto">
          <a:xfrm>
            <a:off x="0" y="14288"/>
            <a:ext cx="9144000" cy="6858000"/>
          </a:xfrm>
          <a:prstGeom prst="rect">
            <a:avLst/>
          </a:prstGeom>
          <a:noFill/>
          <a:ln w="9525">
            <a:noFill/>
            <a:miter lim="800000"/>
            <a:headEnd/>
            <a:tailEnd/>
          </a:ln>
        </p:spPr>
      </p:pic>
      <p:sp>
        <p:nvSpPr>
          <p:cNvPr id="788483" name="Text Box 3"/>
          <p:cNvSpPr txBox="1">
            <a:spLocks noChangeArrowheads="1"/>
          </p:cNvSpPr>
          <p:nvPr/>
        </p:nvSpPr>
        <p:spPr bwMode="auto">
          <a:xfrm>
            <a:off x="1056703" y="201613"/>
            <a:ext cx="7087197" cy="1446550"/>
          </a:xfrm>
          <a:prstGeom prst="rect">
            <a:avLst/>
          </a:prstGeom>
          <a:noFill/>
          <a:ln w="9525">
            <a:noFill/>
            <a:miter lim="800000"/>
            <a:headEnd/>
            <a:tailEnd/>
          </a:ln>
        </p:spPr>
        <p:txBody>
          <a:bodyPr wrap="none">
            <a:spAutoFit/>
          </a:bodyPr>
          <a:lstStyle/>
          <a:p>
            <a:pPr algn="ctr"/>
            <a:r>
              <a:rPr kumimoji="1" lang="en-US" altLang="zh-CN" sz="4400" dirty="0">
                <a:latin typeface="Times New Roman" pitchFamily="18" charset="0"/>
                <a:ea typeface="+mn-ea"/>
                <a:cs typeface="Times New Roman" pitchFamily="18" charset="0"/>
              </a:rPr>
              <a:t>Military application </a:t>
            </a:r>
            <a:r>
              <a:rPr kumimoji="1" lang="zh-CN" altLang="en-US" sz="4400" b="1" dirty="0">
                <a:latin typeface="Times New Roman" pitchFamily="18" charset="0"/>
                <a:ea typeface="+mn-ea"/>
                <a:cs typeface="Times New Roman" pitchFamily="18" charset="0"/>
              </a:rPr>
              <a:t>军事应用</a:t>
            </a:r>
          </a:p>
          <a:p>
            <a:pPr algn="ctr"/>
            <a:r>
              <a:rPr kumimoji="1" lang="zh-CN" altLang="en-US" sz="4400" b="1" dirty="0" smtClean="0">
                <a:latin typeface="Times New Roman" pitchFamily="18" charset="0"/>
                <a:ea typeface="+mn-ea"/>
                <a:cs typeface="Times New Roman" pitchFamily="18" charset="0"/>
              </a:rPr>
              <a:t>隐形飞机</a:t>
            </a:r>
            <a:endParaRPr kumimoji="1" lang="zh-CN" altLang="en-US" sz="4400" b="1" dirty="0">
              <a:latin typeface="Times New Roman" pitchFamily="18" charset="0"/>
              <a:ea typeface="+mn-ea"/>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88483"/>
                                        </p:tgtEl>
                                        <p:attrNameLst>
                                          <p:attrName>style.visibility</p:attrName>
                                        </p:attrNameLst>
                                      </p:cBhvr>
                                      <p:to>
                                        <p:strVal val="visible"/>
                                      </p:to>
                                    </p:set>
                                    <p:anim to="" calcmode="lin" valueType="num">
                                      <p:cBhvr>
                                        <p:cTn id="7" dur="1" fill="hold"/>
                                        <p:tgtEl>
                                          <p:spTgt spid="78848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483"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wallpaper_F-106_01"/>
          <p:cNvPicPr>
            <a:picLocks noChangeAspect="1" noChangeArrowheads="1"/>
          </p:cNvPicPr>
          <p:nvPr/>
        </p:nvPicPr>
        <p:blipFill>
          <a:blip r:embed="rId3" cstate="print"/>
          <a:srcRect/>
          <a:stretch>
            <a:fillRect/>
          </a:stretch>
        </p:blipFill>
        <p:spPr bwMode="auto">
          <a:xfrm>
            <a:off x="-304800" y="0"/>
            <a:ext cx="9448800" cy="7086600"/>
          </a:xfrm>
          <a:prstGeom prst="rect">
            <a:avLst/>
          </a:prstGeom>
          <a:noFill/>
          <a:ln w="9525">
            <a:noFill/>
            <a:miter lim="800000"/>
            <a:headEnd/>
            <a:tailEnd/>
          </a:ln>
        </p:spPr>
      </p:pic>
      <p:sp>
        <p:nvSpPr>
          <p:cNvPr id="786435" name="Text Box 3"/>
          <p:cNvSpPr txBox="1">
            <a:spLocks noChangeArrowheads="1"/>
          </p:cNvSpPr>
          <p:nvPr/>
        </p:nvSpPr>
        <p:spPr bwMode="auto">
          <a:xfrm>
            <a:off x="720725" y="201613"/>
            <a:ext cx="7080785" cy="1446550"/>
          </a:xfrm>
          <a:prstGeom prst="rect">
            <a:avLst/>
          </a:prstGeom>
          <a:noFill/>
          <a:ln w="9525">
            <a:noFill/>
            <a:miter lim="800000"/>
            <a:headEnd/>
            <a:tailEnd/>
          </a:ln>
          <a:effectLst/>
        </p:spPr>
        <p:txBody>
          <a:bodyPr wrap="none">
            <a:spAutoFit/>
          </a:bodyPr>
          <a:lstStyle/>
          <a:p>
            <a:pPr algn="ctr">
              <a:defRPr/>
            </a:pPr>
            <a:r>
              <a:rPr kumimoji="1" lang="en-US" altLang="zh-CN" sz="4400" dirty="0">
                <a:solidFill>
                  <a:srgbClr val="FFFF00"/>
                </a:solidFill>
                <a:latin typeface="Times New Roman" pitchFamily="18" charset="0"/>
                <a:ea typeface="+mn-ea"/>
                <a:cs typeface="Times New Roman" pitchFamily="18" charset="0"/>
              </a:rPr>
              <a:t>Military application </a:t>
            </a:r>
            <a:r>
              <a:rPr kumimoji="1" lang="zh-CN" altLang="en-US" sz="4400" b="1" dirty="0">
                <a:solidFill>
                  <a:srgbClr val="FFFF00"/>
                </a:solidFill>
                <a:latin typeface="Times New Roman" pitchFamily="18" charset="0"/>
                <a:ea typeface="+mn-ea"/>
                <a:cs typeface="Times New Roman" pitchFamily="18" charset="0"/>
              </a:rPr>
              <a:t>军事应用</a:t>
            </a:r>
          </a:p>
          <a:p>
            <a:pPr algn="ctr">
              <a:defRPr/>
            </a:pPr>
            <a:r>
              <a:rPr kumimoji="1" lang="en-US" altLang="zh-CN" sz="4400" dirty="0">
                <a:solidFill>
                  <a:srgbClr val="FFFF00"/>
                </a:solidFill>
                <a:latin typeface="Times New Roman" pitchFamily="18" charset="0"/>
                <a:ea typeface="+mn-ea"/>
                <a:cs typeface="Times New Roman" pitchFamily="18" charset="0"/>
              </a:rPr>
              <a:t>Object tracing</a:t>
            </a:r>
            <a:r>
              <a:rPr kumimoji="1" lang="zh-CN" altLang="en-US" sz="4400" b="1" dirty="0">
                <a:solidFill>
                  <a:srgbClr val="FFFF00"/>
                </a:solidFill>
                <a:latin typeface="Times New Roman" pitchFamily="18" charset="0"/>
                <a:ea typeface="+mn-ea"/>
                <a:cs typeface="Times New Roman" pitchFamily="18" charset="0"/>
              </a:rPr>
              <a:t>目标跟踪</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86435"/>
                                        </p:tgtEl>
                                        <p:attrNameLst>
                                          <p:attrName>style.visibility</p:attrName>
                                        </p:attrNameLst>
                                      </p:cBhvr>
                                      <p:to>
                                        <p:strVal val="visible"/>
                                      </p:to>
                                    </p:set>
                                    <p:anim to="" calcmode="lin" valueType="num">
                                      <p:cBhvr>
                                        <p:cTn id="7" dur="1" fill="hold"/>
                                        <p:tgtEl>
                                          <p:spTgt spid="78643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6435"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descr="1_27-1-26-576_200303265710"/>
          <p:cNvPicPr>
            <a:picLocks noChangeAspect="1" noChangeArrowheads="1"/>
          </p:cNvPicPr>
          <p:nvPr/>
        </p:nvPicPr>
        <p:blipFill>
          <a:blip r:embed="rId3" cstate="print"/>
          <a:srcRect/>
          <a:stretch>
            <a:fillRect/>
          </a:stretch>
        </p:blipFill>
        <p:spPr bwMode="auto">
          <a:xfrm>
            <a:off x="4545013" y="2241553"/>
            <a:ext cx="4613275" cy="3259149"/>
          </a:xfrm>
          <a:prstGeom prst="rect">
            <a:avLst/>
          </a:prstGeom>
          <a:noFill/>
          <a:ln w="9525">
            <a:noFill/>
            <a:miter lim="800000"/>
            <a:headEnd/>
            <a:tailEnd/>
          </a:ln>
        </p:spPr>
      </p:pic>
      <p:pic>
        <p:nvPicPr>
          <p:cNvPr id="38916" name="Picture 4" descr="1_1-1-21-295_20030320135940"/>
          <p:cNvPicPr>
            <a:picLocks noChangeAspect="1" noChangeArrowheads="1"/>
          </p:cNvPicPr>
          <p:nvPr/>
        </p:nvPicPr>
        <p:blipFill>
          <a:blip r:embed="rId4" cstate="print"/>
          <a:srcRect/>
          <a:stretch>
            <a:fillRect/>
          </a:stretch>
        </p:blipFill>
        <p:spPr bwMode="auto">
          <a:xfrm>
            <a:off x="0" y="2233616"/>
            <a:ext cx="4572000" cy="3246437"/>
          </a:xfrm>
          <a:prstGeom prst="rect">
            <a:avLst/>
          </a:prstGeom>
          <a:noFill/>
          <a:ln w="9525">
            <a:noFill/>
            <a:miter lim="800000"/>
            <a:headEnd/>
            <a:tailEnd/>
          </a:ln>
        </p:spPr>
      </p:pic>
      <p:sp>
        <p:nvSpPr>
          <p:cNvPr id="5" name="Text Box 3"/>
          <p:cNvSpPr txBox="1">
            <a:spLocks noChangeArrowheads="1"/>
          </p:cNvSpPr>
          <p:nvPr/>
        </p:nvSpPr>
        <p:spPr bwMode="auto">
          <a:xfrm>
            <a:off x="1271017" y="410814"/>
            <a:ext cx="7087197" cy="1446550"/>
          </a:xfrm>
          <a:prstGeom prst="rect">
            <a:avLst/>
          </a:prstGeom>
          <a:noFill/>
          <a:ln w="9525">
            <a:noFill/>
            <a:miter lim="800000"/>
            <a:headEnd/>
            <a:tailEnd/>
          </a:ln>
        </p:spPr>
        <p:txBody>
          <a:bodyPr wrap="none">
            <a:spAutoFit/>
          </a:bodyPr>
          <a:lstStyle/>
          <a:p>
            <a:pPr algn="ctr"/>
            <a:r>
              <a:rPr kumimoji="1" lang="en-US" altLang="zh-CN" sz="4400" dirty="0">
                <a:latin typeface="Times New Roman" pitchFamily="18" charset="0"/>
                <a:ea typeface="+mn-ea"/>
                <a:cs typeface="Times New Roman" pitchFamily="18" charset="0"/>
              </a:rPr>
              <a:t>Military application </a:t>
            </a:r>
            <a:r>
              <a:rPr kumimoji="1" lang="zh-CN" altLang="en-US" sz="4400" b="1" dirty="0">
                <a:latin typeface="Times New Roman" pitchFamily="18" charset="0"/>
                <a:ea typeface="+mn-ea"/>
                <a:cs typeface="Times New Roman" pitchFamily="18" charset="0"/>
              </a:rPr>
              <a:t>军事应用</a:t>
            </a:r>
          </a:p>
          <a:p>
            <a:pPr algn="ctr"/>
            <a:r>
              <a:rPr kumimoji="1" lang="zh-CN" altLang="en-US" sz="4400" b="1" dirty="0" smtClean="0">
                <a:latin typeface="Times New Roman" pitchFamily="18" charset="0"/>
                <a:ea typeface="+mn-ea"/>
                <a:cs typeface="Times New Roman" pitchFamily="18" charset="0"/>
              </a:rPr>
              <a:t>定位轰炸</a:t>
            </a:r>
            <a:endParaRPr kumimoji="1" lang="zh-CN" altLang="en-US" sz="4400" b="1" dirty="0">
              <a:latin typeface="Times New Roman" pitchFamily="18" charset="0"/>
              <a:ea typeface="+mn-ea"/>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5"/>
                                        </p:tgtEl>
                                        <p:attrNameLst>
                                          <p:attrName>style.visibility</p:attrName>
                                        </p:attrNameLst>
                                      </p:cBhvr>
                                      <p:to>
                                        <p:strVal val="visible"/>
                                      </p:to>
                                    </p:set>
                                    <p:anim to="" calcmode="lin" valueType="num">
                                      <p:cBhvr>
                                        <p:cTn id="7" dur="1" fill="hold"/>
                                        <p:tgtEl>
                                          <p:spTgt spid="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descr="1_1-1-21-510_2003032251844"/>
          <p:cNvPicPr>
            <a:picLocks noChangeAspect="1" noChangeArrowheads="1"/>
          </p:cNvPicPr>
          <p:nvPr/>
        </p:nvPicPr>
        <p:blipFill>
          <a:blip r:embed="rId3" cstate="print"/>
          <a:srcRect/>
          <a:stretch>
            <a:fillRect/>
          </a:stretch>
        </p:blipFill>
        <p:spPr bwMode="auto">
          <a:xfrm>
            <a:off x="514350" y="2047892"/>
            <a:ext cx="3810000" cy="3810000"/>
          </a:xfrm>
          <a:prstGeom prst="rect">
            <a:avLst/>
          </a:prstGeom>
          <a:noFill/>
          <a:ln w="9525">
            <a:noFill/>
            <a:miter lim="800000"/>
            <a:headEnd/>
            <a:tailEnd/>
          </a:ln>
        </p:spPr>
      </p:pic>
      <p:pic>
        <p:nvPicPr>
          <p:cNvPr id="39940" name="Picture 4" descr="1_1-1-21_20030321132516"/>
          <p:cNvPicPr>
            <a:picLocks noChangeAspect="1" noChangeArrowheads="1"/>
          </p:cNvPicPr>
          <p:nvPr/>
        </p:nvPicPr>
        <p:blipFill>
          <a:blip r:embed="rId4" cstate="print"/>
          <a:srcRect/>
          <a:stretch>
            <a:fillRect/>
          </a:stretch>
        </p:blipFill>
        <p:spPr bwMode="auto">
          <a:xfrm>
            <a:off x="4352925" y="2071678"/>
            <a:ext cx="4437063" cy="3786214"/>
          </a:xfrm>
          <a:prstGeom prst="rect">
            <a:avLst/>
          </a:prstGeom>
          <a:noFill/>
          <a:ln w="9525">
            <a:noFill/>
            <a:miter lim="800000"/>
            <a:headEnd/>
            <a:tailEnd/>
          </a:ln>
        </p:spPr>
      </p:pic>
      <p:sp>
        <p:nvSpPr>
          <p:cNvPr id="5" name="Text Box 3"/>
          <p:cNvSpPr txBox="1">
            <a:spLocks noChangeArrowheads="1"/>
          </p:cNvSpPr>
          <p:nvPr/>
        </p:nvSpPr>
        <p:spPr bwMode="auto">
          <a:xfrm>
            <a:off x="1271017" y="410814"/>
            <a:ext cx="7087197" cy="1446550"/>
          </a:xfrm>
          <a:prstGeom prst="rect">
            <a:avLst/>
          </a:prstGeom>
          <a:noFill/>
          <a:ln w="9525">
            <a:noFill/>
            <a:miter lim="800000"/>
            <a:headEnd/>
            <a:tailEnd/>
          </a:ln>
        </p:spPr>
        <p:txBody>
          <a:bodyPr wrap="none">
            <a:spAutoFit/>
          </a:bodyPr>
          <a:lstStyle/>
          <a:p>
            <a:pPr algn="ctr"/>
            <a:r>
              <a:rPr kumimoji="1" lang="en-US" altLang="zh-CN" sz="4400" dirty="0">
                <a:latin typeface="Times New Roman" pitchFamily="18" charset="0"/>
                <a:ea typeface="+mn-ea"/>
                <a:cs typeface="Times New Roman" pitchFamily="18" charset="0"/>
              </a:rPr>
              <a:t>Military application </a:t>
            </a:r>
            <a:r>
              <a:rPr kumimoji="1" lang="zh-CN" altLang="en-US" sz="4400" b="1" dirty="0">
                <a:latin typeface="Times New Roman" pitchFamily="18" charset="0"/>
                <a:ea typeface="+mn-ea"/>
                <a:cs typeface="Times New Roman" pitchFamily="18" charset="0"/>
              </a:rPr>
              <a:t>军事应用</a:t>
            </a:r>
          </a:p>
          <a:p>
            <a:pPr algn="ctr"/>
            <a:r>
              <a:rPr kumimoji="1" lang="zh-CN" altLang="en-US" sz="4400" b="1" dirty="0" smtClean="0">
                <a:latin typeface="Times New Roman" pitchFamily="18" charset="0"/>
                <a:ea typeface="+mn-ea"/>
                <a:cs typeface="Times New Roman" pitchFamily="18" charset="0"/>
              </a:rPr>
              <a:t>红外图像</a:t>
            </a:r>
            <a:endParaRPr kumimoji="1" lang="zh-CN" altLang="en-US" sz="4400" b="1" dirty="0">
              <a:latin typeface="Times New Roman" pitchFamily="18" charset="0"/>
              <a:ea typeface="+mn-ea"/>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5"/>
                                        </p:tgtEl>
                                        <p:attrNameLst>
                                          <p:attrName>style.visibility</p:attrName>
                                        </p:attrNameLst>
                                      </p:cBhvr>
                                      <p:to>
                                        <p:strVal val="visible"/>
                                      </p:to>
                                    </p:set>
                                    <p:anim to="" calcmode="lin" valueType="num">
                                      <p:cBhvr>
                                        <p:cTn id="7" dur="1" fill="hold"/>
                                        <p:tgtEl>
                                          <p:spTgt spid="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171450" y="1772816"/>
            <a:ext cx="8648700" cy="4408488"/>
          </a:xfrm>
        </p:spPr>
        <p:txBody>
          <a:bodyPr/>
          <a:lstStyle/>
          <a:p>
            <a:pPr>
              <a:lnSpc>
                <a:spcPct val="90000"/>
              </a:lnSpc>
              <a:buClr>
                <a:srgbClr val="FFFF00"/>
              </a:buClr>
              <a:buFont typeface="Arial" pitchFamily="34" charset="0"/>
              <a:buNone/>
              <a:defRPr/>
            </a:pPr>
            <a:r>
              <a:rPr lang="zh-CN" altLang="en-US" sz="2800" dirty="0">
                <a:latin typeface="+mn-ea"/>
                <a:cs typeface="Times New Roman" pitchFamily="18" charset="0"/>
              </a:rPr>
              <a:t>（</a:t>
            </a:r>
            <a:r>
              <a:rPr lang="en-US" altLang="zh-CN" sz="2800" dirty="0">
                <a:latin typeface="+mn-ea"/>
                <a:cs typeface="Times New Roman" pitchFamily="18" charset="0"/>
              </a:rPr>
              <a:t>4</a:t>
            </a:r>
            <a:r>
              <a:rPr lang="zh-CN" altLang="en-US" sz="2800" dirty="0">
                <a:latin typeface="+mn-ea"/>
                <a:cs typeface="Times New Roman" pitchFamily="18" charset="0"/>
              </a:rPr>
              <a:t>）二十世纪六十年代末：</a:t>
            </a:r>
            <a:r>
              <a:rPr lang="zh-CN" altLang="en-US" sz="2800" dirty="0" smtClean="0">
                <a:latin typeface="+mn-ea"/>
                <a:cs typeface="Times New Roman" pitchFamily="18" charset="0"/>
              </a:rPr>
              <a:t>数字图像处理</a:t>
            </a:r>
            <a:r>
              <a:rPr lang="zh-CN" altLang="en-US" sz="2800" dirty="0">
                <a:latin typeface="+mn-ea"/>
                <a:cs typeface="Times New Roman" pitchFamily="18" charset="0"/>
              </a:rPr>
              <a:t>较完整的理论体系已形成，成为一门新兴的</a:t>
            </a:r>
            <a:r>
              <a:rPr lang="zh-CN" altLang="en-US" sz="2800" b="1" dirty="0">
                <a:solidFill>
                  <a:srgbClr val="0000FF"/>
                </a:solidFill>
                <a:latin typeface="+mn-ea"/>
                <a:cs typeface="Times New Roman" pitchFamily="18" charset="0"/>
              </a:rPr>
              <a:t>学科</a:t>
            </a:r>
            <a:r>
              <a:rPr lang="zh-CN" altLang="en-US" sz="2800" dirty="0">
                <a:latin typeface="+mn-ea"/>
                <a:cs typeface="Times New Roman" pitchFamily="18" charset="0"/>
              </a:rPr>
              <a:t>。</a:t>
            </a:r>
          </a:p>
          <a:p>
            <a:pPr>
              <a:lnSpc>
                <a:spcPct val="90000"/>
              </a:lnSpc>
              <a:buClr>
                <a:srgbClr val="FFFF00"/>
              </a:buClr>
              <a:buFont typeface="Arial" pitchFamily="34" charset="0"/>
              <a:buNone/>
              <a:defRPr/>
            </a:pPr>
            <a:r>
              <a:rPr lang="zh-CN" altLang="en-US" sz="2800" dirty="0">
                <a:latin typeface="+mn-ea"/>
                <a:cs typeface="Times New Roman" pitchFamily="18" charset="0"/>
              </a:rPr>
              <a:t>（</a:t>
            </a:r>
            <a:r>
              <a:rPr lang="en-US" altLang="zh-CN" sz="2800" dirty="0">
                <a:latin typeface="+mn-ea"/>
                <a:cs typeface="Times New Roman" pitchFamily="18" charset="0"/>
              </a:rPr>
              <a:t>5</a:t>
            </a:r>
            <a:r>
              <a:rPr lang="zh-CN" altLang="en-US" sz="2800" dirty="0">
                <a:latin typeface="+mn-ea"/>
                <a:cs typeface="Times New Roman" pitchFamily="18" charset="0"/>
              </a:rPr>
              <a:t>）二十世纪六十年代至八十年代：随着</a:t>
            </a:r>
            <a:r>
              <a:rPr lang="zh-CN" altLang="en-US" sz="2800" b="1" dirty="0">
                <a:solidFill>
                  <a:srgbClr val="0000FF"/>
                </a:solidFill>
                <a:latin typeface="+mn-ea"/>
                <a:cs typeface="Times New Roman" pitchFamily="18" charset="0"/>
              </a:rPr>
              <a:t>离散数学</a:t>
            </a:r>
            <a:r>
              <a:rPr lang="zh-CN" altLang="en-US" sz="2800" dirty="0">
                <a:latin typeface="+mn-ea"/>
                <a:cs typeface="Times New Roman" pitchFamily="18" charset="0"/>
              </a:rPr>
              <a:t>理论的创立和完善，</a:t>
            </a:r>
            <a:r>
              <a:rPr lang="zh-CN" altLang="en-US" sz="2800" dirty="0" smtClean="0">
                <a:latin typeface="+mn-ea"/>
                <a:cs typeface="Times New Roman" pitchFamily="18" charset="0"/>
              </a:rPr>
              <a:t>数字图像处理</a:t>
            </a:r>
            <a:r>
              <a:rPr lang="zh-CN" altLang="en-US" sz="2800" dirty="0">
                <a:latin typeface="+mn-ea"/>
                <a:cs typeface="Times New Roman" pitchFamily="18" charset="0"/>
              </a:rPr>
              <a:t>理论和方法进一步</a:t>
            </a:r>
            <a:r>
              <a:rPr lang="zh-CN" altLang="en-US" sz="2800" b="1" dirty="0">
                <a:solidFill>
                  <a:srgbClr val="0000FF"/>
                </a:solidFill>
                <a:latin typeface="+mn-ea"/>
                <a:cs typeface="Times New Roman" pitchFamily="18" charset="0"/>
              </a:rPr>
              <a:t>完善</a:t>
            </a:r>
            <a:r>
              <a:rPr lang="zh-CN" altLang="en-US" sz="2800" dirty="0">
                <a:latin typeface="+mn-ea"/>
                <a:cs typeface="Times New Roman" pitchFamily="18" charset="0"/>
              </a:rPr>
              <a:t>，</a:t>
            </a:r>
            <a:r>
              <a:rPr lang="zh-CN" altLang="en-US" sz="2800" b="1" dirty="0">
                <a:solidFill>
                  <a:srgbClr val="0000FF"/>
                </a:solidFill>
                <a:latin typeface="+mn-ea"/>
                <a:cs typeface="Times New Roman" pitchFamily="18" charset="0"/>
              </a:rPr>
              <a:t>应用</a:t>
            </a:r>
            <a:r>
              <a:rPr lang="zh-CN" altLang="en-US" sz="2800" dirty="0">
                <a:latin typeface="+mn-ea"/>
                <a:cs typeface="Times New Roman" pitchFamily="18" charset="0"/>
              </a:rPr>
              <a:t>范围更加广泛。</a:t>
            </a:r>
          </a:p>
          <a:p>
            <a:pPr algn="just">
              <a:lnSpc>
                <a:spcPct val="90000"/>
              </a:lnSpc>
              <a:buClr>
                <a:srgbClr val="FFFF00"/>
              </a:buClr>
              <a:buFont typeface="Arial" pitchFamily="34" charset="0"/>
              <a:buNone/>
              <a:defRPr/>
            </a:pPr>
            <a:r>
              <a:rPr lang="zh-CN" altLang="en-US" sz="2800" dirty="0">
                <a:latin typeface="+mn-ea"/>
                <a:cs typeface="Times New Roman" pitchFamily="18" charset="0"/>
              </a:rPr>
              <a:t>（</a:t>
            </a:r>
            <a:r>
              <a:rPr lang="en-US" altLang="zh-CN" sz="2800" dirty="0">
                <a:latin typeface="+mn-ea"/>
                <a:cs typeface="Times New Roman" pitchFamily="18" charset="0"/>
              </a:rPr>
              <a:t>6</a:t>
            </a:r>
            <a:r>
              <a:rPr lang="zh-CN" altLang="en-US" sz="2800" dirty="0">
                <a:latin typeface="+mn-ea"/>
                <a:cs typeface="Times New Roman" pitchFamily="18" charset="0"/>
              </a:rPr>
              <a:t>）二十世纪八十年代以来：</a:t>
            </a:r>
            <a:r>
              <a:rPr lang="zh-CN" altLang="en-US" sz="2800" dirty="0" smtClean="0">
                <a:latin typeface="+mn-ea"/>
                <a:cs typeface="Times New Roman" pitchFamily="18" charset="0"/>
              </a:rPr>
              <a:t>数字图像处理</a:t>
            </a:r>
            <a:r>
              <a:rPr lang="zh-CN" altLang="en-US" sz="2800" dirty="0">
                <a:latin typeface="+mn-ea"/>
                <a:cs typeface="Times New Roman" pitchFamily="18" charset="0"/>
              </a:rPr>
              <a:t>向</a:t>
            </a:r>
            <a:r>
              <a:rPr lang="zh-CN" altLang="en-US" sz="2800" b="1" dirty="0">
                <a:solidFill>
                  <a:srgbClr val="0000FF"/>
                </a:solidFill>
                <a:latin typeface="+mn-ea"/>
                <a:cs typeface="Times New Roman" pitchFamily="18" charset="0"/>
              </a:rPr>
              <a:t>更高级的方向发展</a:t>
            </a:r>
            <a:r>
              <a:rPr lang="zh-CN" altLang="en-US" sz="2800" dirty="0">
                <a:latin typeface="+mn-ea"/>
                <a:cs typeface="Times New Roman" pitchFamily="18" charset="0"/>
              </a:rPr>
              <a:t>：实时性，智能化，普及化，网络化，低成本。</a:t>
            </a:r>
          </a:p>
          <a:p>
            <a:pPr algn="just">
              <a:lnSpc>
                <a:spcPct val="90000"/>
              </a:lnSpc>
              <a:buClr>
                <a:srgbClr val="FFFF00"/>
              </a:buClr>
              <a:buFont typeface="Arial" pitchFamily="34" charset="0"/>
              <a:buNone/>
              <a:defRPr/>
            </a:pPr>
            <a:r>
              <a:rPr lang="zh-CN" altLang="en-US" sz="2800" dirty="0">
                <a:latin typeface="+mn-ea"/>
                <a:cs typeface="Times New Roman" pitchFamily="18" charset="0"/>
              </a:rPr>
              <a:t>（</a:t>
            </a:r>
            <a:r>
              <a:rPr lang="en-US" altLang="zh-CN" sz="2800" dirty="0">
                <a:latin typeface="+mn-ea"/>
                <a:cs typeface="Times New Roman" pitchFamily="18" charset="0"/>
              </a:rPr>
              <a:t>7</a:t>
            </a:r>
            <a:r>
              <a:rPr lang="zh-CN" altLang="en-US" sz="2800" dirty="0">
                <a:latin typeface="+mn-ea"/>
                <a:cs typeface="Times New Roman" pitchFamily="18" charset="0"/>
              </a:rPr>
              <a:t>）</a:t>
            </a:r>
            <a:r>
              <a:rPr lang="zh-CN" altLang="en-US" sz="2800" b="1" dirty="0">
                <a:solidFill>
                  <a:srgbClr val="0000FF"/>
                </a:solidFill>
                <a:latin typeface="+mn-ea"/>
                <a:cs typeface="Times New Roman" pitchFamily="18" charset="0"/>
              </a:rPr>
              <a:t>计算机视觉</a:t>
            </a:r>
            <a:r>
              <a:rPr lang="zh-CN" altLang="en-US" sz="2800" dirty="0">
                <a:latin typeface="+mn-ea"/>
                <a:cs typeface="Times New Roman" pitchFamily="18" charset="0"/>
              </a:rPr>
              <a:t>，机器视觉，文字</a:t>
            </a:r>
            <a:r>
              <a:rPr lang="zh-CN" altLang="en-US" sz="2800" dirty="0" smtClean="0">
                <a:latin typeface="+mn-ea"/>
                <a:cs typeface="Times New Roman" pitchFamily="18" charset="0"/>
              </a:rPr>
              <a:t>识别，增强现实。</a:t>
            </a:r>
            <a:r>
              <a:rPr lang="zh-CN" altLang="en-US" sz="2800" dirty="0">
                <a:latin typeface="+mn-ea"/>
                <a:cs typeface="Times New Roman" pitchFamily="18" charset="0"/>
              </a:rPr>
              <a:t>。。。。</a:t>
            </a:r>
            <a:r>
              <a:rPr lang="zh-CN" altLang="en-US" sz="2800" dirty="0" smtClean="0">
                <a:latin typeface="Times New Roman" pitchFamily="18" charset="0"/>
                <a:ea typeface="华文新魏" pitchFamily="2" charset="-122"/>
                <a:cs typeface="Times New Roman" pitchFamily="18" charset="0"/>
              </a:rPr>
              <a:t>。</a:t>
            </a:r>
            <a:endParaRPr lang="zh-CN" altLang="en-US" sz="2800" dirty="0">
              <a:latin typeface="Times New Roman" pitchFamily="18" charset="0"/>
              <a:ea typeface="华文新魏" pitchFamily="2" charset="-122"/>
              <a:cs typeface="Times New Roman" pitchFamily="18" charset="0"/>
            </a:endParaRPr>
          </a:p>
        </p:txBody>
      </p:sp>
      <p:sp>
        <p:nvSpPr>
          <p:cNvPr id="3" name="Rectangle 2"/>
          <p:cNvSpPr>
            <a:spLocks noGrp="1" noChangeArrowheads="1"/>
          </p:cNvSpPr>
          <p:nvPr>
            <p:ph type="title"/>
          </p:nvPr>
        </p:nvSpPr>
        <p:spPr>
          <a:xfrm>
            <a:off x="0" y="260648"/>
            <a:ext cx="9144000" cy="1439862"/>
          </a:xfrm>
        </p:spPr>
        <p:txBody>
          <a:bodyPr/>
          <a:lstStyle/>
          <a:p>
            <a:pPr>
              <a:defRPr/>
            </a:pPr>
            <a:r>
              <a:rPr lang="en-US" altLang="zh-CN" sz="2800" dirty="0" smtClean="0">
                <a:latin typeface="Times New Roman" pitchFamily="18" charset="0"/>
                <a:ea typeface="华文新魏" pitchFamily="2" charset="-122"/>
                <a:cs typeface="Times New Roman" pitchFamily="18" charset="0"/>
              </a:rPr>
              <a:t>Development  </a:t>
            </a:r>
            <a:r>
              <a:rPr lang="en-US" altLang="zh-CN" sz="2800" dirty="0">
                <a:latin typeface="Times New Roman" pitchFamily="18" charset="0"/>
                <a:ea typeface="华文新魏" pitchFamily="2" charset="-122"/>
                <a:cs typeface="Times New Roman" pitchFamily="18" charset="0"/>
              </a:rPr>
              <a:t>and </a:t>
            </a:r>
            <a:r>
              <a:rPr lang="en-US" altLang="zh-CN" sz="2800" dirty="0" smtClean="0">
                <a:latin typeface="Times New Roman" pitchFamily="18" charset="0"/>
                <a:ea typeface="华文新魏" pitchFamily="2" charset="-122"/>
                <a:cs typeface="Times New Roman" pitchFamily="18" charset="0"/>
              </a:rPr>
              <a:t>Application </a:t>
            </a:r>
            <a:r>
              <a:rPr lang="en-US" altLang="zh-CN" sz="2800" dirty="0">
                <a:latin typeface="Times New Roman" pitchFamily="18" charset="0"/>
                <a:ea typeface="华文新魏" pitchFamily="2" charset="-122"/>
                <a:cs typeface="Times New Roman" pitchFamily="18" charset="0"/>
              </a:rPr>
              <a:t>of </a:t>
            </a:r>
            <a:r>
              <a:rPr lang="en-US" altLang="zh-CN" sz="2800" dirty="0" smtClean="0">
                <a:latin typeface="Times New Roman" pitchFamily="18" charset="0"/>
                <a:ea typeface="华文新魏" pitchFamily="2" charset="-122"/>
                <a:cs typeface="Times New Roman" pitchFamily="18" charset="0"/>
              </a:rPr>
              <a:t> Digital </a:t>
            </a:r>
            <a:r>
              <a:rPr lang="en-US" altLang="zh-CN" sz="2800" dirty="0">
                <a:latin typeface="Times New Roman" pitchFamily="18" charset="0"/>
                <a:ea typeface="华文新魏" pitchFamily="2" charset="-122"/>
                <a:cs typeface="Times New Roman" pitchFamily="18" charset="0"/>
              </a:rPr>
              <a:t>Image Processing</a:t>
            </a:r>
            <a:r>
              <a:rPr lang="en-US" altLang="zh-CN" sz="3600" b="1" dirty="0">
                <a:latin typeface="Times New Roman" pitchFamily="18" charset="0"/>
                <a:ea typeface="华文新魏" pitchFamily="2" charset="-122"/>
                <a:cs typeface="Times New Roman" pitchFamily="18" charset="0"/>
              </a:rPr>
              <a:t/>
            </a:r>
            <a:br>
              <a:rPr lang="en-US" altLang="zh-CN" sz="3600" b="1" dirty="0">
                <a:latin typeface="Times New Roman" pitchFamily="18" charset="0"/>
                <a:ea typeface="华文新魏" pitchFamily="2" charset="-122"/>
                <a:cs typeface="Times New Roman" pitchFamily="18" charset="0"/>
              </a:rPr>
            </a:br>
            <a:r>
              <a:rPr lang="zh-CN" altLang="en-US" b="1" dirty="0" smtClean="0">
                <a:latin typeface="+mn-ea"/>
                <a:ea typeface="+mn-ea"/>
                <a:cs typeface="Times New Roman" pitchFamily="18" charset="0"/>
              </a:rPr>
              <a:t>数字图像处理</a:t>
            </a:r>
            <a:r>
              <a:rPr lang="zh-CN" altLang="en-US" b="1" dirty="0">
                <a:latin typeface="+mn-ea"/>
                <a:ea typeface="+mn-ea"/>
                <a:cs typeface="Times New Roman" pitchFamily="18" charset="0"/>
              </a:rPr>
              <a:t>的发展概况和应用</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p:cNvPicPr>
            <a:picLocks noChangeAspect="1" noChangeArrowheads="1"/>
          </p:cNvPicPr>
          <p:nvPr/>
        </p:nvPicPr>
        <p:blipFill>
          <a:blip r:embed="rId3" cstate="print"/>
          <a:srcRect/>
          <a:stretch>
            <a:fillRect/>
          </a:stretch>
        </p:blipFill>
        <p:spPr bwMode="auto">
          <a:xfrm>
            <a:off x="684213" y="428604"/>
            <a:ext cx="4387853" cy="6087890"/>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40963" name="TextBox 2"/>
          <p:cNvSpPr txBox="1">
            <a:spLocks noChangeArrowheads="1"/>
          </p:cNvSpPr>
          <p:nvPr/>
        </p:nvSpPr>
        <p:spPr bwMode="auto">
          <a:xfrm>
            <a:off x="6011863" y="1268413"/>
            <a:ext cx="2592387" cy="2123658"/>
          </a:xfrm>
          <a:prstGeom prst="rect">
            <a:avLst/>
          </a:prstGeom>
          <a:noFill/>
          <a:ln w="9525">
            <a:noFill/>
            <a:miter lim="800000"/>
            <a:headEnd/>
            <a:tailEnd/>
          </a:ln>
        </p:spPr>
        <p:txBody>
          <a:bodyPr>
            <a:spAutoFit/>
          </a:bodyPr>
          <a:lstStyle/>
          <a:p>
            <a:r>
              <a:rPr lang="zh-CN" altLang="en-US" sz="4400" b="1" dirty="0"/>
              <a:t>萨达姆</a:t>
            </a:r>
            <a:endParaRPr lang="en-US" altLang="zh-CN" sz="4400" b="1" dirty="0"/>
          </a:p>
          <a:p>
            <a:r>
              <a:rPr lang="zh-CN" altLang="en-US" sz="4400" b="1" dirty="0"/>
              <a:t>    </a:t>
            </a:r>
            <a:r>
              <a:rPr lang="en-US" altLang="zh-CN" sz="4400" dirty="0" smtClean="0">
                <a:latin typeface="Times New Roman" pitchFamily="18" charset="0"/>
                <a:cs typeface="Times New Roman" pitchFamily="18" charset="0"/>
              </a:rPr>
              <a:t>&amp;</a:t>
            </a:r>
            <a:endParaRPr lang="en-US" altLang="zh-CN" sz="4400" dirty="0">
              <a:latin typeface="Times New Roman" pitchFamily="18" charset="0"/>
              <a:cs typeface="Times New Roman" pitchFamily="18" charset="0"/>
            </a:endParaRPr>
          </a:p>
          <a:p>
            <a:r>
              <a:rPr lang="zh-CN" altLang="en-US" sz="4400" b="1" dirty="0"/>
              <a:t>周克华</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内容占位符 4"/>
          <p:cNvSpPr>
            <a:spLocks noGrp="1"/>
          </p:cNvSpPr>
          <p:nvPr>
            <p:ph idx="1"/>
          </p:nvPr>
        </p:nvSpPr>
        <p:spPr>
          <a:xfrm>
            <a:off x="1318522" y="1844824"/>
            <a:ext cx="7354887" cy="4065588"/>
          </a:xfrm>
        </p:spPr>
        <p:txBody>
          <a:bodyPr/>
          <a:lstStyle/>
          <a:p>
            <a:pPr>
              <a:buFont typeface="Wingdings" pitchFamily="2" charset="2"/>
              <a:buChar char="Ø"/>
            </a:pPr>
            <a:r>
              <a:rPr lang="zh-CN" altLang="en-US" dirty="0" smtClean="0"/>
              <a:t>图像处理的发展</a:t>
            </a:r>
            <a:endParaRPr lang="en-US" altLang="zh-CN" dirty="0" smtClean="0"/>
          </a:p>
          <a:p>
            <a:pPr>
              <a:buFont typeface="Wingdings" pitchFamily="2" charset="2"/>
              <a:buChar char="Ø"/>
            </a:pPr>
            <a:r>
              <a:rPr lang="zh-CN" altLang="en-US" b="1" dirty="0">
                <a:solidFill>
                  <a:srgbClr val="0000FF"/>
                </a:solidFill>
              </a:rPr>
              <a:t>图像处理的应用</a:t>
            </a:r>
            <a:endParaRPr lang="en-US" altLang="zh-CN" b="1" dirty="0">
              <a:solidFill>
                <a:srgbClr val="0000FF"/>
              </a:solidFill>
            </a:endParaRPr>
          </a:p>
          <a:p>
            <a:pPr lvl="1">
              <a:buFont typeface="Wingdings" panose="05000000000000000000" pitchFamily="2" charset="2"/>
              <a:buChar char="ü"/>
            </a:pPr>
            <a:r>
              <a:rPr lang="zh-CN" altLang="en-US" dirty="0"/>
              <a:t>日常生活</a:t>
            </a:r>
            <a:endParaRPr lang="en-US" altLang="zh-CN" dirty="0"/>
          </a:p>
          <a:p>
            <a:pPr lvl="1">
              <a:buFont typeface="Wingdings" panose="05000000000000000000" pitchFamily="2" charset="2"/>
              <a:buChar char="ü"/>
            </a:pPr>
            <a:r>
              <a:rPr lang="zh-CN" altLang="en-US" dirty="0"/>
              <a:t>影视娱乐业</a:t>
            </a:r>
            <a:endParaRPr lang="en-US" altLang="zh-CN" dirty="0"/>
          </a:p>
          <a:p>
            <a:pPr lvl="1">
              <a:buFont typeface="Wingdings" panose="05000000000000000000" pitchFamily="2" charset="2"/>
              <a:buChar char="ü"/>
            </a:pPr>
            <a:r>
              <a:rPr lang="zh-CN" altLang="en-US" dirty="0"/>
              <a:t>军事领域</a:t>
            </a:r>
            <a:endParaRPr lang="en-US" altLang="zh-CN" dirty="0"/>
          </a:p>
          <a:p>
            <a:pPr lvl="1">
              <a:buFont typeface="Wingdings" panose="05000000000000000000" pitchFamily="2" charset="2"/>
              <a:buChar char="ü"/>
            </a:pPr>
            <a:r>
              <a:rPr lang="zh-CN" altLang="en-US" b="1" dirty="0">
                <a:solidFill>
                  <a:srgbClr val="0000FF"/>
                </a:solidFill>
              </a:rPr>
              <a:t>红外成像</a:t>
            </a:r>
            <a:endParaRPr lang="en-US" altLang="zh-CN" b="1" dirty="0">
              <a:solidFill>
                <a:srgbClr val="0000FF"/>
              </a:solidFill>
            </a:endParaRPr>
          </a:p>
          <a:p>
            <a:pPr lvl="1">
              <a:buFont typeface="Wingdings" panose="05000000000000000000" pitchFamily="2" charset="2"/>
              <a:buChar char="ü"/>
            </a:pPr>
            <a:r>
              <a:rPr lang="zh-CN" altLang="en-US" dirty="0" smtClean="0"/>
              <a:t>医学成像</a:t>
            </a:r>
            <a:endParaRPr lang="en-US" altLang="zh-CN" dirty="0" smtClean="0"/>
          </a:p>
          <a:p>
            <a:pPr lvl="1">
              <a:buFont typeface="Wingdings" panose="05000000000000000000" pitchFamily="2" charset="2"/>
              <a:buChar char="ü"/>
            </a:pPr>
            <a:r>
              <a:rPr lang="zh-CN" altLang="en-US" dirty="0" smtClean="0"/>
              <a:t>计算机视觉</a:t>
            </a:r>
            <a:endParaRPr lang="zh-CN" altLang="en-US" dirty="0"/>
          </a:p>
        </p:txBody>
      </p:sp>
      <p:sp>
        <p:nvSpPr>
          <p:cNvPr id="8195" name="标题 1"/>
          <p:cNvSpPr>
            <a:spLocks noGrp="1"/>
          </p:cNvSpPr>
          <p:nvPr>
            <p:ph type="title"/>
          </p:nvPr>
        </p:nvSpPr>
        <p:spPr>
          <a:xfrm>
            <a:off x="428596" y="701824"/>
            <a:ext cx="8229600" cy="1143000"/>
          </a:xfrm>
        </p:spPr>
        <p:txBody>
          <a:bodyPr/>
          <a:lstStyle/>
          <a:p>
            <a:pPr eaLnBrk="1" hangingPunct="1"/>
            <a:r>
              <a:rPr lang="zh-CN" altLang="en-US" b="1" dirty="0" smtClean="0"/>
              <a:t>数字图像处理的发展与应用</a:t>
            </a:r>
          </a:p>
        </p:txBody>
      </p:sp>
    </p:spTree>
    <p:extLst>
      <p:ext uri="{BB962C8B-B14F-4D97-AF65-F5344CB8AC3E}">
        <p14:creationId xmlns:p14="http://schemas.microsoft.com/office/powerpoint/2010/main" val="23487414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zh-CN" altLang="en-US" b="1" dirty="0" smtClean="0"/>
              <a:t>红外图像处理</a:t>
            </a:r>
          </a:p>
        </p:txBody>
      </p:sp>
      <p:sp>
        <p:nvSpPr>
          <p:cNvPr id="67587" name="TextBox 7"/>
          <p:cNvSpPr>
            <a:spLocks noGrp="1" noChangeArrowheads="1"/>
          </p:cNvSpPr>
          <p:nvPr>
            <p:ph idx="1"/>
          </p:nvPr>
        </p:nvSpPr>
        <p:spPr>
          <a:xfrm>
            <a:off x="457200" y="1600200"/>
            <a:ext cx="8229600" cy="584200"/>
          </a:xfrm>
        </p:spPr>
        <p:txBody>
          <a:bodyPr>
            <a:spAutoFit/>
          </a:bodyPr>
          <a:lstStyle/>
          <a:p>
            <a:r>
              <a:rPr lang="zh-CN" altLang="en-US" b="1" dirty="0" smtClean="0">
                <a:solidFill>
                  <a:srgbClr val="0000FF"/>
                </a:solidFill>
              </a:rPr>
              <a:t>都有哪些应用</a:t>
            </a:r>
            <a:r>
              <a:rPr lang="en-US" altLang="zh-CN" b="1" dirty="0" smtClean="0">
                <a:solidFill>
                  <a:srgbClr val="0000FF"/>
                </a:solidFill>
                <a:latin typeface="Times New Roman" pitchFamily="18" charset="0"/>
                <a:cs typeface="Times New Roman" pitchFamily="18" charset="0"/>
              </a:rPr>
              <a:t>???</a:t>
            </a:r>
            <a:endParaRPr lang="zh-CN" altLang="en-US" b="1" dirty="0" smtClean="0">
              <a:solidFill>
                <a:srgbClr val="0000FF"/>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ChangeArrowheads="1"/>
          </p:cNvSpPr>
          <p:nvPr/>
        </p:nvSpPr>
        <p:spPr bwMode="auto">
          <a:xfrm>
            <a:off x="1223963" y="2446338"/>
            <a:ext cx="9144000" cy="0"/>
          </a:xfrm>
          <a:prstGeom prst="rect">
            <a:avLst/>
          </a:prstGeom>
          <a:noFill/>
          <a:ln w="25400">
            <a:noFill/>
            <a:miter lim="800000"/>
            <a:headEnd/>
            <a:tailEnd type="none" w="sm" len="lg"/>
          </a:ln>
          <a:effectLst/>
        </p:spPr>
        <p:txBody>
          <a:bodyPr>
            <a:spAutoFit/>
          </a:bodyPr>
          <a:lstStyle/>
          <a:p>
            <a:endParaRPr lang="zh-CN" altLang="en-US"/>
          </a:p>
        </p:txBody>
      </p:sp>
      <p:pic>
        <p:nvPicPr>
          <p:cNvPr id="339971" name="Picture 3" descr="1_1-1-21-23_2003011403110"/>
          <p:cNvPicPr>
            <a:picLocks noChangeAspect="1" noChangeArrowheads="1"/>
          </p:cNvPicPr>
          <p:nvPr/>
        </p:nvPicPr>
        <p:blipFill>
          <a:blip r:embed="rId3" cstate="print"/>
          <a:srcRect/>
          <a:stretch>
            <a:fillRect/>
          </a:stretch>
        </p:blipFill>
        <p:spPr bwMode="auto">
          <a:xfrm>
            <a:off x="438150" y="496888"/>
            <a:ext cx="8058150" cy="1806575"/>
          </a:xfrm>
          <a:prstGeom prst="rect">
            <a:avLst/>
          </a:prstGeom>
          <a:noFill/>
        </p:spPr>
      </p:pic>
      <p:sp>
        <p:nvSpPr>
          <p:cNvPr id="339972" name="Rectangle 4"/>
          <p:cNvSpPr>
            <a:spLocks noChangeArrowheads="1"/>
          </p:cNvSpPr>
          <p:nvPr/>
        </p:nvSpPr>
        <p:spPr bwMode="auto">
          <a:xfrm>
            <a:off x="0" y="1554163"/>
            <a:ext cx="9144000" cy="0"/>
          </a:xfrm>
          <a:prstGeom prst="rect">
            <a:avLst/>
          </a:prstGeom>
          <a:noFill/>
          <a:ln w="25400">
            <a:noFill/>
            <a:miter lim="800000"/>
            <a:headEnd/>
            <a:tailEnd type="none" w="sm" len="lg"/>
          </a:ln>
          <a:effectLst/>
        </p:spPr>
        <p:txBody>
          <a:bodyPr>
            <a:spAutoFit/>
          </a:bodyPr>
          <a:lstStyle/>
          <a:p>
            <a:endParaRPr lang="zh-CN" altLang="en-US"/>
          </a:p>
        </p:txBody>
      </p:sp>
      <p:pic>
        <p:nvPicPr>
          <p:cNvPr id="339973" name="Picture 5" descr="1_2-1-13-7_20020424111859"/>
          <p:cNvPicPr>
            <a:picLocks noChangeAspect="1" noChangeArrowheads="1"/>
          </p:cNvPicPr>
          <p:nvPr/>
        </p:nvPicPr>
        <p:blipFill>
          <a:blip r:embed="rId4" cstate="print"/>
          <a:srcRect/>
          <a:stretch>
            <a:fillRect/>
          </a:stretch>
        </p:blipFill>
        <p:spPr bwMode="auto">
          <a:xfrm>
            <a:off x="514350" y="2643188"/>
            <a:ext cx="7962900" cy="3679825"/>
          </a:xfrm>
          <a:prstGeom prst="rect">
            <a:avLst/>
          </a:prstGeom>
          <a:noFill/>
        </p:spPr>
      </p:pic>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7858125" y="1428750"/>
          <a:ext cx="1011238" cy="463550"/>
        </p:xfrm>
        <a:graphic>
          <a:graphicData uri="http://schemas.openxmlformats.org/presentationml/2006/ole">
            <mc:AlternateContent xmlns:mc="http://schemas.openxmlformats.org/markup-compatibility/2006">
              <mc:Choice xmlns:v="urn:schemas-microsoft-com:vml" Requires="v">
                <p:oleObj spid="_x0000_s131110" name="Equation" r:id="rId4" imgW="609600" imgH="228600" progId="">
                  <p:embed/>
                </p:oleObj>
              </mc:Choice>
              <mc:Fallback>
                <p:oleObj name="Equation" r:id="rId4" imgW="609600" imgH="228600" progId="">
                  <p:embed/>
                  <p:pic>
                    <p:nvPicPr>
                      <p:cNvPr id="0"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8125" y="1428750"/>
                        <a:ext cx="1011238" cy="463550"/>
                      </a:xfrm>
                      <a:prstGeom prst="rect">
                        <a:avLst/>
                      </a:prstGeom>
                      <a:solidFill>
                        <a:schemeClr val="hlink"/>
                      </a:solidFill>
                      <a:ln w="9525">
                        <a:solidFill>
                          <a:schemeClr val="tx2"/>
                        </a:solidFill>
                        <a:miter lim="800000"/>
                        <a:headEnd/>
                        <a:tailEnd/>
                      </a:ln>
                    </p:spPr>
                  </p:pic>
                </p:oleObj>
              </mc:Fallback>
            </mc:AlternateContent>
          </a:graphicData>
        </a:graphic>
      </p:graphicFrame>
      <p:sp>
        <p:nvSpPr>
          <p:cNvPr id="2051" name="Rectangle 2"/>
          <p:cNvSpPr>
            <a:spLocks noGrp="1" noChangeArrowheads="1"/>
          </p:cNvSpPr>
          <p:nvPr>
            <p:ph type="title"/>
          </p:nvPr>
        </p:nvSpPr>
        <p:spPr>
          <a:noFill/>
        </p:spPr>
        <p:txBody>
          <a:bodyPr anchor="t"/>
          <a:lstStyle/>
          <a:p>
            <a:r>
              <a:rPr lang="zh-CN" altLang="en-US" b="1" smtClean="0"/>
              <a:t>红外成像原理</a:t>
            </a:r>
          </a:p>
        </p:txBody>
      </p:sp>
      <p:grpSp>
        <p:nvGrpSpPr>
          <p:cNvPr id="2" name="Group 3"/>
          <p:cNvGrpSpPr>
            <a:grpSpLocks/>
          </p:cNvGrpSpPr>
          <p:nvPr/>
        </p:nvGrpSpPr>
        <p:grpSpPr bwMode="auto">
          <a:xfrm>
            <a:off x="179388" y="1341438"/>
            <a:ext cx="4679950" cy="5006975"/>
            <a:chOff x="340" y="845"/>
            <a:chExt cx="3085" cy="3442"/>
          </a:xfrm>
        </p:grpSpPr>
        <p:pic>
          <p:nvPicPr>
            <p:cNvPr id="2102" name="Picture 4" descr="5-1"/>
            <p:cNvPicPr>
              <a:picLocks noChangeAspect="1" noChangeArrowheads="1"/>
            </p:cNvPicPr>
            <p:nvPr/>
          </p:nvPicPr>
          <p:blipFill>
            <a:blip r:embed="rId6" cstate="print"/>
            <a:srcRect/>
            <a:stretch>
              <a:fillRect/>
            </a:stretch>
          </p:blipFill>
          <p:spPr bwMode="auto">
            <a:xfrm>
              <a:off x="340" y="845"/>
              <a:ext cx="3085" cy="3017"/>
            </a:xfrm>
            <a:prstGeom prst="rect">
              <a:avLst/>
            </a:prstGeom>
            <a:noFill/>
            <a:ln w="9525">
              <a:noFill/>
              <a:miter lim="800000"/>
              <a:headEnd/>
              <a:tailEnd/>
            </a:ln>
          </p:spPr>
        </p:pic>
        <p:sp>
          <p:nvSpPr>
            <p:cNvPr id="2103" name="Text Box 5"/>
            <p:cNvSpPr txBox="1">
              <a:spLocks noChangeArrowheads="1"/>
            </p:cNvSpPr>
            <p:nvPr/>
          </p:nvSpPr>
          <p:spPr bwMode="auto">
            <a:xfrm>
              <a:off x="410" y="3884"/>
              <a:ext cx="2833" cy="403"/>
            </a:xfrm>
            <a:prstGeom prst="rect">
              <a:avLst/>
            </a:prstGeom>
            <a:noFill/>
            <a:ln w="38100">
              <a:noFill/>
              <a:miter lim="800000"/>
              <a:headEnd/>
              <a:tailEnd/>
            </a:ln>
          </p:spPr>
          <p:txBody>
            <a:bodyPr lIns="90000" tIns="46800" rIns="90000" bIns="46800">
              <a:spAutoFit/>
            </a:bodyPr>
            <a:lstStyle/>
            <a:p>
              <a:pPr algn="ctr">
                <a:spcBef>
                  <a:spcPct val="50000"/>
                </a:spcBef>
              </a:pPr>
              <a:r>
                <a:rPr lang="zh-CN" altLang="en-US" sz="3200">
                  <a:latin typeface="Garamond" pitchFamily="18" charset="0"/>
                </a:rPr>
                <a:t>红外辐射能量密度曲线</a:t>
              </a:r>
            </a:p>
          </p:txBody>
        </p:sp>
      </p:grpSp>
      <p:grpSp>
        <p:nvGrpSpPr>
          <p:cNvPr id="3" name="Group 6"/>
          <p:cNvGrpSpPr>
            <a:grpSpLocks/>
          </p:cNvGrpSpPr>
          <p:nvPr/>
        </p:nvGrpSpPr>
        <p:grpSpPr bwMode="auto">
          <a:xfrm>
            <a:off x="3203575" y="1916113"/>
            <a:ext cx="1152525" cy="1657350"/>
            <a:chOff x="2245" y="1207"/>
            <a:chExt cx="726" cy="1044"/>
          </a:xfrm>
        </p:grpSpPr>
        <p:sp>
          <p:nvSpPr>
            <p:cNvPr id="2100" name="AutoShape 7"/>
            <p:cNvSpPr>
              <a:spLocks noChangeArrowheads="1"/>
            </p:cNvSpPr>
            <p:nvPr/>
          </p:nvSpPr>
          <p:spPr bwMode="auto">
            <a:xfrm>
              <a:off x="2472" y="1207"/>
              <a:ext cx="273" cy="680"/>
            </a:xfrm>
            <a:prstGeom prst="upArrow">
              <a:avLst>
                <a:gd name="adj1" fmla="val 50000"/>
                <a:gd name="adj2" fmla="val 62271"/>
              </a:avLst>
            </a:prstGeom>
            <a:solidFill>
              <a:srgbClr val="FF0000"/>
            </a:solidFill>
            <a:ln w="38100">
              <a:noFill/>
              <a:miter lim="800000"/>
              <a:headEnd/>
              <a:tailEnd/>
            </a:ln>
          </p:spPr>
          <p:txBody>
            <a:bodyPr wrap="none" lIns="90000" tIns="46800" rIns="90000" bIns="46800" anchor="ctr">
              <a:spAutoFit/>
            </a:bodyPr>
            <a:lstStyle/>
            <a:p>
              <a:endParaRPr lang="zh-CN" altLang="en-US"/>
            </a:p>
          </p:txBody>
        </p:sp>
        <p:sp>
          <p:nvSpPr>
            <p:cNvPr id="2101" name="Text Box 8"/>
            <p:cNvSpPr txBox="1">
              <a:spLocks noChangeArrowheads="1"/>
            </p:cNvSpPr>
            <p:nvPr/>
          </p:nvSpPr>
          <p:spPr bwMode="auto">
            <a:xfrm>
              <a:off x="2245" y="1886"/>
              <a:ext cx="726" cy="365"/>
            </a:xfrm>
            <a:prstGeom prst="rect">
              <a:avLst/>
            </a:prstGeom>
            <a:noFill/>
            <a:ln w="38100">
              <a:noFill/>
              <a:miter lim="800000"/>
              <a:headEnd/>
              <a:tailEnd/>
            </a:ln>
          </p:spPr>
          <p:txBody>
            <a:bodyPr lIns="90000" tIns="46800" rIns="90000" bIns="46800">
              <a:spAutoFit/>
            </a:bodyPr>
            <a:lstStyle/>
            <a:p>
              <a:pPr algn="ctr">
                <a:spcBef>
                  <a:spcPct val="50000"/>
                </a:spcBef>
              </a:pPr>
              <a:r>
                <a:rPr lang="zh-CN" altLang="en-US" sz="3200">
                  <a:solidFill>
                    <a:srgbClr val="FF3300"/>
                  </a:solidFill>
                  <a:latin typeface="Garamond" pitchFamily="18" charset="0"/>
                </a:rPr>
                <a:t>温度</a:t>
              </a:r>
            </a:p>
          </p:txBody>
        </p:sp>
      </p:grpSp>
      <p:grpSp>
        <p:nvGrpSpPr>
          <p:cNvPr id="4" name="Group 9"/>
          <p:cNvGrpSpPr>
            <a:grpSpLocks/>
          </p:cNvGrpSpPr>
          <p:nvPr/>
        </p:nvGrpSpPr>
        <p:grpSpPr bwMode="auto">
          <a:xfrm>
            <a:off x="755650" y="2205038"/>
            <a:ext cx="1295400" cy="1155700"/>
            <a:chOff x="3878" y="2523"/>
            <a:chExt cx="816" cy="728"/>
          </a:xfrm>
        </p:grpSpPr>
        <p:sp>
          <p:nvSpPr>
            <p:cNvPr id="2098" name="AutoShape 10"/>
            <p:cNvSpPr>
              <a:spLocks noChangeArrowheads="1"/>
            </p:cNvSpPr>
            <p:nvPr/>
          </p:nvSpPr>
          <p:spPr bwMode="auto">
            <a:xfrm>
              <a:off x="3878" y="2523"/>
              <a:ext cx="726" cy="272"/>
            </a:xfrm>
            <a:prstGeom prst="leftArrow">
              <a:avLst>
                <a:gd name="adj1" fmla="val 50000"/>
                <a:gd name="adj2" fmla="val 66728"/>
              </a:avLst>
            </a:prstGeom>
            <a:solidFill>
              <a:srgbClr val="FF0000"/>
            </a:solidFill>
            <a:ln w="38100">
              <a:noFill/>
              <a:miter lim="800000"/>
              <a:headEnd/>
              <a:tailEnd/>
            </a:ln>
          </p:spPr>
          <p:txBody>
            <a:bodyPr wrap="none" lIns="90000" tIns="46800" rIns="90000" bIns="46800" anchor="ctr">
              <a:spAutoFit/>
            </a:bodyPr>
            <a:lstStyle/>
            <a:p>
              <a:endParaRPr lang="zh-CN" altLang="en-US"/>
            </a:p>
          </p:txBody>
        </p:sp>
        <p:sp>
          <p:nvSpPr>
            <p:cNvPr id="2099" name="Text Box 11"/>
            <p:cNvSpPr txBox="1">
              <a:spLocks noChangeArrowheads="1"/>
            </p:cNvSpPr>
            <p:nvPr/>
          </p:nvSpPr>
          <p:spPr bwMode="auto">
            <a:xfrm>
              <a:off x="3878" y="2886"/>
              <a:ext cx="816" cy="365"/>
            </a:xfrm>
            <a:prstGeom prst="rect">
              <a:avLst/>
            </a:prstGeom>
            <a:noFill/>
            <a:ln w="38100">
              <a:noFill/>
              <a:miter lim="800000"/>
              <a:headEnd/>
              <a:tailEnd/>
            </a:ln>
          </p:spPr>
          <p:txBody>
            <a:bodyPr lIns="90000" tIns="46800" rIns="90000" bIns="46800">
              <a:spAutoFit/>
            </a:bodyPr>
            <a:lstStyle/>
            <a:p>
              <a:pPr algn="ctr">
                <a:spcBef>
                  <a:spcPct val="50000"/>
                </a:spcBef>
              </a:pPr>
              <a:r>
                <a:rPr lang="zh-CN" altLang="en-US" sz="3200">
                  <a:solidFill>
                    <a:srgbClr val="FF3300"/>
                  </a:solidFill>
                  <a:latin typeface="Garamond" pitchFamily="18" charset="0"/>
                </a:rPr>
                <a:t>波长</a:t>
              </a:r>
            </a:p>
          </p:txBody>
        </p:sp>
      </p:grpSp>
      <p:graphicFrame>
        <p:nvGraphicFramePr>
          <p:cNvPr id="279564" name="Group 12"/>
          <p:cNvGraphicFramePr>
            <a:graphicFrameLocks noGrp="1"/>
          </p:cNvGraphicFramePr>
          <p:nvPr>
            <p:ph idx="1"/>
          </p:nvPr>
        </p:nvGraphicFramePr>
        <p:xfrm>
          <a:off x="5148263" y="1412875"/>
          <a:ext cx="3816350" cy="4287840"/>
        </p:xfrm>
        <a:graphic>
          <a:graphicData uri="http://schemas.openxmlformats.org/drawingml/2006/table">
            <a:tbl>
              <a:tblPr/>
              <a:tblGrid>
                <a:gridCol w="1271587"/>
                <a:gridCol w="1273175"/>
                <a:gridCol w="1271588"/>
              </a:tblGrid>
              <a:tr h="471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Arial" charset="0"/>
                          <a:ea typeface="宋体" pitchFamily="2" charset="-122"/>
                        </a:rPr>
                        <a:t>物体名称</a:t>
                      </a:r>
                    </a:p>
                  </a:txBody>
                  <a:tcPr marL="90000" marR="90000" marT="46800" marB="4680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Arial" charset="0"/>
                          <a:ea typeface="宋体" pitchFamily="2" charset="-122"/>
                        </a:rPr>
                        <a:t>温度</a:t>
                      </a:r>
                      <a:r>
                        <a:rPr kumimoji="0" lang="en-US" altLang="zh-CN" sz="2000" b="0" i="0" u="none" strike="noStrike" cap="none" normalizeH="0" baseline="0" dirty="0" smtClean="0">
                          <a:ln>
                            <a:noFill/>
                          </a:ln>
                          <a:solidFill>
                            <a:schemeClr val="tx1"/>
                          </a:solidFill>
                          <a:effectLst/>
                          <a:latin typeface="Arial" charset="0"/>
                          <a:ea typeface="宋体" pitchFamily="2" charset="-122"/>
                        </a:rPr>
                        <a:t>/K</a:t>
                      </a:r>
                    </a:p>
                  </a:txBody>
                  <a:tcPr marL="90000" marR="90000" marT="46800" marB="468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0000" marR="90000" marT="46800" marB="4680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73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charset="0"/>
                          <a:ea typeface="宋体" pitchFamily="2" charset="-122"/>
                        </a:rPr>
                        <a:t>太阳</a:t>
                      </a:r>
                    </a:p>
                  </a:txBody>
                  <a:tcPr marL="90000" marR="90000" marT="46800" marB="4680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11000</a:t>
                      </a:r>
                    </a:p>
                  </a:txBody>
                  <a:tcPr marL="90000" marR="90000" marT="46800" marB="468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0.26</a:t>
                      </a:r>
                    </a:p>
                  </a:txBody>
                  <a:tcPr marL="90000" marR="90000" marT="46800" marB="4680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71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charset="0"/>
                          <a:ea typeface="宋体" pitchFamily="2" charset="-122"/>
                        </a:rPr>
                        <a:t>融化的铁</a:t>
                      </a:r>
                    </a:p>
                  </a:txBody>
                  <a:tcPr marL="90000" marR="90000" marT="46800" marB="4680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1803</a:t>
                      </a:r>
                    </a:p>
                  </a:txBody>
                  <a:tcPr marL="90000" marR="90000" marT="46800" marB="468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1.61</a:t>
                      </a:r>
                    </a:p>
                  </a:txBody>
                  <a:tcPr marL="90000" marR="90000" marT="46800" marB="4680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73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charset="0"/>
                          <a:ea typeface="宋体" pitchFamily="2" charset="-122"/>
                        </a:rPr>
                        <a:t>融化的铜</a:t>
                      </a:r>
                    </a:p>
                  </a:txBody>
                  <a:tcPr marL="90000" marR="90000" marT="46800" marB="4680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1173</a:t>
                      </a:r>
                    </a:p>
                  </a:txBody>
                  <a:tcPr marL="90000" marR="90000" marT="46800" marB="468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2.47</a:t>
                      </a:r>
                    </a:p>
                  </a:txBody>
                  <a:tcPr marL="90000" marR="90000" marT="46800" marB="4680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69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charset="0"/>
                          <a:ea typeface="宋体" pitchFamily="2" charset="-122"/>
                        </a:rPr>
                        <a:t>融化的蜡</a:t>
                      </a:r>
                    </a:p>
                  </a:txBody>
                  <a:tcPr marL="90000" marR="90000" marT="46800" marB="4680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336</a:t>
                      </a:r>
                    </a:p>
                  </a:txBody>
                  <a:tcPr marL="90000" marR="90000" marT="46800" marB="468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8.62</a:t>
                      </a:r>
                    </a:p>
                  </a:txBody>
                  <a:tcPr marL="90000" marR="90000" marT="46800" marB="4680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73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charset="0"/>
                          <a:ea typeface="宋体" pitchFamily="2" charset="-122"/>
                        </a:rPr>
                        <a:t>人体</a:t>
                      </a:r>
                    </a:p>
                  </a:txBody>
                  <a:tcPr marL="90000" marR="90000" marT="46800" marB="4680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305</a:t>
                      </a:r>
                    </a:p>
                  </a:txBody>
                  <a:tcPr marL="90000" marR="90000" marT="46800" marB="468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9.50</a:t>
                      </a:r>
                    </a:p>
                  </a:txBody>
                  <a:tcPr marL="90000" marR="90000" marT="46800" marB="4680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71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charset="0"/>
                          <a:ea typeface="宋体" pitchFamily="2" charset="-122"/>
                        </a:rPr>
                        <a:t>地球大气</a:t>
                      </a:r>
                    </a:p>
                  </a:txBody>
                  <a:tcPr marL="90000" marR="90000" marT="46800" marB="4680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300</a:t>
                      </a:r>
                    </a:p>
                  </a:txBody>
                  <a:tcPr marL="90000" marR="90000" marT="46800" marB="468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9.66</a:t>
                      </a:r>
                    </a:p>
                  </a:txBody>
                  <a:tcPr marL="90000" marR="90000" marT="46800" marB="4680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127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charset="0"/>
                          <a:ea typeface="宋体" pitchFamily="2" charset="-122"/>
                        </a:rPr>
                        <a:t>冰</a:t>
                      </a:r>
                    </a:p>
                  </a:txBody>
                  <a:tcPr marL="90000" marR="90000" marT="46800" marB="4680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273</a:t>
                      </a:r>
                    </a:p>
                  </a:txBody>
                  <a:tcPr marL="90000" marR="90000" marT="46800" marB="468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10.6</a:t>
                      </a:r>
                    </a:p>
                  </a:txBody>
                  <a:tcPr marL="90000" marR="90000" marT="46800" marB="4680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71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charset="0"/>
                          <a:ea typeface="宋体" pitchFamily="2" charset="-122"/>
                        </a:rPr>
                        <a:t>液态氮</a:t>
                      </a:r>
                    </a:p>
                  </a:txBody>
                  <a:tcPr marL="90000" marR="90000" marT="46800" marB="4680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77.2</a:t>
                      </a:r>
                    </a:p>
                  </a:txBody>
                  <a:tcPr marL="90000" marR="90000" marT="46800" marB="4680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37.53</a:t>
                      </a:r>
                    </a:p>
                  </a:txBody>
                  <a:tcPr marL="90000" marR="90000" marT="46800" marB="4680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279607" name="Text Box 55"/>
          <p:cNvSpPr txBox="1">
            <a:spLocks noChangeArrowheads="1"/>
          </p:cNvSpPr>
          <p:nvPr/>
        </p:nvSpPr>
        <p:spPr bwMode="auto">
          <a:xfrm>
            <a:off x="5076825" y="5805488"/>
            <a:ext cx="3851275" cy="587375"/>
          </a:xfrm>
          <a:prstGeom prst="rect">
            <a:avLst/>
          </a:prstGeom>
          <a:noFill/>
          <a:ln w="38100">
            <a:noFill/>
            <a:miter lim="800000"/>
            <a:headEnd/>
            <a:tailEnd/>
          </a:ln>
        </p:spPr>
        <p:txBody>
          <a:bodyPr lIns="90000" tIns="46800" rIns="90000" bIns="46800">
            <a:spAutoFit/>
          </a:bodyPr>
          <a:lstStyle/>
          <a:p>
            <a:pPr algn="ctr">
              <a:spcBef>
                <a:spcPct val="50000"/>
              </a:spcBef>
            </a:pPr>
            <a:r>
              <a:rPr lang="zh-CN" altLang="en-US" sz="3200">
                <a:latin typeface="Garamond" pitchFamily="18" charset="0"/>
              </a:rPr>
              <a:t>常见物体的峰值波长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1000" fill="hold"/>
                                        <p:tgtEl>
                                          <p:spTgt spid="4"/>
                                        </p:tgtEl>
                                        <p:attrNameLst>
                                          <p:attrName>ppt_w</p:attrName>
                                        </p:attrNameLst>
                                      </p:cBhvr>
                                      <p:tavLst>
                                        <p:tav tm="0">
                                          <p:val>
                                            <p:strVal val="#ppt_w*0.70"/>
                                          </p:val>
                                        </p:tav>
                                        <p:tav tm="100000">
                                          <p:val>
                                            <p:strVal val="#ppt_w"/>
                                          </p:val>
                                        </p:tav>
                                      </p:tavLst>
                                    </p:anim>
                                    <p:anim calcmode="lin" valueType="num">
                                      <p:cBhvr>
                                        <p:cTn id="23" dur="1000" fill="hold"/>
                                        <p:tgtEl>
                                          <p:spTgt spid="4"/>
                                        </p:tgtEl>
                                        <p:attrNameLst>
                                          <p:attrName>ppt_h</p:attrName>
                                        </p:attrNameLst>
                                      </p:cBhvr>
                                      <p:tavLst>
                                        <p:tav tm="0">
                                          <p:val>
                                            <p:strVal val="#ppt_h"/>
                                          </p:val>
                                        </p:tav>
                                        <p:tav tm="100000">
                                          <p:val>
                                            <p:strVal val="#ppt_h"/>
                                          </p:val>
                                        </p:tav>
                                      </p:tavLst>
                                    </p:anim>
                                    <p:animEffect transition="in" filter="fade">
                                      <p:cBhvr>
                                        <p:cTn id="24" dur="10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279564"/>
                                        </p:tgtEl>
                                        <p:attrNameLst>
                                          <p:attrName>style.visibility</p:attrName>
                                        </p:attrNameLst>
                                      </p:cBhvr>
                                      <p:to>
                                        <p:strVal val="visible"/>
                                      </p:to>
                                    </p:set>
                                    <p:anim calcmode="lin" valueType="num">
                                      <p:cBhvr additive="base">
                                        <p:cTn id="29" dur="1000" fill="hold"/>
                                        <p:tgtEl>
                                          <p:spTgt spid="279564"/>
                                        </p:tgtEl>
                                        <p:attrNameLst>
                                          <p:attrName>ppt_x</p:attrName>
                                        </p:attrNameLst>
                                      </p:cBhvr>
                                      <p:tavLst>
                                        <p:tav tm="0">
                                          <p:val>
                                            <p:strVal val="1+#ppt_w/2"/>
                                          </p:val>
                                        </p:tav>
                                        <p:tav tm="100000">
                                          <p:val>
                                            <p:strVal val="#ppt_x"/>
                                          </p:val>
                                        </p:tav>
                                      </p:tavLst>
                                    </p:anim>
                                    <p:anim calcmode="lin" valueType="num">
                                      <p:cBhvr additive="base">
                                        <p:cTn id="30" dur="1000" fill="hold"/>
                                        <p:tgtEl>
                                          <p:spTgt spid="279564"/>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279607"/>
                                        </p:tgtEl>
                                        <p:attrNameLst>
                                          <p:attrName>style.visibility</p:attrName>
                                        </p:attrNameLst>
                                      </p:cBhvr>
                                      <p:to>
                                        <p:strVal val="visible"/>
                                      </p:to>
                                    </p:set>
                                    <p:anim calcmode="lin" valueType="num">
                                      <p:cBhvr additive="base">
                                        <p:cTn id="33" dur="1000" fill="hold"/>
                                        <p:tgtEl>
                                          <p:spTgt spid="279607"/>
                                        </p:tgtEl>
                                        <p:attrNameLst>
                                          <p:attrName>ppt_x</p:attrName>
                                        </p:attrNameLst>
                                      </p:cBhvr>
                                      <p:tavLst>
                                        <p:tav tm="0">
                                          <p:val>
                                            <p:strVal val="1+#ppt_w/2"/>
                                          </p:val>
                                        </p:tav>
                                        <p:tav tm="100000">
                                          <p:val>
                                            <p:strVal val="#ppt_x"/>
                                          </p:val>
                                        </p:tav>
                                      </p:tavLst>
                                    </p:anim>
                                    <p:anim calcmode="lin" valueType="num">
                                      <p:cBhvr additive="base">
                                        <p:cTn id="34" dur="1000" fill="hold"/>
                                        <p:tgtEl>
                                          <p:spTgt spid="2796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60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ChangeArrowheads="1"/>
          </p:cNvSpPr>
          <p:nvPr/>
        </p:nvSpPr>
        <p:spPr bwMode="auto">
          <a:xfrm>
            <a:off x="-150813" y="1730375"/>
            <a:ext cx="9144001" cy="0"/>
          </a:xfrm>
          <a:prstGeom prst="rect">
            <a:avLst/>
          </a:prstGeom>
          <a:noFill/>
          <a:ln w="25400">
            <a:noFill/>
            <a:miter lim="800000"/>
            <a:headEnd/>
            <a:tailEnd type="none" w="sm" len="lg"/>
          </a:ln>
          <a:effectLst/>
        </p:spPr>
        <p:txBody>
          <a:bodyPr>
            <a:spAutoFit/>
          </a:bodyPr>
          <a:lstStyle/>
          <a:p>
            <a:endParaRPr lang="zh-CN" altLang="en-US"/>
          </a:p>
        </p:txBody>
      </p:sp>
      <p:pic>
        <p:nvPicPr>
          <p:cNvPr id="342024" name="Picture 8" descr="1_2-1-9-7_2002042411190"/>
          <p:cNvPicPr>
            <a:picLocks noChangeAspect="1" noChangeArrowheads="1"/>
          </p:cNvPicPr>
          <p:nvPr/>
        </p:nvPicPr>
        <p:blipFill>
          <a:blip r:embed="rId3" cstate="print"/>
          <a:srcRect/>
          <a:stretch>
            <a:fillRect/>
          </a:stretch>
        </p:blipFill>
        <p:spPr bwMode="auto">
          <a:xfrm>
            <a:off x="848334" y="1045030"/>
            <a:ext cx="8295666" cy="4811486"/>
          </a:xfrm>
          <a:prstGeom prst="rect">
            <a:avLst/>
          </a:prstGeom>
          <a:noFill/>
        </p:spPr>
      </p:pic>
      <p:sp>
        <p:nvSpPr>
          <p:cNvPr id="342025" name="Text Box 9"/>
          <p:cNvSpPr txBox="1">
            <a:spLocks noChangeArrowheads="1"/>
          </p:cNvSpPr>
          <p:nvPr/>
        </p:nvSpPr>
        <p:spPr bwMode="auto">
          <a:xfrm>
            <a:off x="5109028" y="5145314"/>
            <a:ext cx="2332038" cy="457200"/>
          </a:xfrm>
          <a:prstGeom prst="rect">
            <a:avLst/>
          </a:prstGeom>
          <a:noFill/>
          <a:ln w="9525">
            <a:noFill/>
            <a:miter lim="800000"/>
            <a:headEnd/>
            <a:tailEnd/>
          </a:ln>
          <a:effectLst/>
        </p:spPr>
        <p:txBody>
          <a:bodyPr>
            <a:spAutoFit/>
          </a:bodyPr>
          <a:lstStyle/>
          <a:p>
            <a:pPr algn="l">
              <a:spcBef>
                <a:spcPct val="50000"/>
              </a:spcBef>
            </a:pPr>
            <a:r>
              <a:rPr lang="en-US" altLang="zh-CN" dirty="0">
                <a:ea typeface="宋体" pitchFamily="2" charset="-122"/>
              </a:rPr>
              <a:t>Infrared filter</a:t>
            </a:r>
            <a:endParaRPr lang="zh-CN" altLang="en-US" dirty="0">
              <a:ea typeface="宋体" pitchFamily="2" charset="-122"/>
            </a:endParaRPr>
          </a:p>
        </p:txBody>
      </p:sp>
      <p:sp>
        <p:nvSpPr>
          <p:cNvPr id="342026" name="Text Box 10"/>
          <p:cNvSpPr txBox="1">
            <a:spLocks noChangeArrowheads="1"/>
          </p:cNvSpPr>
          <p:nvPr/>
        </p:nvSpPr>
        <p:spPr bwMode="auto">
          <a:xfrm>
            <a:off x="5332640" y="2780846"/>
            <a:ext cx="2667000" cy="457200"/>
          </a:xfrm>
          <a:prstGeom prst="rect">
            <a:avLst/>
          </a:prstGeom>
          <a:noFill/>
          <a:ln w="9525">
            <a:noFill/>
            <a:miter lim="800000"/>
            <a:headEnd/>
            <a:tailEnd/>
          </a:ln>
          <a:effectLst/>
        </p:spPr>
        <p:txBody>
          <a:bodyPr>
            <a:spAutoFit/>
          </a:bodyPr>
          <a:lstStyle/>
          <a:p>
            <a:pPr algn="l">
              <a:spcBef>
                <a:spcPct val="50000"/>
              </a:spcBef>
            </a:pPr>
            <a:r>
              <a:rPr lang="en-US" altLang="zh-CN" dirty="0">
                <a:ea typeface="宋体" pitchFamily="2" charset="-122"/>
              </a:rPr>
              <a:t>Infrared light </a:t>
            </a:r>
            <a:endParaRPr lang="zh-CN" altLang="en-US" dirty="0">
              <a:ea typeface="宋体" pitchFamily="2" charset="-122"/>
            </a:endParaRPr>
          </a:p>
        </p:txBody>
      </p:sp>
      <p:sp>
        <p:nvSpPr>
          <p:cNvPr id="342027" name="Text Box 11"/>
          <p:cNvSpPr txBox="1">
            <a:spLocks noChangeArrowheads="1"/>
          </p:cNvSpPr>
          <p:nvPr/>
        </p:nvSpPr>
        <p:spPr bwMode="auto">
          <a:xfrm>
            <a:off x="6952343" y="2148115"/>
            <a:ext cx="928914" cy="461665"/>
          </a:xfrm>
          <a:prstGeom prst="rect">
            <a:avLst/>
          </a:prstGeom>
          <a:noFill/>
          <a:ln w="9525">
            <a:noFill/>
            <a:miter lim="800000"/>
            <a:headEnd/>
            <a:tailEnd/>
          </a:ln>
          <a:effectLst/>
        </p:spPr>
        <p:txBody>
          <a:bodyPr wrap="square">
            <a:spAutoFit/>
          </a:bodyPr>
          <a:lstStyle/>
          <a:p>
            <a:pPr algn="l">
              <a:spcBef>
                <a:spcPct val="50000"/>
              </a:spcBef>
            </a:pPr>
            <a:r>
              <a:rPr lang="en-US" altLang="zh-CN" dirty="0">
                <a:ea typeface="宋体" pitchFamily="2" charset="-122"/>
              </a:rPr>
              <a:t>Sun</a:t>
            </a:r>
          </a:p>
        </p:txBody>
      </p:sp>
      <p:sp>
        <p:nvSpPr>
          <p:cNvPr id="342028" name="Text Box 12"/>
          <p:cNvSpPr txBox="1">
            <a:spLocks noChangeArrowheads="1"/>
          </p:cNvSpPr>
          <p:nvPr/>
        </p:nvSpPr>
        <p:spPr bwMode="auto">
          <a:xfrm>
            <a:off x="1752600" y="5817280"/>
            <a:ext cx="5846535" cy="584775"/>
          </a:xfrm>
          <a:prstGeom prst="rect">
            <a:avLst/>
          </a:prstGeom>
          <a:noFill/>
          <a:ln w="9525">
            <a:noFill/>
            <a:miter lim="800000"/>
            <a:headEnd/>
            <a:tailEnd/>
          </a:ln>
          <a:effectLst/>
        </p:spPr>
        <p:txBody>
          <a:bodyPr wrap="square">
            <a:spAutoFit/>
          </a:bodyPr>
          <a:lstStyle/>
          <a:p>
            <a:pPr algn="l">
              <a:spcBef>
                <a:spcPct val="50000"/>
              </a:spcBef>
            </a:pPr>
            <a:r>
              <a:rPr lang="en-US" altLang="zh-CN" sz="3200" b="0" dirty="0">
                <a:latin typeface="Times New Roman" pitchFamily="18" charset="0"/>
                <a:cs typeface="Times New Roman" pitchFamily="18" charset="0"/>
              </a:rPr>
              <a:t>I</a:t>
            </a:r>
            <a:r>
              <a:rPr lang="en-US" altLang="zh-CN" sz="3200" b="0" dirty="0" smtClean="0">
                <a:latin typeface="Times New Roman" pitchFamily="18" charset="0"/>
                <a:cs typeface="Times New Roman" pitchFamily="18" charset="0"/>
              </a:rPr>
              <a:t>nfrared </a:t>
            </a:r>
            <a:r>
              <a:rPr lang="en-US" altLang="zh-CN" sz="3200" b="0" dirty="0">
                <a:latin typeface="Times New Roman" pitchFamily="18" charset="0"/>
                <a:cs typeface="Times New Roman" pitchFamily="18" charset="0"/>
              </a:rPr>
              <a:t>radiation from itself</a:t>
            </a:r>
            <a:endParaRPr lang="zh-CN" altLang="en-US" sz="3200" b="0" dirty="0">
              <a:latin typeface="Times New Roman" pitchFamily="18" charset="0"/>
              <a:cs typeface="Times New Roman" pitchFamily="18" charset="0"/>
            </a:endParaRPr>
          </a:p>
        </p:txBody>
      </p:sp>
      <p:sp>
        <p:nvSpPr>
          <p:cNvPr id="342029" name="Text Box 13"/>
          <p:cNvSpPr txBox="1">
            <a:spLocks noChangeArrowheads="1"/>
          </p:cNvSpPr>
          <p:nvPr/>
        </p:nvSpPr>
        <p:spPr bwMode="auto">
          <a:xfrm>
            <a:off x="3703637" y="1640114"/>
            <a:ext cx="2189162" cy="461665"/>
          </a:xfrm>
          <a:prstGeom prst="rect">
            <a:avLst/>
          </a:prstGeom>
          <a:solidFill>
            <a:schemeClr val="bg1"/>
          </a:solidFill>
          <a:ln w="9525">
            <a:noFill/>
            <a:miter lim="800000"/>
            <a:headEnd/>
            <a:tailEnd/>
          </a:ln>
          <a:effectLst/>
        </p:spPr>
        <p:txBody>
          <a:bodyPr wrap="square">
            <a:spAutoFit/>
          </a:bodyPr>
          <a:lstStyle/>
          <a:p>
            <a:pPr algn="l">
              <a:spcBef>
                <a:spcPct val="50000"/>
              </a:spcBef>
            </a:pPr>
            <a:r>
              <a:rPr lang="en-US" altLang="zh-CN" u="sng" dirty="0" smtClean="0">
                <a:ea typeface="宋体" pitchFamily="2" charset="-122"/>
              </a:rPr>
              <a:t>visible </a:t>
            </a:r>
            <a:r>
              <a:rPr lang="en-US" altLang="zh-CN" u="sng" dirty="0">
                <a:ea typeface="宋体" pitchFamily="2" charset="-122"/>
              </a:rPr>
              <a:t>light</a:t>
            </a:r>
            <a:r>
              <a:rPr lang="en-US" altLang="zh-CN" dirty="0">
                <a:ea typeface="宋体" pitchFamily="2" charset="-122"/>
              </a:rPr>
              <a:t> </a:t>
            </a:r>
            <a:endParaRPr lang="zh-CN" altLang="en-US" dirty="0">
              <a:ea typeface="宋体" pitchFamily="2" charset="-122"/>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457200" y="428612"/>
            <a:ext cx="8229600" cy="1143000"/>
          </a:xfrm>
          <a:noFill/>
        </p:spPr>
        <p:txBody>
          <a:bodyPr anchor="t"/>
          <a:lstStyle/>
          <a:p>
            <a:r>
              <a:rPr lang="zh-CN" altLang="en-US" sz="4800" b="1" dirty="0" smtClean="0"/>
              <a:t>红外摄像的基本原理图</a:t>
            </a:r>
          </a:p>
        </p:txBody>
      </p:sp>
      <p:pic>
        <p:nvPicPr>
          <p:cNvPr id="82947" name="Picture 4" descr="红外热像仪"/>
          <p:cNvPicPr>
            <a:picLocks noChangeAspect="1" noChangeArrowheads="1"/>
          </p:cNvPicPr>
          <p:nvPr/>
        </p:nvPicPr>
        <p:blipFill>
          <a:blip r:embed="rId2" cstate="print"/>
          <a:srcRect b="8482"/>
          <a:stretch>
            <a:fillRect/>
          </a:stretch>
        </p:blipFill>
        <p:spPr bwMode="auto">
          <a:xfrm>
            <a:off x="344488" y="1556792"/>
            <a:ext cx="8513762" cy="42148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457200" y="274638"/>
            <a:ext cx="8229600" cy="922337"/>
          </a:xfrm>
        </p:spPr>
        <p:txBody>
          <a:bodyPr anchor="t"/>
          <a:lstStyle/>
          <a:p>
            <a:pPr>
              <a:defRPr/>
            </a:pPr>
            <a:r>
              <a:rPr lang="zh-CN" altLang="en-US" b="1" dirty="0" smtClean="0">
                <a:latin typeface="+mj-ea"/>
              </a:rPr>
              <a:t>红外成像系统</a:t>
            </a:r>
          </a:p>
        </p:txBody>
      </p:sp>
      <p:sp>
        <p:nvSpPr>
          <p:cNvPr id="282627" name="Rectangle 3"/>
          <p:cNvSpPr>
            <a:spLocks noChangeArrowheads="1"/>
          </p:cNvSpPr>
          <p:nvPr/>
        </p:nvSpPr>
        <p:spPr bwMode="auto">
          <a:xfrm>
            <a:off x="2627313" y="1557338"/>
            <a:ext cx="4105275" cy="587375"/>
          </a:xfrm>
          <a:prstGeom prst="rect">
            <a:avLst/>
          </a:prstGeom>
          <a:solidFill>
            <a:schemeClr val="bg1"/>
          </a:solidFill>
          <a:ln w="38100">
            <a:noFill/>
            <a:miter lim="800000"/>
            <a:headEnd/>
            <a:tailEnd/>
          </a:ln>
        </p:spPr>
        <p:txBody>
          <a:bodyPr lIns="90000" tIns="46800" rIns="90000" bIns="46800">
            <a:spAutoFit/>
          </a:bodyPr>
          <a:lstStyle/>
          <a:p>
            <a:pPr algn="ctr"/>
            <a:r>
              <a:rPr kumimoji="1" lang="zh-CN" altLang="en-US" sz="3200">
                <a:latin typeface="Garamond" pitchFamily="18" charset="0"/>
              </a:rPr>
              <a:t>红外成像系统</a:t>
            </a:r>
          </a:p>
        </p:txBody>
      </p:sp>
      <p:grpSp>
        <p:nvGrpSpPr>
          <p:cNvPr id="2" name="Group 4"/>
          <p:cNvGrpSpPr>
            <a:grpSpLocks/>
          </p:cNvGrpSpPr>
          <p:nvPr/>
        </p:nvGrpSpPr>
        <p:grpSpPr bwMode="auto">
          <a:xfrm>
            <a:off x="2339975" y="2276475"/>
            <a:ext cx="4679950" cy="1368425"/>
            <a:chOff x="1474" y="1434"/>
            <a:chExt cx="2948" cy="862"/>
          </a:xfrm>
        </p:grpSpPr>
        <p:sp>
          <p:nvSpPr>
            <p:cNvPr id="83977" name="Line 5"/>
            <p:cNvSpPr>
              <a:spLocks noChangeShapeType="1"/>
            </p:cNvSpPr>
            <p:nvPr/>
          </p:nvSpPr>
          <p:spPr bwMode="auto">
            <a:xfrm>
              <a:off x="2925" y="1434"/>
              <a:ext cx="0" cy="363"/>
            </a:xfrm>
            <a:prstGeom prst="line">
              <a:avLst/>
            </a:prstGeom>
            <a:noFill/>
            <a:ln w="63500">
              <a:solidFill>
                <a:schemeClr val="tx1"/>
              </a:solidFill>
              <a:miter lim="800000"/>
              <a:headEnd/>
              <a:tailEnd/>
            </a:ln>
          </p:spPr>
          <p:txBody>
            <a:bodyPr lIns="90000" tIns="46800" rIns="90000" bIns="46800">
              <a:spAutoFit/>
            </a:bodyPr>
            <a:lstStyle/>
            <a:p>
              <a:endParaRPr lang="zh-CN" altLang="en-US"/>
            </a:p>
          </p:txBody>
        </p:sp>
        <p:sp>
          <p:nvSpPr>
            <p:cNvPr id="83978" name="Line 6"/>
            <p:cNvSpPr>
              <a:spLocks noChangeShapeType="1"/>
            </p:cNvSpPr>
            <p:nvPr/>
          </p:nvSpPr>
          <p:spPr bwMode="auto">
            <a:xfrm>
              <a:off x="1474" y="1797"/>
              <a:ext cx="2948" cy="0"/>
            </a:xfrm>
            <a:prstGeom prst="line">
              <a:avLst/>
            </a:prstGeom>
            <a:noFill/>
            <a:ln w="63500">
              <a:solidFill>
                <a:schemeClr val="tx1"/>
              </a:solidFill>
              <a:miter lim="800000"/>
              <a:headEnd/>
              <a:tailEnd/>
            </a:ln>
          </p:spPr>
          <p:txBody>
            <a:bodyPr lIns="90000" tIns="46800" rIns="90000" bIns="46800">
              <a:spAutoFit/>
            </a:bodyPr>
            <a:lstStyle/>
            <a:p>
              <a:endParaRPr lang="zh-CN" altLang="en-US"/>
            </a:p>
          </p:txBody>
        </p:sp>
        <p:sp>
          <p:nvSpPr>
            <p:cNvPr id="83979" name="Line 7"/>
            <p:cNvSpPr>
              <a:spLocks noChangeShapeType="1"/>
            </p:cNvSpPr>
            <p:nvPr/>
          </p:nvSpPr>
          <p:spPr bwMode="auto">
            <a:xfrm>
              <a:off x="1474" y="1797"/>
              <a:ext cx="0" cy="499"/>
            </a:xfrm>
            <a:prstGeom prst="line">
              <a:avLst/>
            </a:prstGeom>
            <a:noFill/>
            <a:ln w="63500">
              <a:solidFill>
                <a:schemeClr val="tx1"/>
              </a:solidFill>
              <a:miter lim="800000"/>
              <a:headEnd/>
              <a:tailEnd type="triangle" w="med" len="med"/>
            </a:ln>
          </p:spPr>
          <p:txBody>
            <a:bodyPr lIns="90000" tIns="46800" rIns="90000" bIns="46800">
              <a:spAutoFit/>
            </a:bodyPr>
            <a:lstStyle/>
            <a:p>
              <a:endParaRPr lang="zh-CN" altLang="en-US"/>
            </a:p>
          </p:txBody>
        </p:sp>
        <p:sp>
          <p:nvSpPr>
            <p:cNvPr id="83980" name="Line 8"/>
            <p:cNvSpPr>
              <a:spLocks noChangeShapeType="1"/>
            </p:cNvSpPr>
            <p:nvPr/>
          </p:nvSpPr>
          <p:spPr bwMode="auto">
            <a:xfrm>
              <a:off x="4422" y="1797"/>
              <a:ext cx="0" cy="499"/>
            </a:xfrm>
            <a:prstGeom prst="line">
              <a:avLst/>
            </a:prstGeom>
            <a:noFill/>
            <a:ln w="63500">
              <a:solidFill>
                <a:schemeClr val="tx1"/>
              </a:solidFill>
              <a:miter lim="800000"/>
              <a:headEnd/>
              <a:tailEnd type="triangle" w="med" len="med"/>
            </a:ln>
          </p:spPr>
          <p:txBody>
            <a:bodyPr lIns="90000" tIns="46800" rIns="90000" bIns="46800">
              <a:spAutoFit/>
            </a:bodyPr>
            <a:lstStyle/>
            <a:p>
              <a:endParaRPr lang="zh-CN" altLang="en-US"/>
            </a:p>
          </p:txBody>
        </p:sp>
      </p:grpSp>
      <p:sp>
        <p:nvSpPr>
          <p:cNvPr id="83973" name="Rectangle 9"/>
          <p:cNvSpPr>
            <a:spLocks noChangeArrowheads="1"/>
          </p:cNvSpPr>
          <p:nvPr/>
        </p:nvSpPr>
        <p:spPr bwMode="auto">
          <a:xfrm>
            <a:off x="500034" y="3714752"/>
            <a:ext cx="3889375" cy="1079500"/>
          </a:xfrm>
          <a:prstGeom prst="rect">
            <a:avLst/>
          </a:prstGeom>
          <a:solidFill>
            <a:schemeClr val="bg1"/>
          </a:solidFill>
          <a:ln w="38100">
            <a:noFill/>
            <a:miter lim="800000"/>
            <a:headEnd/>
            <a:tailEnd/>
          </a:ln>
        </p:spPr>
        <p:txBody>
          <a:bodyPr lIns="90000" tIns="46800" rIns="90000" bIns="46800">
            <a:spAutoFit/>
          </a:bodyPr>
          <a:lstStyle/>
          <a:p>
            <a:pPr algn="ctr"/>
            <a:r>
              <a:rPr kumimoji="1" lang="zh-CN" altLang="en-US" sz="3200" b="1" dirty="0">
                <a:solidFill>
                  <a:srgbClr val="0000FF"/>
                </a:solidFill>
                <a:latin typeface="Garamond" pitchFamily="18" charset="0"/>
              </a:rPr>
              <a:t>被动式</a:t>
            </a:r>
            <a:r>
              <a:rPr kumimoji="1" lang="zh-CN" altLang="en-US" sz="3200" dirty="0">
                <a:latin typeface="Garamond" pitchFamily="18" charset="0"/>
              </a:rPr>
              <a:t>红外成像系统（红外热像仪）</a:t>
            </a:r>
          </a:p>
        </p:txBody>
      </p:sp>
      <p:sp>
        <p:nvSpPr>
          <p:cNvPr id="83974" name="Rectangle 10"/>
          <p:cNvSpPr>
            <a:spLocks noChangeArrowheads="1"/>
          </p:cNvSpPr>
          <p:nvPr/>
        </p:nvSpPr>
        <p:spPr bwMode="auto">
          <a:xfrm>
            <a:off x="642910" y="5000636"/>
            <a:ext cx="3500462" cy="1079500"/>
          </a:xfrm>
          <a:prstGeom prst="rect">
            <a:avLst/>
          </a:prstGeom>
          <a:noFill/>
          <a:ln w="38100">
            <a:noFill/>
            <a:miter lim="800000"/>
            <a:headEnd/>
            <a:tailEnd/>
          </a:ln>
        </p:spPr>
        <p:txBody>
          <a:bodyPr wrap="square" lIns="90000" tIns="46800" rIns="90000" bIns="46800">
            <a:spAutoFit/>
          </a:bodyPr>
          <a:lstStyle/>
          <a:p>
            <a:r>
              <a:rPr kumimoji="1" lang="zh-CN" altLang="en-US" sz="3200" dirty="0">
                <a:latin typeface="Garamond" pitchFamily="18" charset="0"/>
              </a:rPr>
              <a:t>利用物体自然</a:t>
            </a:r>
            <a:r>
              <a:rPr kumimoji="1" lang="zh-CN" altLang="en-US" sz="3200" b="1" dirty="0">
                <a:solidFill>
                  <a:srgbClr val="0000FF"/>
                </a:solidFill>
                <a:latin typeface="Garamond" pitchFamily="18" charset="0"/>
              </a:rPr>
              <a:t>发射</a:t>
            </a:r>
            <a:r>
              <a:rPr kumimoji="1" lang="zh-CN" altLang="en-US" sz="3200" dirty="0">
                <a:latin typeface="Garamond" pitchFamily="18" charset="0"/>
              </a:rPr>
              <a:t>的红外辐射</a:t>
            </a:r>
          </a:p>
        </p:txBody>
      </p:sp>
      <p:sp>
        <p:nvSpPr>
          <p:cNvPr id="83975" name="Rectangle 11"/>
          <p:cNvSpPr>
            <a:spLocks noChangeArrowheads="1"/>
          </p:cNvSpPr>
          <p:nvPr/>
        </p:nvSpPr>
        <p:spPr bwMode="auto">
          <a:xfrm>
            <a:off x="5111781" y="3714752"/>
            <a:ext cx="3889375" cy="1079500"/>
          </a:xfrm>
          <a:prstGeom prst="rect">
            <a:avLst/>
          </a:prstGeom>
          <a:solidFill>
            <a:schemeClr val="bg1"/>
          </a:solidFill>
          <a:ln w="38100">
            <a:noFill/>
            <a:miter lim="800000"/>
            <a:headEnd/>
            <a:tailEnd/>
          </a:ln>
        </p:spPr>
        <p:txBody>
          <a:bodyPr lIns="90000" tIns="46800" rIns="90000" bIns="46800">
            <a:spAutoFit/>
          </a:bodyPr>
          <a:lstStyle/>
          <a:p>
            <a:pPr algn="ctr"/>
            <a:r>
              <a:rPr kumimoji="1" lang="zh-CN" altLang="en-US" sz="3200" b="1" dirty="0">
                <a:solidFill>
                  <a:srgbClr val="0000FF"/>
                </a:solidFill>
                <a:latin typeface="Garamond" pitchFamily="18" charset="0"/>
              </a:rPr>
              <a:t>主动式</a:t>
            </a:r>
            <a:r>
              <a:rPr kumimoji="1" lang="zh-CN" altLang="en-US" sz="3200" dirty="0">
                <a:latin typeface="Garamond" pitchFamily="18" charset="0"/>
              </a:rPr>
              <a:t>红外成像系统（红外夜视仪）</a:t>
            </a:r>
          </a:p>
        </p:txBody>
      </p:sp>
      <p:sp>
        <p:nvSpPr>
          <p:cNvPr id="83976" name="Rectangle 12"/>
          <p:cNvSpPr>
            <a:spLocks noChangeArrowheads="1"/>
          </p:cNvSpPr>
          <p:nvPr/>
        </p:nvSpPr>
        <p:spPr bwMode="auto">
          <a:xfrm>
            <a:off x="5357844" y="4921268"/>
            <a:ext cx="3714750" cy="1079500"/>
          </a:xfrm>
          <a:prstGeom prst="rect">
            <a:avLst/>
          </a:prstGeom>
          <a:noFill/>
          <a:ln w="38100">
            <a:noFill/>
            <a:miter lim="800000"/>
            <a:headEnd/>
            <a:tailEnd/>
          </a:ln>
        </p:spPr>
        <p:txBody>
          <a:bodyPr lIns="90000" tIns="46800" rIns="90000" bIns="46800">
            <a:spAutoFit/>
          </a:bodyPr>
          <a:lstStyle/>
          <a:p>
            <a:r>
              <a:rPr kumimoji="1" lang="zh-CN" altLang="en-US" sz="3200" dirty="0">
                <a:latin typeface="Garamond" pitchFamily="18" charset="0"/>
              </a:rPr>
              <a:t>利用不同物体对红外辐射的不同</a:t>
            </a:r>
            <a:r>
              <a:rPr kumimoji="1" lang="zh-CN" altLang="en-US" sz="3200" b="1" dirty="0">
                <a:solidFill>
                  <a:srgbClr val="0000FF"/>
                </a:solidFill>
                <a:latin typeface="Garamond" pitchFamily="18" charset="0"/>
              </a:rPr>
              <a:t>反射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82627"/>
                                        </p:tgtEl>
                                        <p:attrNameLst>
                                          <p:attrName>style.visibility</p:attrName>
                                        </p:attrNameLst>
                                      </p:cBhvr>
                                      <p:to>
                                        <p:strVal val="visible"/>
                                      </p:to>
                                    </p:set>
                                    <p:anim calcmode="lin" valueType="num">
                                      <p:cBhvr>
                                        <p:cTn id="7" dur="1000" fill="hold"/>
                                        <p:tgtEl>
                                          <p:spTgt spid="282627"/>
                                        </p:tgtEl>
                                        <p:attrNameLst>
                                          <p:attrName>ppt_w</p:attrName>
                                        </p:attrNameLst>
                                      </p:cBhvr>
                                      <p:tavLst>
                                        <p:tav tm="0">
                                          <p:val>
                                            <p:strVal val="#ppt_w*0.70"/>
                                          </p:val>
                                        </p:tav>
                                        <p:tav tm="100000">
                                          <p:val>
                                            <p:strVal val="#ppt_w"/>
                                          </p:val>
                                        </p:tav>
                                      </p:tavLst>
                                    </p:anim>
                                    <p:anim calcmode="lin" valueType="num">
                                      <p:cBhvr>
                                        <p:cTn id="8" dur="1000" fill="hold"/>
                                        <p:tgtEl>
                                          <p:spTgt spid="282627"/>
                                        </p:tgtEl>
                                        <p:attrNameLst>
                                          <p:attrName>ppt_h</p:attrName>
                                        </p:attrNameLst>
                                      </p:cBhvr>
                                      <p:tavLst>
                                        <p:tav tm="0">
                                          <p:val>
                                            <p:strVal val="#ppt_h"/>
                                          </p:val>
                                        </p:tav>
                                        <p:tav tm="100000">
                                          <p:val>
                                            <p:strVal val="#ppt_h"/>
                                          </p:val>
                                        </p:tav>
                                      </p:tavLst>
                                    </p:anim>
                                    <p:animEffect transition="in" filter="fade">
                                      <p:cBhvr>
                                        <p:cTn id="9" dur="1000"/>
                                        <p:tgtEl>
                                          <p:spTgt spid="28262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0.70"/>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500063" y="500063"/>
            <a:ext cx="8229600" cy="1143000"/>
          </a:xfrm>
        </p:spPr>
        <p:txBody>
          <a:bodyPr anchor="t"/>
          <a:lstStyle/>
          <a:p>
            <a:pPr>
              <a:defRPr/>
            </a:pPr>
            <a:r>
              <a:rPr kumimoji="1" lang="zh-CN" altLang="en-US" b="1" dirty="0" smtClean="0">
                <a:latin typeface="+mj-ea"/>
              </a:rPr>
              <a:t>被动式红外成像系统</a:t>
            </a:r>
          </a:p>
        </p:txBody>
      </p:sp>
      <p:sp>
        <p:nvSpPr>
          <p:cNvPr id="84995" name="Rectangle 3"/>
          <p:cNvSpPr>
            <a:spLocks noGrp="1" noChangeArrowheads="1"/>
          </p:cNvSpPr>
          <p:nvPr>
            <p:ph type="body" idx="1"/>
          </p:nvPr>
        </p:nvSpPr>
        <p:spPr>
          <a:xfrm>
            <a:off x="457200" y="1600200"/>
            <a:ext cx="8329613" cy="4525963"/>
          </a:xfrm>
        </p:spPr>
        <p:txBody>
          <a:bodyPr/>
          <a:lstStyle/>
          <a:p>
            <a:pPr>
              <a:buFontTx/>
              <a:buNone/>
              <a:defRPr/>
            </a:pPr>
            <a:r>
              <a:rPr lang="zh-CN" altLang="en-US" sz="2800" dirty="0" smtClean="0">
                <a:latin typeface="+mj-ea"/>
                <a:ea typeface="+mj-ea"/>
              </a:rPr>
              <a:t>	  </a:t>
            </a:r>
            <a:r>
              <a:rPr lang="zh-CN" altLang="en-US" dirty="0" smtClean="0">
                <a:latin typeface="+mj-ea"/>
                <a:ea typeface="+mj-ea"/>
              </a:rPr>
              <a:t>自然界中，一切物体都可以辐射红外线，因此利用探测仪测定</a:t>
            </a:r>
            <a:r>
              <a:rPr lang="zh-CN" altLang="en-US" b="1" dirty="0" smtClean="0">
                <a:solidFill>
                  <a:srgbClr val="0000CC"/>
                </a:solidFill>
                <a:latin typeface="+mj-ea"/>
                <a:ea typeface="+mj-ea"/>
              </a:rPr>
              <a:t>目标的本身</a:t>
            </a:r>
            <a:r>
              <a:rPr lang="zh-CN" altLang="en-US" dirty="0" smtClean="0">
                <a:latin typeface="+mj-ea"/>
                <a:ea typeface="+mj-ea"/>
              </a:rPr>
              <a:t>和</a:t>
            </a:r>
            <a:r>
              <a:rPr lang="zh-CN" altLang="en-US" b="1" dirty="0" smtClean="0">
                <a:solidFill>
                  <a:srgbClr val="0000CC"/>
                </a:solidFill>
                <a:latin typeface="+mj-ea"/>
                <a:ea typeface="+mj-ea"/>
              </a:rPr>
              <a:t>背景之间</a:t>
            </a:r>
            <a:r>
              <a:rPr lang="zh-CN" altLang="en-US" dirty="0" smtClean="0">
                <a:latin typeface="+mj-ea"/>
                <a:ea typeface="+mj-ea"/>
              </a:rPr>
              <a:t>的</a:t>
            </a:r>
            <a:r>
              <a:rPr lang="zh-CN" altLang="en-US" b="1" dirty="0" smtClean="0">
                <a:solidFill>
                  <a:srgbClr val="0000CC"/>
                </a:solidFill>
                <a:latin typeface="+mj-ea"/>
                <a:ea typeface="+mj-ea"/>
              </a:rPr>
              <a:t>红外线差并可以得到不同的红外图像，</a:t>
            </a:r>
            <a:r>
              <a:rPr lang="zh-CN" altLang="en-US" dirty="0" smtClean="0">
                <a:latin typeface="+mj-ea"/>
                <a:ea typeface="+mj-ea"/>
              </a:rPr>
              <a:t>热红外线形成的图像称为热图。</a:t>
            </a:r>
          </a:p>
          <a:p>
            <a:pPr>
              <a:buFontTx/>
              <a:buNone/>
              <a:defRPr/>
            </a:pPr>
            <a:r>
              <a:rPr lang="zh-CN" altLang="en-US" dirty="0" smtClean="0">
                <a:latin typeface="+mj-ea"/>
                <a:ea typeface="+mj-ea"/>
              </a:rPr>
              <a:t>		目标的热图像和目标的可见光图像不同，它不是人眼所能看到的目标可见光图像，而只是目标表面温度分布图像。 </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68313" y="493713"/>
            <a:ext cx="8229600" cy="617537"/>
          </a:xfrm>
          <a:noFill/>
        </p:spPr>
        <p:txBody>
          <a:bodyPr anchor="t"/>
          <a:lstStyle/>
          <a:p>
            <a:r>
              <a:rPr kumimoji="1" lang="zh-CN" altLang="en-US" b="1" dirty="0" smtClean="0"/>
              <a:t>被动式红外成像系统</a:t>
            </a:r>
          </a:p>
        </p:txBody>
      </p:sp>
      <p:sp>
        <p:nvSpPr>
          <p:cNvPr id="289795" name="Text Box 3"/>
          <p:cNvSpPr txBox="1">
            <a:spLocks noChangeArrowheads="1"/>
          </p:cNvSpPr>
          <p:nvPr/>
        </p:nvSpPr>
        <p:spPr bwMode="auto">
          <a:xfrm>
            <a:off x="468313" y="5300663"/>
            <a:ext cx="8229600" cy="1128712"/>
          </a:xfrm>
          <a:prstGeom prst="rect">
            <a:avLst/>
          </a:prstGeom>
          <a:noFill/>
          <a:ln w="9525">
            <a:noFill/>
            <a:miter lim="800000"/>
            <a:headEnd/>
            <a:tailEnd/>
          </a:ln>
        </p:spPr>
        <p:txBody>
          <a:bodyPr>
            <a:spAutoFit/>
          </a:bodyPr>
          <a:lstStyle/>
          <a:p>
            <a:pPr algn="just"/>
            <a:r>
              <a:rPr kumimoji="1" lang="en-US" altLang="zh-CN" sz="2800" dirty="0">
                <a:solidFill>
                  <a:schemeClr val="tx2"/>
                </a:solidFill>
                <a:latin typeface="Tahoma" pitchFamily="34" charset="0"/>
              </a:rPr>
              <a:t>     </a:t>
            </a:r>
            <a:r>
              <a:rPr kumimoji="1" lang="zh-CN" altLang="en-US" sz="3600" b="1" dirty="0">
                <a:solidFill>
                  <a:srgbClr val="0000CC"/>
                </a:solidFill>
                <a:latin typeface="+mn-ea"/>
                <a:ea typeface="+mn-ea"/>
              </a:rPr>
              <a:t>热图像</a:t>
            </a:r>
            <a:r>
              <a:rPr kumimoji="1" lang="zh-CN" altLang="en-US" sz="3200" dirty="0">
                <a:latin typeface="+mn-ea"/>
                <a:ea typeface="+mn-ea"/>
              </a:rPr>
              <a:t>再现了景物各部分温度和辐射发射率的</a:t>
            </a:r>
            <a:r>
              <a:rPr kumimoji="1" lang="zh-CN" altLang="en-US" sz="3200" b="1" dirty="0">
                <a:solidFill>
                  <a:srgbClr val="0000FF"/>
                </a:solidFill>
                <a:latin typeface="+mn-ea"/>
                <a:ea typeface="+mn-ea"/>
              </a:rPr>
              <a:t>差异</a:t>
            </a:r>
            <a:r>
              <a:rPr kumimoji="1" lang="zh-CN" altLang="en-US" sz="3200" dirty="0">
                <a:latin typeface="+mn-ea"/>
                <a:ea typeface="+mn-ea"/>
              </a:rPr>
              <a:t>，能够显示出景物的特征。</a:t>
            </a:r>
          </a:p>
        </p:txBody>
      </p:sp>
      <p:grpSp>
        <p:nvGrpSpPr>
          <p:cNvPr id="2" name="Group 4"/>
          <p:cNvGrpSpPr>
            <a:grpSpLocks/>
          </p:cNvGrpSpPr>
          <p:nvPr/>
        </p:nvGrpSpPr>
        <p:grpSpPr bwMode="auto">
          <a:xfrm>
            <a:off x="323850" y="1484313"/>
            <a:ext cx="4033838" cy="3314700"/>
            <a:chOff x="203" y="981"/>
            <a:chExt cx="2541" cy="2088"/>
          </a:xfrm>
        </p:grpSpPr>
        <p:pic>
          <p:nvPicPr>
            <p:cNvPr id="90120" name="Picture 5" descr="树林中人的热图像"/>
            <p:cNvPicPr>
              <a:picLocks noChangeAspect="1" noChangeArrowheads="1"/>
            </p:cNvPicPr>
            <p:nvPr/>
          </p:nvPicPr>
          <p:blipFill>
            <a:blip r:embed="rId3" cstate="print"/>
            <a:srcRect/>
            <a:stretch>
              <a:fillRect/>
            </a:stretch>
          </p:blipFill>
          <p:spPr bwMode="auto">
            <a:xfrm>
              <a:off x="203" y="981"/>
              <a:ext cx="2541" cy="1677"/>
            </a:xfrm>
            <a:prstGeom prst="rect">
              <a:avLst/>
            </a:prstGeom>
            <a:noFill/>
            <a:ln w="9525">
              <a:noFill/>
              <a:miter lim="800000"/>
              <a:headEnd/>
              <a:tailEnd/>
            </a:ln>
          </p:spPr>
        </p:pic>
        <p:sp>
          <p:nvSpPr>
            <p:cNvPr id="90121" name="Text Box 6"/>
            <p:cNvSpPr txBox="1">
              <a:spLocks noChangeArrowheads="1"/>
            </p:cNvSpPr>
            <p:nvPr/>
          </p:nvSpPr>
          <p:spPr bwMode="auto">
            <a:xfrm>
              <a:off x="249" y="2704"/>
              <a:ext cx="2359" cy="365"/>
            </a:xfrm>
            <a:prstGeom prst="rect">
              <a:avLst/>
            </a:prstGeom>
            <a:noFill/>
            <a:ln w="38100">
              <a:noFill/>
              <a:miter lim="800000"/>
              <a:headEnd/>
              <a:tailEnd/>
            </a:ln>
          </p:spPr>
          <p:txBody>
            <a:bodyPr lIns="90000" tIns="46800" rIns="90000" bIns="46800">
              <a:spAutoFit/>
            </a:bodyPr>
            <a:lstStyle/>
            <a:p>
              <a:pPr algn="ctr">
                <a:spcBef>
                  <a:spcPct val="50000"/>
                </a:spcBef>
              </a:pPr>
              <a:r>
                <a:rPr lang="zh-CN" altLang="en-US" sz="3200" dirty="0">
                  <a:latin typeface="Garamond" pitchFamily="18" charset="0"/>
                </a:rPr>
                <a:t>树林中人的热图像</a:t>
              </a:r>
            </a:p>
          </p:txBody>
        </p:sp>
      </p:grpSp>
      <p:grpSp>
        <p:nvGrpSpPr>
          <p:cNvPr id="3" name="Group 7"/>
          <p:cNvGrpSpPr>
            <a:grpSpLocks/>
          </p:cNvGrpSpPr>
          <p:nvPr/>
        </p:nvGrpSpPr>
        <p:grpSpPr bwMode="auto">
          <a:xfrm>
            <a:off x="4643438" y="1484313"/>
            <a:ext cx="4157662" cy="3802062"/>
            <a:chOff x="2971" y="981"/>
            <a:chExt cx="2619" cy="2395"/>
          </a:xfrm>
        </p:grpSpPr>
        <p:pic>
          <p:nvPicPr>
            <p:cNvPr id="90118" name="Picture 8" descr="可见光与热图像对比"/>
            <p:cNvPicPr>
              <a:picLocks noChangeAspect="1" noChangeArrowheads="1"/>
            </p:cNvPicPr>
            <p:nvPr/>
          </p:nvPicPr>
          <p:blipFill>
            <a:blip r:embed="rId4" cstate="print"/>
            <a:srcRect/>
            <a:stretch>
              <a:fillRect/>
            </a:stretch>
          </p:blipFill>
          <p:spPr bwMode="auto">
            <a:xfrm>
              <a:off x="2971" y="981"/>
              <a:ext cx="2619" cy="1672"/>
            </a:xfrm>
            <a:prstGeom prst="rect">
              <a:avLst/>
            </a:prstGeom>
            <a:noFill/>
            <a:ln w="9525">
              <a:noFill/>
              <a:miter lim="800000"/>
              <a:headEnd/>
              <a:tailEnd/>
            </a:ln>
          </p:spPr>
        </p:pic>
        <p:sp>
          <p:nvSpPr>
            <p:cNvPr id="90119" name="Text Box 9"/>
            <p:cNvSpPr txBox="1">
              <a:spLocks noChangeArrowheads="1"/>
            </p:cNvSpPr>
            <p:nvPr/>
          </p:nvSpPr>
          <p:spPr bwMode="auto">
            <a:xfrm>
              <a:off x="3061" y="2704"/>
              <a:ext cx="2359" cy="672"/>
            </a:xfrm>
            <a:prstGeom prst="rect">
              <a:avLst/>
            </a:prstGeom>
            <a:noFill/>
            <a:ln w="38100">
              <a:noFill/>
              <a:miter lim="800000"/>
              <a:headEnd/>
              <a:tailEnd/>
            </a:ln>
          </p:spPr>
          <p:txBody>
            <a:bodyPr lIns="90000" tIns="46800" rIns="90000" bIns="46800">
              <a:spAutoFit/>
            </a:bodyPr>
            <a:lstStyle/>
            <a:p>
              <a:pPr algn="ctr"/>
              <a:r>
                <a:rPr lang="zh-CN" altLang="en-US" sz="3200">
                  <a:latin typeface="Garamond" pitchFamily="18" charset="0"/>
                </a:rPr>
                <a:t>小图是可见光图像</a:t>
              </a:r>
            </a:p>
            <a:p>
              <a:pPr algn="ctr"/>
              <a:r>
                <a:rPr lang="zh-CN" altLang="en-US" sz="3200">
                  <a:latin typeface="Garamond" pitchFamily="18" charset="0"/>
                </a:rPr>
                <a:t>大图是热图像</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9795"/>
                                        </p:tgtEl>
                                        <p:attrNameLst>
                                          <p:attrName>style.visibility</p:attrName>
                                        </p:attrNameLst>
                                      </p:cBhvr>
                                      <p:to>
                                        <p:strVal val="visible"/>
                                      </p:to>
                                    </p:set>
                                    <p:animEffect transition="in" filter="fade">
                                      <p:cBhvr>
                                        <p:cTn id="7" dur="1000"/>
                                        <p:tgtEl>
                                          <p:spTgt spid="289795"/>
                                        </p:tgtEl>
                                      </p:cBhvr>
                                    </p:animEffect>
                                    <p:anim calcmode="lin" valueType="num">
                                      <p:cBhvr>
                                        <p:cTn id="8" dur="1000" fill="hold"/>
                                        <p:tgtEl>
                                          <p:spTgt spid="289795"/>
                                        </p:tgtEl>
                                        <p:attrNameLst>
                                          <p:attrName>ppt_x</p:attrName>
                                        </p:attrNameLst>
                                      </p:cBhvr>
                                      <p:tavLst>
                                        <p:tav tm="0">
                                          <p:val>
                                            <p:strVal val="#ppt_x"/>
                                          </p:val>
                                        </p:tav>
                                        <p:tav tm="100000">
                                          <p:val>
                                            <p:strVal val="#ppt_x"/>
                                          </p:val>
                                        </p:tav>
                                      </p:tavLst>
                                    </p:anim>
                                    <p:anim calcmode="lin" valueType="num">
                                      <p:cBhvr>
                                        <p:cTn id="9" dur="1000" fill="hold"/>
                                        <p:tgtEl>
                                          <p:spTgt spid="28979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edge">
                                      <p:cBhvr>
                                        <p:cTn id="14" dur="2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edge">
                                      <p:cBhvr>
                                        <p:cTn id="1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274638"/>
            <a:ext cx="8362950" cy="1143000"/>
          </a:xfrm>
        </p:spPr>
        <p:txBody>
          <a:bodyPr/>
          <a:lstStyle/>
          <a:p>
            <a:pPr eaLnBrk="1" hangingPunct="1"/>
            <a:r>
              <a:rPr lang="en-IE" altLang="zh-CN" dirty="0" smtClean="0">
                <a:latin typeface="Times New Roman" pitchFamily="18" charset="0"/>
                <a:cs typeface="Times New Roman" pitchFamily="18" charset="0"/>
              </a:rPr>
              <a:t>Origins of Digital Image Processing</a:t>
            </a:r>
            <a:r>
              <a:rPr lang="en-IE" altLang="zh-CN" sz="4000" b="1" dirty="0" smtClean="0">
                <a:latin typeface="Times New Roman" pitchFamily="18" charset="0"/>
                <a:cs typeface="Times New Roman" pitchFamily="18" charset="0"/>
              </a:rPr>
              <a:t/>
            </a:r>
            <a:br>
              <a:rPr lang="en-IE" altLang="zh-CN" sz="4000" b="1" dirty="0" smtClean="0">
                <a:latin typeface="Times New Roman" pitchFamily="18" charset="0"/>
                <a:cs typeface="Times New Roman" pitchFamily="18" charset="0"/>
              </a:rPr>
            </a:br>
            <a:r>
              <a:rPr lang="zh-CN" altLang="en-IE" b="1" dirty="0" smtClean="0">
                <a:latin typeface="Times New Roman" pitchFamily="18" charset="0"/>
                <a:cs typeface="Times New Roman" pitchFamily="18" charset="0"/>
              </a:rPr>
              <a:t>数字图像处理的历史</a:t>
            </a:r>
            <a:endParaRPr lang="zh-CN" altLang="en-US" b="1" dirty="0" smtClean="0">
              <a:latin typeface="Times New Roman" pitchFamily="18" charset="0"/>
              <a:cs typeface="Times New Roman" pitchFamily="18" charset="0"/>
            </a:endParaRPr>
          </a:p>
        </p:txBody>
      </p:sp>
      <p:sp>
        <p:nvSpPr>
          <p:cNvPr id="1028" name="Rectangle 3"/>
          <p:cNvSpPr>
            <a:spLocks noGrp="1" noChangeArrowheads="1"/>
          </p:cNvSpPr>
          <p:nvPr>
            <p:ph type="body" idx="1"/>
          </p:nvPr>
        </p:nvSpPr>
        <p:spPr>
          <a:xfrm>
            <a:off x="468313" y="1634778"/>
            <a:ext cx="8229600" cy="3954462"/>
          </a:xfrm>
        </p:spPr>
        <p:txBody>
          <a:bodyPr/>
          <a:lstStyle/>
          <a:p>
            <a:pPr eaLnBrk="1" hangingPunct="1"/>
            <a:r>
              <a:rPr lang="en-IE" altLang="zh-CN" dirty="0" smtClean="0">
                <a:latin typeface="Times New Roman" pitchFamily="18" charset="0"/>
                <a:cs typeface="Times New Roman" pitchFamily="18" charset="0"/>
              </a:rPr>
              <a:t>20</a:t>
            </a:r>
            <a:r>
              <a:rPr lang="zh-CN" altLang="en-IE" dirty="0" smtClean="0">
                <a:latin typeface="Times New Roman" pitchFamily="18" charset="0"/>
                <a:cs typeface="Times New Roman" pitchFamily="18" charset="0"/>
              </a:rPr>
              <a:t>世纪20年代: 最早的应用之一是报纸业</a:t>
            </a:r>
            <a:endParaRPr lang="en-IE" dirty="0" smtClean="0">
              <a:latin typeface="Times New Roman" pitchFamily="18" charset="0"/>
              <a:ea typeface="宋体" pitchFamily="2" charset="-122"/>
              <a:cs typeface="Times New Roman" pitchFamily="18" charset="0"/>
            </a:endParaRPr>
          </a:p>
          <a:p>
            <a:pPr lvl="1" eaLnBrk="1" hangingPunct="1"/>
            <a:r>
              <a:rPr lang="en-IE" altLang="zh-CN" dirty="0" err="1" smtClean="0">
                <a:solidFill>
                  <a:srgbClr val="0000FF"/>
                </a:solidFill>
                <a:latin typeface="Times New Roman" pitchFamily="18" charset="0"/>
                <a:cs typeface="Times New Roman" pitchFamily="18" charset="0"/>
              </a:rPr>
              <a:t>Bartlane</a:t>
            </a:r>
            <a:r>
              <a:rPr lang="en-IE" altLang="zh-CN" b="1" dirty="0" smtClean="0">
                <a:solidFill>
                  <a:srgbClr val="0000FF"/>
                </a:solidFill>
                <a:latin typeface="Times New Roman" pitchFamily="18" charset="0"/>
                <a:cs typeface="Times New Roman" pitchFamily="18" charset="0"/>
              </a:rPr>
              <a:t> </a:t>
            </a:r>
            <a:r>
              <a:rPr lang="zh-CN" altLang="en-IE" dirty="0" smtClean="0">
                <a:latin typeface="Times New Roman" pitchFamily="18" charset="0"/>
                <a:cs typeface="Times New Roman" pitchFamily="18" charset="0"/>
              </a:rPr>
              <a:t>电缆图片传输系统； </a:t>
            </a:r>
          </a:p>
          <a:p>
            <a:pPr lvl="1" eaLnBrk="1" hangingPunct="1"/>
            <a:r>
              <a:rPr lang="zh-CN" altLang="en-IE" dirty="0" smtClean="0">
                <a:latin typeface="Times New Roman" pitchFamily="18" charset="0"/>
                <a:cs typeface="Times New Roman" pitchFamily="18" charset="0"/>
              </a:rPr>
              <a:t>通过海底电缆将图像从伦敦传往纽约；</a:t>
            </a:r>
            <a:endParaRPr lang="en-IE" dirty="0" smtClean="0">
              <a:latin typeface="Times New Roman" pitchFamily="18" charset="0"/>
              <a:ea typeface="宋体" pitchFamily="2" charset="-122"/>
              <a:cs typeface="Times New Roman" pitchFamily="18" charset="0"/>
            </a:endParaRPr>
          </a:p>
          <a:p>
            <a:pPr lvl="1" eaLnBrk="1" hangingPunct="1"/>
            <a:r>
              <a:rPr lang="zh-CN" altLang="en-IE" dirty="0" smtClean="0">
                <a:latin typeface="Times New Roman" pitchFamily="18" charset="0"/>
                <a:cs typeface="Times New Roman" pitchFamily="18" charset="0"/>
              </a:rPr>
              <a:t>为了使用电缆传输，图像需要首先编码，并在接收端通过电报打印机进行重构。</a:t>
            </a:r>
            <a:endParaRPr lang="en-IE" dirty="0" smtClean="0">
              <a:latin typeface="Times New Roman" pitchFamily="18" charset="0"/>
              <a:ea typeface="宋体" pitchFamily="2" charset="-122"/>
              <a:cs typeface="Times New Roman" pitchFamily="18" charset="0"/>
            </a:endParaRPr>
          </a:p>
          <a:p>
            <a:pPr lvl="1" eaLnBrk="1" hangingPunct="1"/>
            <a:endParaRPr lang="en-US" altLang="zh-CN" dirty="0" smtClean="0">
              <a:latin typeface="Times New Roman" pitchFamily="18" charset="0"/>
              <a:cs typeface="Times New Roman" pitchFamily="18" charset="0"/>
            </a:endParaRPr>
          </a:p>
        </p:txBody>
      </p:sp>
      <p:grpSp>
        <p:nvGrpSpPr>
          <p:cNvPr id="1029" name="Group 4"/>
          <p:cNvGrpSpPr>
            <a:grpSpLocks/>
          </p:cNvGrpSpPr>
          <p:nvPr/>
        </p:nvGrpSpPr>
        <p:grpSpPr bwMode="auto">
          <a:xfrm>
            <a:off x="1082477" y="4076700"/>
            <a:ext cx="7161933" cy="2497138"/>
            <a:chOff x="2880" y="1119"/>
            <a:chExt cx="2448" cy="921"/>
          </a:xfrm>
        </p:grpSpPr>
        <p:graphicFrame>
          <p:nvGraphicFramePr>
            <p:cNvPr id="1026" name="Object 5"/>
            <p:cNvGraphicFramePr>
              <a:graphicFrameLocks noChangeAspect="1"/>
            </p:cNvGraphicFramePr>
            <p:nvPr/>
          </p:nvGraphicFramePr>
          <p:xfrm>
            <a:off x="3950" y="1119"/>
            <a:ext cx="1378" cy="921"/>
          </p:xfrm>
          <a:graphic>
            <a:graphicData uri="http://schemas.openxmlformats.org/presentationml/2006/ole">
              <mc:AlternateContent xmlns:mc="http://schemas.openxmlformats.org/markup-compatibility/2006">
                <mc:Choice xmlns:v="urn:schemas-microsoft-com:vml" Requires="v">
                  <p:oleObj spid="_x0000_s1063" name="CorelPhotoPaint.Image.8" r:id="rId4" imgW="4929524" imgH="1463167" progId="">
                    <p:embed/>
                  </p:oleObj>
                </mc:Choice>
                <mc:Fallback>
                  <p:oleObj name="CorelPhotoPaint.Image.8" r:id="rId4" imgW="4929524" imgH="1463167" progId="">
                    <p:embed/>
                    <p:pic>
                      <p:nvPicPr>
                        <p:cNvPr id="0" name="Picture 15"/>
                        <p:cNvPicPr>
                          <a:picLocks noChangeAspect="1" noChangeArrowheads="1"/>
                        </p:cNvPicPr>
                        <p:nvPr/>
                      </p:nvPicPr>
                      <p:blipFill>
                        <a:blip r:embed="rId5">
                          <a:extLst>
                            <a:ext uri="{28A0092B-C50C-407E-A947-70E740481C1C}">
                              <a14:useLocalDpi xmlns:a14="http://schemas.microsoft.com/office/drawing/2010/main" val="0"/>
                            </a:ext>
                          </a:extLst>
                        </a:blip>
                        <a:srcRect r="55634"/>
                        <a:stretch>
                          <a:fillRect/>
                        </a:stretch>
                      </p:blipFill>
                      <p:spPr bwMode="auto">
                        <a:xfrm>
                          <a:off x="3950" y="1119"/>
                          <a:ext cx="1378" cy="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0" name="Text Box 6"/>
            <p:cNvSpPr txBox="1">
              <a:spLocks noChangeArrowheads="1"/>
            </p:cNvSpPr>
            <p:nvPr/>
          </p:nvSpPr>
          <p:spPr bwMode="auto">
            <a:xfrm>
              <a:off x="2880" y="1650"/>
              <a:ext cx="1045" cy="216"/>
            </a:xfrm>
            <a:prstGeom prst="rect">
              <a:avLst/>
            </a:prstGeom>
            <a:noFill/>
            <a:ln w="12700">
              <a:noFill/>
              <a:miter lim="800000"/>
              <a:headEnd/>
              <a:tailEnd/>
            </a:ln>
          </p:spPr>
          <p:txBody>
            <a:bodyPr wrap="none">
              <a:spAutoFit/>
            </a:bodyPr>
            <a:lstStyle/>
            <a:p>
              <a:r>
                <a:rPr lang="zh-CN" altLang="en-IE" sz="3200" dirty="0">
                  <a:latin typeface="Times New Roman" pitchFamily="18" charset="0"/>
                  <a:cs typeface="Times New Roman" pitchFamily="18" charset="0"/>
                </a:rPr>
                <a:t>早期的数字图像</a:t>
              </a:r>
              <a:endParaRPr lang="zh-CN" altLang="en-US" sz="3200" dirty="0">
                <a:latin typeface="Times New Roman" pitchFamily="18" charset="0"/>
                <a:cs typeface="Times New Roman" pitchFamily="18" charset="0"/>
              </a:endParaRPr>
            </a:p>
          </p:txBody>
        </p:sp>
      </p:gr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457200" y="493713"/>
            <a:ext cx="8229600" cy="617537"/>
          </a:xfrm>
          <a:noFill/>
        </p:spPr>
        <p:txBody>
          <a:bodyPr anchor="t"/>
          <a:lstStyle/>
          <a:p>
            <a:r>
              <a:rPr kumimoji="1" lang="zh-CN" altLang="en-US" b="1" smtClean="0"/>
              <a:t>被动式红外成像系统</a:t>
            </a:r>
          </a:p>
        </p:txBody>
      </p:sp>
      <p:sp>
        <p:nvSpPr>
          <p:cNvPr id="284675" name="Text Box 3"/>
          <p:cNvSpPr txBox="1">
            <a:spLocks noChangeArrowheads="1"/>
          </p:cNvSpPr>
          <p:nvPr/>
        </p:nvSpPr>
        <p:spPr bwMode="auto">
          <a:xfrm>
            <a:off x="5003800" y="4365625"/>
            <a:ext cx="1582738" cy="457200"/>
          </a:xfrm>
          <a:prstGeom prst="rect">
            <a:avLst/>
          </a:prstGeom>
          <a:noFill/>
          <a:ln w="38100">
            <a:noFill/>
            <a:miter lim="800000"/>
            <a:headEnd/>
            <a:tailEnd/>
          </a:ln>
        </p:spPr>
        <p:txBody>
          <a:bodyPr lIns="90000" tIns="46800" rIns="90000" bIns="46800">
            <a:spAutoFit/>
          </a:bodyPr>
          <a:lstStyle/>
          <a:p>
            <a:pPr algn="ctr">
              <a:spcBef>
                <a:spcPct val="50000"/>
              </a:spcBef>
            </a:pPr>
            <a:r>
              <a:rPr lang="zh-CN" altLang="en-US" sz="2400">
                <a:solidFill>
                  <a:srgbClr val="FF3300"/>
                </a:solidFill>
                <a:latin typeface="Garamond" pitchFamily="18" charset="0"/>
              </a:rPr>
              <a:t>光电转换</a:t>
            </a:r>
          </a:p>
        </p:txBody>
      </p:sp>
      <p:sp>
        <p:nvSpPr>
          <p:cNvPr id="284676" name="Text Box 4"/>
          <p:cNvSpPr txBox="1">
            <a:spLocks noChangeArrowheads="1"/>
          </p:cNvSpPr>
          <p:nvPr/>
        </p:nvSpPr>
        <p:spPr bwMode="auto">
          <a:xfrm>
            <a:off x="3563938" y="5516563"/>
            <a:ext cx="1582737" cy="457200"/>
          </a:xfrm>
          <a:prstGeom prst="rect">
            <a:avLst/>
          </a:prstGeom>
          <a:noFill/>
          <a:ln w="38100">
            <a:noFill/>
            <a:miter lim="800000"/>
            <a:headEnd/>
            <a:tailEnd/>
          </a:ln>
        </p:spPr>
        <p:txBody>
          <a:bodyPr lIns="90000" tIns="46800" rIns="90000" bIns="46800">
            <a:spAutoFit/>
          </a:bodyPr>
          <a:lstStyle/>
          <a:p>
            <a:pPr algn="ctr">
              <a:spcBef>
                <a:spcPct val="50000"/>
              </a:spcBef>
            </a:pPr>
            <a:r>
              <a:rPr lang="zh-CN" altLang="en-US" sz="2400">
                <a:solidFill>
                  <a:srgbClr val="FF3300"/>
                </a:solidFill>
                <a:latin typeface="Garamond" pitchFamily="18" charset="0"/>
              </a:rPr>
              <a:t>电视光栅</a:t>
            </a:r>
          </a:p>
        </p:txBody>
      </p:sp>
      <p:pic>
        <p:nvPicPr>
          <p:cNvPr id="86021" name="Picture 5" descr="1162895063360"/>
          <p:cNvPicPr>
            <a:picLocks noChangeAspect="1" noChangeArrowheads="1"/>
          </p:cNvPicPr>
          <p:nvPr/>
        </p:nvPicPr>
        <p:blipFill>
          <a:blip r:embed="rId2" cstate="print"/>
          <a:srcRect/>
          <a:stretch>
            <a:fillRect/>
          </a:stretch>
        </p:blipFill>
        <p:spPr bwMode="auto">
          <a:xfrm>
            <a:off x="468313" y="1412875"/>
            <a:ext cx="8208962" cy="48958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4676"/>
                                        </p:tgtEl>
                                        <p:attrNameLst>
                                          <p:attrName>style.visibility</p:attrName>
                                        </p:attrNameLst>
                                      </p:cBhvr>
                                      <p:to>
                                        <p:strVal val="visible"/>
                                      </p:to>
                                    </p:set>
                                    <p:animEffect transition="in" filter="fade">
                                      <p:cBhvr>
                                        <p:cTn id="7" dur="1000"/>
                                        <p:tgtEl>
                                          <p:spTgt spid="284676"/>
                                        </p:tgtEl>
                                      </p:cBhvr>
                                    </p:animEffect>
                                    <p:anim calcmode="lin" valueType="num">
                                      <p:cBhvr>
                                        <p:cTn id="8" dur="1000" fill="hold"/>
                                        <p:tgtEl>
                                          <p:spTgt spid="284676"/>
                                        </p:tgtEl>
                                        <p:attrNameLst>
                                          <p:attrName>ppt_x</p:attrName>
                                        </p:attrNameLst>
                                      </p:cBhvr>
                                      <p:tavLst>
                                        <p:tav tm="0">
                                          <p:val>
                                            <p:strVal val="#ppt_x"/>
                                          </p:val>
                                        </p:tav>
                                        <p:tav tm="100000">
                                          <p:val>
                                            <p:strVal val="#ppt_x"/>
                                          </p:val>
                                        </p:tav>
                                      </p:tavLst>
                                    </p:anim>
                                    <p:anim calcmode="lin" valueType="num">
                                      <p:cBhvr>
                                        <p:cTn id="9" dur="1000" fill="hold"/>
                                        <p:tgtEl>
                                          <p:spTgt spid="28467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84675"/>
                                        </p:tgtEl>
                                        <p:attrNameLst>
                                          <p:attrName>style.visibility</p:attrName>
                                        </p:attrNameLst>
                                      </p:cBhvr>
                                      <p:to>
                                        <p:strVal val="visible"/>
                                      </p:to>
                                    </p:set>
                                    <p:animEffect transition="in" filter="fade">
                                      <p:cBhvr>
                                        <p:cTn id="14" dur="1000"/>
                                        <p:tgtEl>
                                          <p:spTgt spid="284675"/>
                                        </p:tgtEl>
                                      </p:cBhvr>
                                    </p:animEffect>
                                    <p:anim calcmode="lin" valueType="num">
                                      <p:cBhvr>
                                        <p:cTn id="15" dur="1000" fill="hold"/>
                                        <p:tgtEl>
                                          <p:spTgt spid="284675"/>
                                        </p:tgtEl>
                                        <p:attrNameLst>
                                          <p:attrName>ppt_x</p:attrName>
                                        </p:attrNameLst>
                                      </p:cBhvr>
                                      <p:tavLst>
                                        <p:tav tm="0">
                                          <p:val>
                                            <p:strVal val="#ppt_x"/>
                                          </p:val>
                                        </p:tav>
                                        <p:tav tm="100000">
                                          <p:val>
                                            <p:strVal val="#ppt_x"/>
                                          </p:val>
                                        </p:tav>
                                      </p:tavLst>
                                    </p:anim>
                                    <p:anim calcmode="lin" valueType="num">
                                      <p:cBhvr>
                                        <p:cTn id="16" dur="1000" fill="hold"/>
                                        <p:tgtEl>
                                          <p:spTgt spid="2846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5" grpId="0"/>
      <p:bldP spid="28467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7200" y="274638"/>
            <a:ext cx="8229600" cy="850900"/>
          </a:xfrm>
          <a:noFill/>
        </p:spPr>
        <p:txBody>
          <a:bodyPr anchor="t"/>
          <a:lstStyle/>
          <a:p>
            <a:r>
              <a:rPr kumimoji="1" lang="zh-CN" altLang="en-US" b="1" smtClean="0"/>
              <a:t>被动式红外成像系统</a:t>
            </a:r>
          </a:p>
        </p:txBody>
      </p:sp>
      <p:grpSp>
        <p:nvGrpSpPr>
          <p:cNvPr id="2" name="Group 3"/>
          <p:cNvGrpSpPr>
            <a:grpSpLocks/>
          </p:cNvGrpSpPr>
          <p:nvPr/>
        </p:nvGrpSpPr>
        <p:grpSpPr bwMode="auto">
          <a:xfrm>
            <a:off x="396875" y="1341438"/>
            <a:ext cx="8207375" cy="5175250"/>
            <a:chOff x="250" y="845"/>
            <a:chExt cx="5170" cy="3260"/>
          </a:xfrm>
        </p:grpSpPr>
        <p:pic>
          <p:nvPicPr>
            <p:cNvPr id="89092" name="Picture 4" descr="红外热像仪"/>
            <p:cNvPicPr>
              <a:picLocks noChangeAspect="1" noChangeArrowheads="1"/>
            </p:cNvPicPr>
            <p:nvPr/>
          </p:nvPicPr>
          <p:blipFill>
            <a:blip r:embed="rId3" cstate="print"/>
            <a:srcRect/>
            <a:stretch>
              <a:fillRect/>
            </a:stretch>
          </p:blipFill>
          <p:spPr bwMode="auto">
            <a:xfrm>
              <a:off x="748" y="845"/>
              <a:ext cx="4173" cy="2981"/>
            </a:xfrm>
            <a:prstGeom prst="rect">
              <a:avLst/>
            </a:prstGeom>
            <a:noFill/>
            <a:ln w="9525">
              <a:noFill/>
              <a:miter lim="800000"/>
              <a:headEnd/>
              <a:tailEnd/>
            </a:ln>
          </p:spPr>
        </p:pic>
        <p:sp>
          <p:nvSpPr>
            <p:cNvPr id="89093" name="Rectangle 5"/>
            <p:cNvSpPr>
              <a:spLocks noChangeArrowheads="1"/>
            </p:cNvSpPr>
            <p:nvPr/>
          </p:nvSpPr>
          <p:spPr bwMode="auto">
            <a:xfrm>
              <a:off x="250" y="3735"/>
              <a:ext cx="5170" cy="370"/>
            </a:xfrm>
            <a:prstGeom prst="rect">
              <a:avLst/>
            </a:prstGeom>
            <a:noFill/>
            <a:ln w="38100">
              <a:noFill/>
              <a:miter lim="800000"/>
              <a:headEnd/>
              <a:tailEnd/>
            </a:ln>
          </p:spPr>
          <p:txBody>
            <a:bodyPr lIns="90000" tIns="46800" rIns="90000" bIns="46800">
              <a:spAutoFit/>
            </a:bodyPr>
            <a:lstStyle/>
            <a:p>
              <a:pPr algn="ctr"/>
              <a:r>
                <a:rPr lang="en-US" altLang="zh-CN" sz="3200" dirty="0" err="1">
                  <a:latin typeface="Garamond" pitchFamily="18" charset="0"/>
                </a:rPr>
                <a:t>ThermoVision</a:t>
              </a:r>
              <a:r>
                <a:rPr lang="en-US" altLang="zh-CN" sz="3200" dirty="0"/>
                <a:t>™</a:t>
              </a:r>
              <a:r>
                <a:rPr lang="en-US" altLang="zh-CN" sz="3200" dirty="0">
                  <a:latin typeface="Garamond" pitchFamily="18" charset="0"/>
                </a:rPr>
                <a:t> A20-V</a:t>
              </a:r>
              <a:r>
                <a:rPr lang="zh-CN" altLang="en-US" sz="3200" dirty="0">
                  <a:latin typeface="Garamond" pitchFamily="18" charset="0"/>
                </a:rPr>
                <a:t>高品质红外热像仪</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28625" y="428625"/>
            <a:ext cx="8229600" cy="993775"/>
          </a:xfrm>
        </p:spPr>
        <p:txBody>
          <a:bodyPr anchor="t"/>
          <a:lstStyle/>
          <a:p>
            <a:pPr>
              <a:defRPr/>
            </a:pPr>
            <a:r>
              <a:rPr kumimoji="1" lang="zh-CN" altLang="en-US" b="1" dirty="0" smtClean="0">
                <a:latin typeface="+mj-ea"/>
              </a:rPr>
              <a:t>被动式红外成像系统</a:t>
            </a:r>
          </a:p>
        </p:txBody>
      </p:sp>
      <p:sp>
        <p:nvSpPr>
          <p:cNvPr id="285699" name="Text Box 3"/>
          <p:cNvSpPr txBox="1">
            <a:spLocks noChangeArrowheads="1"/>
          </p:cNvSpPr>
          <p:nvPr/>
        </p:nvSpPr>
        <p:spPr bwMode="auto">
          <a:xfrm>
            <a:off x="468313" y="5805488"/>
            <a:ext cx="8534400" cy="584200"/>
          </a:xfrm>
          <a:prstGeom prst="rect">
            <a:avLst/>
          </a:prstGeom>
          <a:noFill/>
          <a:ln w="9525">
            <a:noFill/>
            <a:miter lim="800000"/>
            <a:headEnd/>
            <a:tailEnd/>
          </a:ln>
        </p:spPr>
        <p:txBody>
          <a:bodyPr>
            <a:spAutoFit/>
          </a:bodyPr>
          <a:lstStyle/>
          <a:p>
            <a:pPr algn="just">
              <a:buFont typeface="Wingdings" pitchFamily="2" charset="2"/>
              <a:buNone/>
              <a:defRPr/>
            </a:pPr>
            <a:r>
              <a:rPr kumimoji="1" lang="zh-CN" altLang="en-US" sz="3200" dirty="0">
                <a:latin typeface="+mj-ea"/>
                <a:ea typeface="+mj-ea"/>
              </a:rPr>
              <a:t>显示可以采用发光二极管和</a:t>
            </a:r>
            <a:r>
              <a:rPr kumimoji="1" lang="en-US" altLang="zh-CN" sz="3200" dirty="0">
                <a:latin typeface="+mj-ea"/>
                <a:ea typeface="+mj-ea"/>
              </a:rPr>
              <a:t>CRT</a:t>
            </a:r>
            <a:r>
              <a:rPr kumimoji="1" lang="zh-CN" altLang="en-US" sz="3200" dirty="0">
                <a:latin typeface="+mj-ea"/>
                <a:ea typeface="+mj-ea"/>
              </a:rPr>
              <a:t>。</a:t>
            </a:r>
          </a:p>
        </p:txBody>
      </p:sp>
      <p:sp>
        <p:nvSpPr>
          <p:cNvPr id="285700" name="Text Box 4"/>
          <p:cNvSpPr txBox="1">
            <a:spLocks noChangeArrowheads="1"/>
          </p:cNvSpPr>
          <p:nvPr/>
        </p:nvSpPr>
        <p:spPr bwMode="auto">
          <a:xfrm>
            <a:off x="428625" y="1428750"/>
            <a:ext cx="4968875" cy="641350"/>
          </a:xfrm>
          <a:prstGeom prst="rect">
            <a:avLst/>
          </a:prstGeom>
          <a:solidFill>
            <a:schemeClr val="bg1"/>
          </a:solidFill>
          <a:ln w="9525">
            <a:noFill/>
            <a:miter lim="800000"/>
            <a:headEnd/>
            <a:tailEnd/>
          </a:ln>
        </p:spPr>
        <p:txBody>
          <a:bodyPr>
            <a:spAutoFit/>
          </a:bodyPr>
          <a:lstStyle/>
          <a:p>
            <a:pPr algn="just">
              <a:buFont typeface="Wingdings" pitchFamily="2" charset="2"/>
              <a:buNone/>
              <a:defRPr/>
            </a:pPr>
            <a:r>
              <a:rPr kumimoji="1" lang="zh-CN" altLang="en-US" sz="3600" dirty="0">
                <a:latin typeface="+mj-ea"/>
                <a:ea typeface="+mj-ea"/>
              </a:rPr>
              <a:t>信号处理与显示</a:t>
            </a:r>
            <a:r>
              <a:rPr kumimoji="1" lang="zh-CN" altLang="en-US" dirty="0">
                <a:latin typeface="+mj-ea"/>
                <a:ea typeface="+mj-ea"/>
              </a:rPr>
              <a:t> </a:t>
            </a:r>
          </a:p>
        </p:txBody>
      </p:sp>
      <p:sp>
        <p:nvSpPr>
          <p:cNvPr id="285701" name="Rectangle 5"/>
          <p:cNvSpPr>
            <a:spLocks noChangeArrowheads="1"/>
          </p:cNvSpPr>
          <p:nvPr/>
        </p:nvSpPr>
        <p:spPr bwMode="auto">
          <a:xfrm>
            <a:off x="468313" y="2205038"/>
            <a:ext cx="8207375" cy="2063750"/>
          </a:xfrm>
          <a:prstGeom prst="rect">
            <a:avLst/>
          </a:prstGeom>
          <a:noFill/>
          <a:ln w="38100">
            <a:noFill/>
            <a:miter lim="800000"/>
            <a:headEnd/>
            <a:tailEnd/>
          </a:ln>
        </p:spPr>
        <p:txBody>
          <a:bodyPr lIns="90000" tIns="46800" rIns="90000" bIns="46800">
            <a:spAutoFit/>
          </a:bodyPr>
          <a:lstStyle/>
          <a:p>
            <a:pPr>
              <a:buFont typeface="Wingdings" pitchFamily="2" charset="2"/>
              <a:buNone/>
              <a:defRPr/>
            </a:pPr>
            <a:r>
              <a:rPr kumimoji="1" lang="en-US" altLang="zh-CN" dirty="0">
                <a:latin typeface="+mj-ea"/>
                <a:ea typeface="+mj-ea"/>
              </a:rPr>
              <a:t>        </a:t>
            </a:r>
            <a:r>
              <a:rPr kumimoji="1" lang="zh-CN" altLang="en-US" sz="3200" dirty="0">
                <a:latin typeface="+mj-ea"/>
                <a:ea typeface="+mj-ea"/>
              </a:rPr>
              <a:t>信号处理与显示的基本任务是</a:t>
            </a:r>
            <a:r>
              <a:rPr kumimoji="1" lang="zh-CN" altLang="en-US" sz="3200" b="1" dirty="0">
                <a:solidFill>
                  <a:srgbClr val="0000FF"/>
                </a:solidFill>
                <a:latin typeface="+mj-ea"/>
                <a:ea typeface="+mj-ea"/>
              </a:rPr>
              <a:t>形成与景物温度分布相对应的视频信号</a:t>
            </a:r>
            <a:r>
              <a:rPr kumimoji="1" lang="zh-CN" altLang="en-US" sz="3200" dirty="0">
                <a:latin typeface="+mj-ea"/>
                <a:ea typeface="+mj-ea"/>
              </a:rPr>
              <a:t>，然后根据景物各单元对应的视频信号标出景物各部分的温度，并显示出景物的热图像。</a:t>
            </a:r>
          </a:p>
        </p:txBody>
      </p:sp>
      <p:sp>
        <p:nvSpPr>
          <p:cNvPr id="285702" name="Rectangle 6"/>
          <p:cNvSpPr>
            <a:spLocks noChangeArrowheads="1"/>
          </p:cNvSpPr>
          <p:nvPr/>
        </p:nvSpPr>
        <p:spPr bwMode="auto">
          <a:xfrm>
            <a:off x="468313" y="4251325"/>
            <a:ext cx="8280400" cy="1571625"/>
          </a:xfrm>
          <a:prstGeom prst="rect">
            <a:avLst/>
          </a:prstGeom>
          <a:noFill/>
          <a:ln w="38100">
            <a:noFill/>
            <a:miter lim="800000"/>
            <a:headEnd/>
            <a:tailEnd/>
          </a:ln>
        </p:spPr>
        <p:txBody>
          <a:bodyPr lIns="90000" tIns="46800" rIns="90000" bIns="46800">
            <a:spAutoFit/>
          </a:bodyPr>
          <a:lstStyle/>
          <a:p>
            <a:pPr>
              <a:buFont typeface="Wingdings" pitchFamily="2" charset="2"/>
              <a:buNone/>
              <a:defRPr/>
            </a:pPr>
            <a:r>
              <a:rPr kumimoji="1" lang="zh-CN" altLang="en-US" sz="3200" dirty="0">
                <a:latin typeface="+mj-ea"/>
                <a:ea typeface="+mj-ea"/>
              </a:rPr>
              <a:t>信号处理部分包括：</a:t>
            </a:r>
            <a:r>
              <a:rPr kumimoji="1" lang="zh-CN" altLang="en-US" sz="3200" b="1" dirty="0">
                <a:solidFill>
                  <a:srgbClr val="0000FF"/>
                </a:solidFill>
                <a:latin typeface="+mj-ea"/>
                <a:ea typeface="+mj-ea"/>
              </a:rPr>
              <a:t>前置放大、主放、自动增益控制、限制带宽、检波、鉴幅、多路传输和线性变换。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85700"/>
                                        </p:tgtEl>
                                        <p:attrNameLst>
                                          <p:attrName>style.visibility</p:attrName>
                                        </p:attrNameLst>
                                      </p:cBhvr>
                                      <p:to>
                                        <p:strVal val="visible"/>
                                      </p:to>
                                    </p:set>
                                    <p:anim calcmode="lin" valueType="num">
                                      <p:cBhvr>
                                        <p:cTn id="7" dur="1000" fill="hold"/>
                                        <p:tgtEl>
                                          <p:spTgt spid="285700"/>
                                        </p:tgtEl>
                                        <p:attrNameLst>
                                          <p:attrName>ppt_w</p:attrName>
                                        </p:attrNameLst>
                                      </p:cBhvr>
                                      <p:tavLst>
                                        <p:tav tm="0">
                                          <p:val>
                                            <p:strVal val="#ppt_w*0.70"/>
                                          </p:val>
                                        </p:tav>
                                        <p:tav tm="100000">
                                          <p:val>
                                            <p:strVal val="#ppt_w"/>
                                          </p:val>
                                        </p:tav>
                                      </p:tavLst>
                                    </p:anim>
                                    <p:anim calcmode="lin" valueType="num">
                                      <p:cBhvr>
                                        <p:cTn id="8" dur="1000" fill="hold"/>
                                        <p:tgtEl>
                                          <p:spTgt spid="285700"/>
                                        </p:tgtEl>
                                        <p:attrNameLst>
                                          <p:attrName>ppt_h</p:attrName>
                                        </p:attrNameLst>
                                      </p:cBhvr>
                                      <p:tavLst>
                                        <p:tav tm="0">
                                          <p:val>
                                            <p:strVal val="#ppt_h"/>
                                          </p:val>
                                        </p:tav>
                                        <p:tav tm="100000">
                                          <p:val>
                                            <p:strVal val="#ppt_h"/>
                                          </p:val>
                                        </p:tav>
                                      </p:tavLst>
                                    </p:anim>
                                    <p:animEffect transition="in" filter="fade">
                                      <p:cBhvr>
                                        <p:cTn id="9" dur="1000"/>
                                        <p:tgtEl>
                                          <p:spTgt spid="285700"/>
                                        </p:tgtEl>
                                      </p:cBhvr>
                                    </p:animEffect>
                                  </p:childTnLst>
                                </p:cTn>
                              </p:par>
                            </p:childTnLst>
                          </p:cTn>
                        </p:par>
                      </p:childTnLst>
                    </p:cTn>
                  </p:par>
                  <p:par>
                    <p:cTn id="10" fill="hold">
                      <p:stCondLst>
                        <p:cond delay="indefinite"/>
                      </p:stCondLst>
                      <p:childTnLst>
                        <p:par>
                          <p:cTn id="11" fill="hold">
                            <p:stCondLst>
                              <p:cond delay="0"/>
                            </p:stCondLst>
                            <p:childTnLst>
                              <p:par>
                                <p:cTn id="12" presetID="20" presetClass="entr" presetSubtype="0" fill="hold" grpId="0" nodeType="clickEffect">
                                  <p:stCondLst>
                                    <p:cond delay="0"/>
                                  </p:stCondLst>
                                  <p:childTnLst>
                                    <p:set>
                                      <p:cBhvr>
                                        <p:cTn id="13" dur="1" fill="hold">
                                          <p:stCondLst>
                                            <p:cond delay="0"/>
                                          </p:stCondLst>
                                        </p:cTn>
                                        <p:tgtEl>
                                          <p:spTgt spid="285701"/>
                                        </p:tgtEl>
                                        <p:attrNameLst>
                                          <p:attrName>style.visibility</p:attrName>
                                        </p:attrNameLst>
                                      </p:cBhvr>
                                      <p:to>
                                        <p:strVal val="visible"/>
                                      </p:to>
                                    </p:set>
                                    <p:animEffect transition="in" filter="wedge">
                                      <p:cBhvr>
                                        <p:cTn id="14" dur="2000"/>
                                        <p:tgtEl>
                                          <p:spTgt spid="285701"/>
                                        </p:tgtEl>
                                      </p:cBhvr>
                                    </p:animEffec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285702"/>
                                        </p:tgtEl>
                                        <p:attrNameLst>
                                          <p:attrName>style.visibility</p:attrName>
                                        </p:attrNameLst>
                                      </p:cBhvr>
                                      <p:to>
                                        <p:strVal val="visible"/>
                                      </p:to>
                                    </p:set>
                                    <p:anim calcmode="discrete" valueType="clr">
                                      <p:cBhvr override="childStyle">
                                        <p:cTn id="19" dur="80"/>
                                        <p:tgtEl>
                                          <p:spTgt spid="285702"/>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285702"/>
                                        </p:tgtEl>
                                        <p:attrNameLst>
                                          <p:attrName>fillcolor</p:attrName>
                                        </p:attrNameLst>
                                      </p:cBhvr>
                                      <p:tavLst>
                                        <p:tav tm="0">
                                          <p:val>
                                            <p:clrVal>
                                              <a:schemeClr val="accent2"/>
                                            </p:clrVal>
                                          </p:val>
                                        </p:tav>
                                        <p:tav tm="50000">
                                          <p:val>
                                            <p:clrVal>
                                              <a:schemeClr val="hlink"/>
                                            </p:clrVal>
                                          </p:val>
                                        </p:tav>
                                      </p:tavLst>
                                    </p:anim>
                                    <p:set>
                                      <p:cBhvr>
                                        <p:cTn id="21" dur="80"/>
                                        <p:tgtEl>
                                          <p:spTgt spid="285702"/>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grpId="0" nodeType="clickEffect">
                                  <p:stCondLst>
                                    <p:cond delay="0"/>
                                  </p:stCondLst>
                                  <p:iterate type="lt">
                                    <p:tmPct val="50000"/>
                                  </p:iterate>
                                  <p:childTnLst>
                                    <p:set>
                                      <p:cBhvr>
                                        <p:cTn id="25" dur="1" fill="hold">
                                          <p:stCondLst>
                                            <p:cond delay="0"/>
                                          </p:stCondLst>
                                        </p:cTn>
                                        <p:tgtEl>
                                          <p:spTgt spid="285699"/>
                                        </p:tgtEl>
                                        <p:attrNameLst>
                                          <p:attrName>style.visibility</p:attrName>
                                        </p:attrNameLst>
                                      </p:cBhvr>
                                      <p:to>
                                        <p:strVal val="visible"/>
                                      </p:to>
                                    </p:set>
                                    <p:anim calcmode="discrete" valueType="clr">
                                      <p:cBhvr override="childStyle">
                                        <p:cTn id="26" dur="80"/>
                                        <p:tgtEl>
                                          <p:spTgt spid="285699"/>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285699"/>
                                        </p:tgtEl>
                                        <p:attrNameLst>
                                          <p:attrName>fillcolor</p:attrName>
                                        </p:attrNameLst>
                                      </p:cBhvr>
                                      <p:tavLst>
                                        <p:tav tm="0">
                                          <p:val>
                                            <p:clrVal>
                                              <a:schemeClr val="accent2"/>
                                            </p:clrVal>
                                          </p:val>
                                        </p:tav>
                                        <p:tav tm="50000">
                                          <p:val>
                                            <p:clrVal>
                                              <a:schemeClr val="hlink"/>
                                            </p:clrVal>
                                          </p:val>
                                        </p:tav>
                                      </p:tavLst>
                                    </p:anim>
                                    <p:set>
                                      <p:cBhvr>
                                        <p:cTn id="28" dur="80"/>
                                        <p:tgtEl>
                                          <p:spTgt spid="28569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699" grpId="0"/>
      <p:bldP spid="285700" grpId="0" animBg="1"/>
      <p:bldP spid="285701" grpId="0"/>
      <p:bldP spid="28570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1223963" y="1844675"/>
            <a:ext cx="9144000" cy="0"/>
          </a:xfrm>
          <a:prstGeom prst="rect">
            <a:avLst/>
          </a:prstGeom>
          <a:noFill/>
          <a:ln w="25400">
            <a:noFill/>
            <a:miter lim="800000"/>
            <a:headEnd/>
            <a:tailEnd type="none" w="sm" len="lg"/>
          </a:ln>
        </p:spPr>
        <p:txBody>
          <a:bodyPr>
            <a:spAutoFit/>
          </a:bodyPr>
          <a:lstStyle/>
          <a:p>
            <a:endParaRPr lang="zh-CN" altLang="en-US"/>
          </a:p>
        </p:txBody>
      </p:sp>
      <p:grpSp>
        <p:nvGrpSpPr>
          <p:cNvPr id="2" name="Group 3"/>
          <p:cNvGrpSpPr>
            <a:grpSpLocks/>
          </p:cNvGrpSpPr>
          <p:nvPr/>
        </p:nvGrpSpPr>
        <p:grpSpPr bwMode="auto">
          <a:xfrm>
            <a:off x="1223963" y="1844675"/>
            <a:ext cx="6697662" cy="3170238"/>
            <a:chOff x="0" y="0"/>
            <a:chExt cx="3488" cy="1997"/>
          </a:xfrm>
        </p:grpSpPr>
        <p:sp>
          <p:nvSpPr>
            <p:cNvPr id="70661" name="Rectangle 4"/>
            <p:cNvSpPr>
              <a:spLocks noChangeArrowheads="1"/>
            </p:cNvSpPr>
            <p:nvPr/>
          </p:nvSpPr>
          <p:spPr bwMode="auto">
            <a:xfrm>
              <a:off x="0" y="0"/>
              <a:ext cx="3488" cy="1997"/>
            </a:xfrm>
            <a:prstGeom prst="rect">
              <a:avLst/>
            </a:prstGeom>
            <a:solidFill>
              <a:srgbClr val="EDF0F5"/>
            </a:solidFill>
            <a:ln w="25400">
              <a:noFill/>
              <a:miter lim="800000"/>
              <a:headEnd/>
              <a:tailEnd type="none" w="sm" len="lg"/>
            </a:ln>
          </p:spPr>
          <p:txBody>
            <a:bodyPr wrap="none">
              <a:spAutoFit/>
            </a:bodyPr>
            <a:lstStyle/>
            <a:p>
              <a:endParaRPr lang="zh-CN" altLang="en-US"/>
            </a:p>
          </p:txBody>
        </p:sp>
        <p:grpSp>
          <p:nvGrpSpPr>
            <p:cNvPr id="3" name="Group 5"/>
            <p:cNvGrpSpPr>
              <a:grpSpLocks/>
            </p:cNvGrpSpPr>
            <p:nvPr/>
          </p:nvGrpSpPr>
          <p:grpSpPr bwMode="auto">
            <a:xfrm>
              <a:off x="0" y="0"/>
              <a:ext cx="3488" cy="1997"/>
              <a:chOff x="0" y="0"/>
              <a:chExt cx="3488" cy="1997"/>
            </a:xfrm>
          </p:grpSpPr>
          <p:sp>
            <p:nvSpPr>
              <p:cNvPr id="70663" name="Rectangle 6"/>
              <p:cNvSpPr>
                <a:spLocks noChangeArrowheads="1"/>
              </p:cNvSpPr>
              <p:nvPr/>
            </p:nvSpPr>
            <p:spPr bwMode="auto">
              <a:xfrm>
                <a:off x="0" y="0"/>
                <a:ext cx="3488" cy="0"/>
              </a:xfrm>
              <a:prstGeom prst="rect">
                <a:avLst/>
              </a:prstGeom>
              <a:solidFill>
                <a:srgbClr val="EDF0F5"/>
              </a:solidFill>
              <a:ln w="25400">
                <a:noFill/>
                <a:miter lim="800000"/>
                <a:headEnd/>
                <a:tailEnd type="none" w="sm" len="lg"/>
              </a:ln>
            </p:spPr>
            <p:txBody>
              <a:bodyPr>
                <a:spAutoFit/>
              </a:bodyPr>
              <a:lstStyle/>
              <a:p>
                <a:endParaRPr lang="zh-CN" altLang="en-US"/>
              </a:p>
            </p:txBody>
          </p:sp>
          <p:sp>
            <p:nvSpPr>
              <p:cNvPr id="70664" name="Rectangle 7"/>
              <p:cNvSpPr>
                <a:spLocks noChangeArrowheads="1"/>
              </p:cNvSpPr>
              <p:nvPr/>
            </p:nvSpPr>
            <p:spPr bwMode="auto">
              <a:xfrm>
                <a:off x="0" y="0"/>
                <a:ext cx="3150" cy="1997"/>
              </a:xfrm>
              <a:prstGeom prst="rect">
                <a:avLst/>
              </a:prstGeom>
              <a:solidFill>
                <a:srgbClr val="EDF0F5"/>
              </a:solidFill>
              <a:ln w="25400">
                <a:noFill/>
                <a:miter lim="800000"/>
                <a:headEnd/>
                <a:tailEnd type="none" w="sm" len="lg"/>
              </a:ln>
            </p:spPr>
            <p:txBody>
              <a:bodyPr/>
              <a:lstStyle/>
              <a:p>
                <a:pPr algn="ctr"/>
                <a:r>
                  <a:rPr kumimoji="1" lang="en-US" altLang="zh-CN" sz="1000">
                    <a:latin typeface="Times New Roman" pitchFamily="18" charset="0"/>
                  </a:rPr>
                  <a:t>  </a:t>
                </a:r>
                <a:r>
                  <a:rPr kumimoji="1" lang="en-US" altLang="zh-CN" sz="19200">
                    <a:latin typeface="Times New Roman" pitchFamily="18" charset="0"/>
                  </a:rPr>
                  <a:t> </a:t>
                </a:r>
                <a:r>
                  <a:rPr kumimoji="1" lang="en-US" altLang="zh-CN" sz="1000">
                    <a:latin typeface="Times New Roman" pitchFamily="18" charset="0"/>
                  </a:rPr>
                  <a:t>                                                                                                                                                </a:t>
                </a:r>
              </a:p>
            </p:txBody>
          </p:sp>
        </p:grpSp>
      </p:grpSp>
      <p:pic>
        <p:nvPicPr>
          <p:cNvPr id="70660" name="Picture 8" descr="1_1-1-23-23_2003011403111"/>
          <p:cNvPicPr>
            <a:picLocks noChangeAspect="1" noChangeArrowheads="1"/>
          </p:cNvPicPr>
          <p:nvPr/>
        </p:nvPicPr>
        <p:blipFill>
          <a:blip r:embed="rId3" cstate="print"/>
          <a:srcRect/>
          <a:stretch>
            <a:fillRect/>
          </a:stretch>
        </p:blipFill>
        <p:spPr bwMode="auto">
          <a:xfrm>
            <a:off x="981075" y="785813"/>
            <a:ext cx="7808913" cy="52117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1223963" y="1660525"/>
            <a:ext cx="9144000" cy="0"/>
          </a:xfrm>
          <a:prstGeom prst="rect">
            <a:avLst/>
          </a:prstGeom>
          <a:noFill/>
          <a:ln w="25400">
            <a:noFill/>
            <a:miter lim="800000"/>
            <a:headEnd/>
            <a:tailEnd type="none" w="sm" len="lg"/>
          </a:ln>
        </p:spPr>
        <p:txBody>
          <a:bodyPr>
            <a:spAutoFit/>
          </a:bodyPr>
          <a:lstStyle/>
          <a:p>
            <a:endParaRPr lang="zh-CN" altLang="en-US"/>
          </a:p>
        </p:txBody>
      </p:sp>
      <p:pic>
        <p:nvPicPr>
          <p:cNvPr id="71683" name="Picture 8" descr="1_1-1-1394-23_2003011403111"/>
          <p:cNvPicPr>
            <a:picLocks noChangeAspect="1" noChangeArrowheads="1"/>
          </p:cNvPicPr>
          <p:nvPr/>
        </p:nvPicPr>
        <p:blipFill>
          <a:blip r:embed="rId3" cstate="print"/>
          <a:srcRect/>
          <a:stretch>
            <a:fillRect/>
          </a:stretch>
        </p:blipFill>
        <p:spPr bwMode="auto">
          <a:xfrm>
            <a:off x="571500" y="428625"/>
            <a:ext cx="8069263" cy="60531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1223963" y="1593850"/>
            <a:ext cx="9144000" cy="0"/>
          </a:xfrm>
          <a:prstGeom prst="rect">
            <a:avLst/>
          </a:prstGeom>
          <a:noFill/>
          <a:ln w="25400">
            <a:noFill/>
            <a:miter lim="800000"/>
            <a:headEnd/>
            <a:tailEnd type="none" w="sm" len="lg"/>
          </a:ln>
        </p:spPr>
        <p:txBody>
          <a:bodyPr>
            <a:spAutoFit/>
          </a:bodyPr>
          <a:lstStyle/>
          <a:p>
            <a:endParaRPr lang="zh-CN" altLang="en-US"/>
          </a:p>
        </p:txBody>
      </p:sp>
      <p:pic>
        <p:nvPicPr>
          <p:cNvPr id="72707" name="Picture 10" descr="1_1-1-21-24_2003011474151"/>
          <p:cNvPicPr>
            <a:picLocks noChangeAspect="1" noChangeArrowheads="1"/>
          </p:cNvPicPr>
          <p:nvPr/>
        </p:nvPicPr>
        <p:blipFill>
          <a:blip r:embed="rId3" cstate="print"/>
          <a:srcRect/>
          <a:stretch>
            <a:fillRect/>
          </a:stretch>
        </p:blipFill>
        <p:spPr bwMode="auto">
          <a:xfrm>
            <a:off x="652463" y="473075"/>
            <a:ext cx="7920037" cy="59404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1223963" y="1660525"/>
            <a:ext cx="9144000" cy="0"/>
          </a:xfrm>
          <a:prstGeom prst="rect">
            <a:avLst/>
          </a:prstGeom>
          <a:noFill/>
          <a:ln w="25400">
            <a:noFill/>
            <a:miter lim="800000"/>
            <a:headEnd/>
            <a:tailEnd type="none" w="sm" len="lg"/>
          </a:ln>
        </p:spPr>
        <p:txBody>
          <a:bodyPr>
            <a:spAutoFit/>
          </a:bodyPr>
          <a:lstStyle/>
          <a:p>
            <a:endParaRPr lang="zh-CN" altLang="en-US"/>
          </a:p>
        </p:txBody>
      </p:sp>
      <p:pic>
        <p:nvPicPr>
          <p:cNvPr id="73731" name="Picture 8" descr="1_1-1-23-24_2003011474152"/>
          <p:cNvPicPr>
            <a:picLocks noChangeAspect="1" noChangeArrowheads="1"/>
          </p:cNvPicPr>
          <p:nvPr/>
        </p:nvPicPr>
        <p:blipFill>
          <a:blip r:embed="rId3" cstate="print"/>
          <a:srcRect/>
          <a:stretch>
            <a:fillRect/>
          </a:stretch>
        </p:blipFill>
        <p:spPr bwMode="auto">
          <a:xfrm>
            <a:off x="714375" y="571500"/>
            <a:ext cx="7831138" cy="58737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1223963" y="1660525"/>
            <a:ext cx="9144000" cy="0"/>
          </a:xfrm>
          <a:prstGeom prst="rect">
            <a:avLst/>
          </a:prstGeom>
          <a:noFill/>
          <a:ln w="25400">
            <a:noFill/>
            <a:miter lim="800000"/>
            <a:headEnd/>
            <a:tailEnd type="none" w="sm" len="lg"/>
          </a:ln>
        </p:spPr>
        <p:txBody>
          <a:bodyPr>
            <a:spAutoFit/>
          </a:bodyPr>
          <a:lstStyle/>
          <a:p>
            <a:endParaRPr lang="zh-CN" altLang="en-US"/>
          </a:p>
        </p:txBody>
      </p:sp>
      <p:sp>
        <p:nvSpPr>
          <p:cNvPr id="74755" name="Rectangle 3"/>
          <p:cNvSpPr>
            <a:spLocks noChangeArrowheads="1"/>
          </p:cNvSpPr>
          <p:nvPr/>
        </p:nvSpPr>
        <p:spPr bwMode="auto">
          <a:xfrm>
            <a:off x="1223963" y="1333500"/>
            <a:ext cx="9144000" cy="0"/>
          </a:xfrm>
          <a:prstGeom prst="rect">
            <a:avLst/>
          </a:prstGeom>
          <a:noFill/>
          <a:ln w="25400">
            <a:noFill/>
            <a:miter lim="800000"/>
            <a:headEnd/>
            <a:tailEnd type="none" w="sm" len="lg"/>
          </a:ln>
        </p:spPr>
        <p:txBody>
          <a:bodyPr>
            <a:spAutoFit/>
          </a:bodyPr>
          <a:lstStyle/>
          <a:p>
            <a:endParaRPr lang="zh-CN" altLang="en-US"/>
          </a:p>
        </p:txBody>
      </p:sp>
      <p:pic>
        <p:nvPicPr>
          <p:cNvPr id="74756" name="Picture 12" descr="1_1-1-1394-24_2003011474152"/>
          <p:cNvPicPr>
            <a:picLocks noChangeAspect="1" noChangeArrowheads="1"/>
          </p:cNvPicPr>
          <p:nvPr/>
        </p:nvPicPr>
        <p:blipFill>
          <a:blip r:embed="rId3" cstate="print"/>
          <a:srcRect/>
          <a:stretch>
            <a:fillRect/>
          </a:stretch>
        </p:blipFill>
        <p:spPr bwMode="auto">
          <a:xfrm>
            <a:off x="674688" y="571500"/>
            <a:ext cx="7826375" cy="58705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714480" y="285728"/>
            <a:ext cx="6254750" cy="1143000"/>
          </a:xfrm>
          <a:noFill/>
        </p:spPr>
        <p:txBody>
          <a:bodyPr anchor="t"/>
          <a:lstStyle/>
          <a:p>
            <a:r>
              <a:rPr lang="zh-CN" altLang="en-US" b="1" dirty="0" smtClean="0"/>
              <a:t>红外摄影图片</a:t>
            </a:r>
          </a:p>
        </p:txBody>
      </p:sp>
      <p:sp>
        <p:nvSpPr>
          <p:cNvPr id="91139" name="Rectangle 3"/>
          <p:cNvSpPr>
            <a:spLocks noGrp="1" noChangeArrowheads="1"/>
          </p:cNvSpPr>
          <p:nvPr>
            <p:ph type="body" idx="1"/>
          </p:nvPr>
        </p:nvSpPr>
        <p:spPr>
          <a:xfrm>
            <a:off x="457200" y="1474771"/>
            <a:ext cx="8229600" cy="4525963"/>
          </a:xfrm>
        </p:spPr>
        <p:txBody>
          <a:bodyPr/>
          <a:lstStyle/>
          <a:p>
            <a:endParaRPr lang="zh-CN" altLang="zh-CN" smtClean="0"/>
          </a:p>
        </p:txBody>
      </p:sp>
      <p:pic>
        <p:nvPicPr>
          <p:cNvPr id="91140" name="Picture 4" descr="2009080311092842"/>
          <p:cNvPicPr>
            <a:picLocks noChangeAspect="1" noChangeArrowheads="1"/>
          </p:cNvPicPr>
          <p:nvPr/>
        </p:nvPicPr>
        <p:blipFill>
          <a:blip r:embed="rId2" cstate="print"/>
          <a:srcRect/>
          <a:stretch>
            <a:fillRect/>
          </a:stretch>
        </p:blipFill>
        <p:spPr bwMode="auto">
          <a:xfrm>
            <a:off x="395288" y="1142984"/>
            <a:ext cx="4105275" cy="3078162"/>
          </a:xfrm>
          <a:prstGeom prst="rect">
            <a:avLst/>
          </a:prstGeom>
          <a:noFill/>
          <a:ln w="9525">
            <a:noFill/>
            <a:miter lim="800000"/>
            <a:headEnd/>
            <a:tailEnd/>
          </a:ln>
        </p:spPr>
      </p:pic>
      <p:pic>
        <p:nvPicPr>
          <p:cNvPr id="91141" name="Picture 5" descr="2009080311090185"/>
          <p:cNvPicPr>
            <a:picLocks noChangeAspect="1" noChangeArrowheads="1"/>
          </p:cNvPicPr>
          <p:nvPr/>
        </p:nvPicPr>
        <p:blipFill>
          <a:blip r:embed="rId3" cstate="print"/>
          <a:srcRect/>
          <a:stretch>
            <a:fillRect/>
          </a:stretch>
        </p:blipFill>
        <p:spPr bwMode="auto">
          <a:xfrm>
            <a:off x="1979613" y="3795696"/>
            <a:ext cx="3914775" cy="2936875"/>
          </a:xfrm>
          <a:prstGeom prst="rect">
            <a:avLst/>
          </a:prstGeom>
          <a:noFill/>
          <a:ln w="9525">
            <a:noFill/>
            <a:miter lim="800000"/>
            <a:headEnd/>
            <a:tailEnd/>
          </a:ln>
        </p:spPr>
      </p:pic>
      <p:pic>
        <p:nvPicPr>
          <p:cNvPr id="91142" name="Picture 6" descr="2009080311054209"/>
          <p:cNvPicPr>
            <a:picLocks noChangeAspect="1" noChangeArrowheads="1"/>
          </p:cNvPicPr>
          <p:nvPr/>
        </p:nvPicPr>
        <p:blipFill>
          <a:blip r:embed="rId4" cstate="print"/>
          <a:srcRect/>
          <a:stretch>
            <a:fillRect/>
          </a:stretch>
        </p:blipFill>
        <p:spPr bwMode="auto">
          <a:xfrm>
            <a:off x="4878388" y="1574784"/>
            <a:ext cx="4265612" cy="2974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571472" y="428604"/>
            <a:ext cx="8229600" cy="1143000"/>
          </a:xfrm>
          <a:noFill/>
        </p:spPr>
        <p:txBody>
          <a:bodyPr anchor="t"/>
          <a:lstStyle/>
          <a:p>
            <a:r>
              <a:rPr lang="zh-CN" altLang="en-US" b="1" dirty="0" smtClean="0"/>
              <a:t>汽车应用</a:t>
            </a:r>
          </a:p>
        </p:txBody>
      </p:sp>
      <p:pic>
        <p:nvPicPr>
          <p:cNvPr id="97283" name="Picture 3" descr="夜视2"/>
          <p:cNvPicPr>
            <a:picLocks noChangeAspect="1" noChangeArrowheads="1"/>
          </p:cNvPicPr>
          <p:nvPr/>
        </p:nvPicPr>
        <p:blipFill>
          <a:blip r:embed="rId2" cstate="print"/>
          <a:srcRect/>
          <a:stretch>
            <a:fillRect/>
          </a:stretch>
        </p:blipFill>
        <p:spPr bwMode="auto">
          <a:xfrm>
            <a:off x="4634762" y="1357298"/>
            <a:ext cx="4509237" cy="3071834"/>
          </a:xfrm>
          <a:prstGeom prst="rect">
            <a:avLst/>
          </a:prstGeom>
          <a:noFill/>
          <a:ln w="9525">
            <a:noFill/>
            <a:miter lim="800000"/>
            <a:headEnd/>
            <a:tailEnd/>
          </a:ln>
        </p:spPr>
      </p:pic>
      <p:pic>
        <p:nvPicPr>
          <p:cNvPr id="97284" name="Picture 4" descr="夜视3"/>
          <p:cNvPicPr>
            <a:picLocks noChangeAspect="1" noChangeArrowheads="1"/>
          </p:cNvPicPr>
          <p:nvPr/>
        </p:nvPicPr>
        <p:blipFill>
          <a:blip r:embed="rId3" cstate="print"/>
          <a:srcRect/>
          <a:stretch>
            <a:fillRect/>
          </a:stretch>
        </p:blipFill>
        <p:spPr bwMode="auto">
          <a:xfrm>
            <a:off x="214282" y="1357298"/>
            <a:ext cx="4357686" cy="3078365"/>
          </a:xfrm>
          <a:prstGeom prst="rect">
            <a:avLst/>
          </a:prstGeom>
          <a:noFill/>
          <a:ln w="9525">
            <a:noFill/>
            <a:miter lim="800000"/>
            <a:headEnd/>
            <a:tailEnd/>
          </a:ln>
        </p:spPr>
      </p:pic>
      <p:sp>
        <p:nvSpPr>
          <p:cNvPr id="97285" name="AutoShape 5"/>
          <p:cNvSpPr>
            <a:spLocks noChangeArrowheads="1"/>
          </p:cNvSpPr>
          <p:nvPr/>
        </p:nvSpPr>
        <p:spPr bwMode="auto">
          <a:xfrm rot="1933452">
            <a:off x="1905274" y="4161467"/>
            <a:ext cx="1800225" cy="431800"/>
          </a:xfrm>
          <a:prstGeom prst="leftArrow">
            <a:avLst>
              <a:gd name="adj1" fmla="val 50000"/>
              <a:gd name="adj2" fmla="val 104228"/>
            </a:avLst>
          </a:prstGeom>
          <a:solidFill>
            <a:srgbClr val="FF0000"/>
          </a:solidFill>
          <a:ln w="38100">
            <a:solidFill>
              <a:schemeClr val="tx1"/>
            </a:solidFill>
            <a:miter lim="800000"/>
            <a:headEnd/>
            <a:tailEnd/>
          </a:ln>
        </p:spPr>
        <p:txBody>
          <a:bodyPr wrap="none" lIns="90000" tIns="46800" rIns="90000" bIns="46800" anchor="ctr">
            <a:spAutoFit/>
          </a:bodyPr>
          <a:lstStyle/>
          <a:p>
            <a:endParaRPr lang="zh-CN" altLang="en-US"/>
          </a:p>
        </p:txBody>
      </p:sp>
      <p:sp>
        <p:nvSpPr>
          <p:cNvPr id="97286" name="AutoShape 6"/>
          <p:cNvSpPr>
            <a:spLocks noChangeArrowheads="1"/>
          </p:cNvSpPr>
          <p:nvPr/>
        </p:nvSpPr>
        <p:spPr bwMode="auto">
          <a:xfrm rot="2542579">
            <a:off x="6588125" y="3644900"/>
            <a:ext cx="503238" cy="1512888"/>
          </a:xfrm>
          <a:prstGeom prst="upArrow">
            <a:avLst>
              <a:gd name="adj1" fmla="val 50000"/>
              <a:gd name="adj2" fmla="val 75158"/>
            </a:avLst>
          </a:prstGeom>
          <a:solidFill>
            <a:srgbClr val="FF0000"/>
          </a:solidFill>
          <a:ln w="38100" algn="ctr">
            <a:solidFill>
              <a:schemeClr val="tx1"/>
            </a:solidFill>
            <a:miter lim="800000"/>
            <a:headEnd/>
            <a:tailEnd/>
          </a:ln>
        </p:spPr>
        <p:txBody>
          <a:bodyPr lIns="90000" tIns="46800" rIns="90000" bIns="46800" anchor="ctr">
            <a:spAutoFit/>
          </a:bodyPr>
          <a:lstStyle/>
          <a:p>
            <a:endParaRPr lang="zh-CN" altLang="en-US"/>
          </a:p>
        </p:txBody>
      </p:sp>
      <p:sp>
        <p:nvSpPr>
          <p:cNvPr id="299015" name="Text Box 7"/>
          <p:cNvSpPr txBox="1">
            <a:spLocks noChangeArrowheads="1"/>
          </p:cNvSpPr>
          <p:nvPr/>
        </p:nvSpPr>
        <p:spPr bwMode="auto">
          <a:xfrm>
            <a:off x="3714744" y="5000636"/>
            <a:ext cx="2449513" cy="586957"/>
          </a:xfrm>
          <a:prstGeom prst="rect">
            <a:avLst/>
          </a:prstGeom>
          <a:noFill/>
          <a:ln w="38100" algn="ctr">
            <a:noFill/>
            <a:miter lim="800000"/>
            <a:headEnd/>
            <a:tailEnd/>
          </a:ln>
          <a:effectLst/>
        </p:spPr>
        <p:txBody>
          <a:bodyPr lIns="90000" tIns="46800" rIns="90000" bIns="46800">
            <a:spAutoFit/>
          </a:bodyPr>
          <a:lstStyle/>
          <a:p>
            <a:pPr algn="ctr">
              <a:defRPr/>
            </a:pPr>
            <a:r>
              <a:rPr lang="zh-CN" altLang="en-US" sz="3200" dirty="0">
                <a:effectLst>
                  <a:outerShdw blurRad="38100" dist="38100" dir="2700000" algn="tl">
                    <a:srgbClr val="FFFFFF"/>
                  </a:outerShdw>
                </a:effectLst>
                <a:latin typeface="+mn-ea"/>
                <a:ea typeface="+mn-ea"/>
              </a:rPr>
              <a:t>夜视图像</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274638"/>
            <a:ext cx="8686800" cy="1143000"/>
          </a:xfrm>
        </p:spPr>
        <p:txBody>
          <a:bodyPr/>
          <a:lstStyle/>
          <a:p>
            <a:pPr eaLnBrk="1" hangingPunct="1"/>
            <a:r>
              <a:rPr lang="en-IE" altLang="zh-CN" dirty="0" smtClean="0">
                <a:latin typeface="Times New Roman" pitchFamily="18" charset="0"/>
                <a:cs typeface="Times New Roman" pitchFamily="18" charset="0"/>
              </a:rPr>
              <a:t>Origins of Digital Image Processing</a:t>
            </a:r>
            <a:r>
              <a:rPr lang="en-IE" altLang="zh-CN" sz="4000" b="1" dirty="0" smtClean="0">
                <a:latin typeface="Times New Roman" pitchFamily="18" charset="0"/>
                <a:cs typeface="Times New Roman" pitchFamily="18" charset="0"/>
              </a:rPr>
              <a:t/>
            </a:r>
            <a:br>
              <a:rPr lang="en-IE" altLang="zh-CN" sz="4000" b="1" dirty="0" smtClean="0">
                <a:latin typeface="Times New Roman" pitchFamily="18" charset="0"/>
                <a:cs typeface="Times New Roman" pitchFamily="18" charset="0"/>
              </a:rPr>
            </a:br>
            <a:r>
              <a:rPr lang="zh-CN" altLang="en-IE" b="1" dirty="0" smtClean="0">
                <a:latin typeface="Times New Roman" pitchFamily="18" charset="0"/>
                <a:cs typeface="Times New Roman" pitchFamily="18" charset="0"/>
              </a:rPr>
              <a:t>数字图像处理的历史</a:t>
            </a:r>
            <a:endParaRPr lang="en-US" altLang="zh-CN" b="1" dirty="0" smtClean="0">
              <a:latin typeface="Times New Roman" pitchFamily="18" charset="0"/>
              <a:cs typeface="Times New Roman" pitchFamily="18" charset="0"/>
            </a:endParaRPr>
          </a:p>
        </p:txBody>
      </p:sp>
      <p:sp>
        <p:nvSpPr>
          <p:cNvPr id="11267" name="Rectangle 3"/>
          <p:cNvSpPr>
            <a:spLocks noGrp="1" noChangeArrowheads="1"/>
          </p:cNvSpPr>
          <p:nvPr>
            <p:ph type="body" idx="1"/>
          </p:nvPr>
        </p:nvSpPr>
        <p:spPr>
          <a:xfrm>
            <a:off x="277688" y="1628800"/>
            <a:ext cx="8686800" cy="4525963"/>
          </a:xfrm>
        </p:spPr>
        <p:txBody>
          <a:bodyPr/>
          <a:lstStyle/>
          <a:p>
            <a:pPr eaLnBrk="1" hangingPunct="1"/>
            <a:r>
              <a:rPr lang="en-IE" altLang="zh-CN" dirty="0" smtClean="0">
                <a:latin typeface="Times New Roman" pitchFamily="18" charset="0"/>
                <a:cs typeface="Times New Roman" pitchFamily="18" charset="0"/>
              </a:rPr>
              <a:t>20</a:t>
            </a:r>
            <a:r>
              <a:rPr lang="zh-CN" altLang="en-IE" dirty="0" smtClean="0">
                <a:latin typeface="Times New Roman" pitchFamily="18" charset="0"/>
                <a:cs typeface="Times New Roman" pitchFamily="18" charset="0"/>
              </a:rPr>
              <a:t>世纪20年代中期到末期: 改进</a:t>
            </a:r>
            <a:r>
              <a:rPr lang="en-IE" altLang="zh-CN" dirty="0" err="1" smtClean="0">
                <a:latin typeface="Times New Roman" pitchFamily="18" charset="0"/>
                <a:cs typeface="Times New Roman" pitchFamily="18" charset="0"/>
              </a:rPr>
              <a:t>Bartlane</a:t>
            </a:r>
            <a:r>
              <a:rPr lang="en-IE" altLang="zh-CN" dirty="0" smtClean="0">
                <a:latin typeface="Times New Roman" pitchFamily="18" charset="0"/>
                <a:cs typeface="Times New Roman" pitchFamily="18" charset="0"/>
              </a:rPr>
              <a:t> </a:t>
            </a:r>
            <a:r>
              <a:rPr lang="zh-CN" altLang="en-IE" dirty="0" smtClean="0">
                <a:latin typeface="Times New Roman" pitchFamily="18" charset="0"/>
                <a:cs typeface="Times New Roman" pitchFamily="18" charset="0"/>
              </a:rPr>
              <a:t>系统后，</a:t>
            </a:r>
            <a:r>
              <a:rPr lang="zh-CN" altLang="en-IE" b="1" dirty="0" smtClean="0">
                <a:solidFill>
                  <a:srgbClr val="0000FF"/>
                </a:solidFill>
                <a:latin typeface="Times New Roman" pitchFamily="18" charset="0"/>
                <a:cs typeface="Times New Roman" pitchFamily="18" charset="0"/>
              </a:rPr>
              <a:t>图像质量得到了提高</a:t>
            </a:r>
            <a:endParaRPr lang="en-IE" b="1" dirty="0" smtClean="0">
              <a:solidFill>
                <a:srgbClr val="0000FF"/>
              </a:solidFill>
              <a:latin typeface="Times New Roman" pitchFamily="18" charset="0"/>
              <a:ea typeface="宋体" pitchFamily="2" charset="-122"/>
              <a:cs typeface="Times New Roman" pitchFamily="18" charset="0"/>
            </a:endParaRPr>
          </a:p>
          <a:p>
            <a:pPr lvl="1" eaLnBrk="1" hangingPunct="1"/>
            <a:r>
              <a:rPr lang="zh-CN" altLang="en-IE" dirty="0" smtClean="0">
                <a:latin typeface="Times New Roman" pitchFamily="18" charset="0"/>
                <a:cs typeface="Times New Roman" pitchFamily="18" charset="0"/>
              </a:rPr>
              <a:t>打印过程采用了新的光学还原技术</a:t>
            </a:r>
            <a:endParaRPr lang="en-IE" dirty="0" smtClean="0">
              <a:latin typeface="Times New Roman" pitchFamily="18" charset="0"/>
              <a:ea typeface="宋体" pitchFamily="2" charset="-122"/>
              <a:cs typeface="Times New Roman" pitchFamily="18" charset="0"/>
            </a:endParaRPr>
          </a:p>
          <a:p>
            <a:pPr lvl="1" eaLnBrk="1" hangingPunct="1"/>
            <a:r>
              <a:rPr lang="zh-CN" altLang="en-IE" dirty="0" smtClean="0">
                <a:latin typeface="Times New Roman" pitchFamily="18" charset="0"/>
                <a:cs typeface="Times New Roman" pitchFamily="18" charset="0"/>
              </a:rPr>
              <a:t>增加了图像的灰度等级</a:t>
            </a:r>
            <a:endParaRPr lang="zh-CN" altLang="en-US" dirty="0" smtClean="0">
              <a:latin typeface="Times New Roman" pitchFamily="18" charset="0"/>
              <a:cs typeface="Times New Roman" pitchFamily="18" charset="0"/>
            </a:endParaRPr>
          </a:p>
        </p:txBody>
      </p:sp>
      <p:grpSp>
        <p:nvGrpSpPr>
          <p:cNvPr id="11268" name="Group 4"/>
          <p:cNvGrpSpPr>
            <a:grpSpLocks/>
          </p:cNvGrpSpPr>
          <p:nvPr/>
        </p:nvGrpSpPr>
        <p:grpSpPr bwMode="auto">
          <a:xfrm>
            <a:off x="755118" y="3614261"/>
            <a:ext cx="3744874" cy="3228475"/>
            <a:chOff x="2834" y="1844"/>
            <a:chExt cx="1061" cy="1409"/>
          </a:xfrm>
        </p:grpSpPr>
        <p:pic>
          <p:nvPicPr>
            <p:cNvPr id="11274" name="Picture 5"/>
            <p:cNvPicPr>
              <a:picLocks noChangeAspect="1" noChangeArrowheads="1"/>
            </p:cNvPicPr>
            <p:nvPr/>
          </p:nvPicPr>
          <p:blipFill>
            <a:blip r:embed="rId3" cstate="print"/>
            <a:srcRect l="72780"/>
            <a:stretch>
              <a:fillRect/>
            </a:stretch>
          </p:blipFill>
          <p:spPr bwMode="auto">
            <a:xfrm>
              <a:off x="3038" y="1844"/>
              <a:ext cx="754" cy="1171"/>
            </a:xfrm>
            <a:prstGeom prst="rect">
              <a:avLst/>
            </a:prstGeom>
            <a:noFill/>
            <a:ln w="9525">
              <a:solidFill>
                <a:schemeClr val="bg1"/>
              </a:solidFill>
              <a:miter lim="800000"/>
              <a:headEnd/>
              <a:tailEnd/>
            </a:ln>
          </p:spPr>
        </p:pic>
        <p:sp>
          <p:nvSpPr>
            <p:cNvPr id="11276" name="Rectangle 7"/>
            <p:cNvSpPr>
              <a:spLocks noChangeArrowheads="1"/>
            </p:cNvSpPr>
            <p:nvPr/>
          </p:nvSpPr>
          <p:spPr bwMode="auto">
            <a:xfrm>
              <a:off x="2977" y="1857"/>
              <a:ext cx="855" cy="1197"/>
            </a:xfrm>
            <a:prstGeom prst="rect">
              <a:avLst/>
            </a:prstGeom>
            <a:noFill/>
            <a:ln w="12700">
              <a:solidFill>
                <a:schemeClr val="bg1"/>
              </a:solidFill>
              <a:miter lim="800000"/>
              <a:headEnd/>
              <a:tailEnd/>
            </a:ln>
          </p:spPr>
          <p:txBody>
            <a:bodyPr wrap="none" anchor="ctr"/>
            <a:lstStyle/>
            <a:p>
              <a:endParaRPr lang="zh-CN" altLang="en-US">
                <a:latin typeface="Times New Roman" pitchFamily="18" charset="0"/>
                <a:cs typeface="Times New Roman" pitchFamily="18" charset="0"/>
              </a:endParaRPr>
            </a:p>
          </p:txBody>
        </p:sp>
        <p:sp>
          <p:nvSpPr>
            <p:cNvPr id="11275" name="Text Box 6"/>
            <p:cNvSpPr txBox="1">
              <a:spLocks noChangeArrowheads="1"/>
            </p:cNvSpPr>
            <p:nvPr/>
          </p:nvSpPr>
          <p:spPr bwMode="auto">
            <a:xfrm>
              <a:off x="2834" y="2998"/>
              <a:ext cx="1061" cy="255"/>
            </a:xfrm>
            <a:prstGeom prst="rect">
              <a:avLst/>
            </a:prstGeom>
            <a:noFill/>
            <a:ln w="12700">
              <a:solidFill>
                <a:schemeClr val="bg1"/>
              </a:solidFill>
              <a:miter lim="800000"/>
              <a:headEnd/>
              <a:tailEnd/>
            </a:ln>
          </p:spPr>
          <p:txBody>
            <a:bodyPr wrap="square">
              <a:spAutoFit/>
            </a:bodyPr>
            <a:lstStyle/>
            <a:p>
              <a:pPr algn="ctr"/>
              <a:r>
                <a:rPr lang="zh-CN" altLang="en-IE" sz="3200" dirty="0">
                  <a:latin typeface="Times New Roman" pitchFamily="18" charset="0"/>
                  <a:cs typeface="Times New Roman" pitchFamily="18" charset="0"/>
                </a:rPr>
                <a:t>改进后的数字图像</a:t>
              </a:r>
              <a:endParaRPr lang="zh-CN" altLang="en-US" sz="3200" dirty="0">
                <a:latin typeface="Times New Roman" pitchFamily="18" charset="0"/>
                <a:cs typeface="Times New Roman" pitchFamily="18" charset="0"/>
              </a:endParaRPr>
            </a:p>
          </p:txBody>
        </p:sp>
      </p:grpSp>
      <p:grpSp>
        <p:nvGrpSpPr>
          <p:cNvPr id="11269" name="Group 9"/>
          <p:cNvGrpSpPr>
            <a:grpSpLocks/>
          </p:cNvGrpSpPr>
          <p:nvPr/>
        </p:nvGrpSpPr>
        <p:grpSpPr bwMode="auto">
          <a:xfrm>
            <a:off x="4838699" y="3573016"/>
            <a:ext cx="3982640" cy="3382962"/>
            <a:chOff x="3899" y="1619"/>
            <a:chExt cx="1944" cy="1908"/>
          </a:xfrm>
        </p:grpSpPr>
        <p:pic>
          <p:nvPicPr>
            <p:cNvPr id="11270" name="Picture 10"/>
            <p:cNvPicPr>
              <a:picLocks noChangeAspect="1" noChangeArrowheads="1"/>
            </p:cNvPicPr>
            <p:nvPr/>
          </p:nvPicPr>
          <p:blipFill>
            <a:blip r:embed="rId4" cstate="print"/>
            <a:srcRect l="47647"/>
            <a:stretch>
              <a:fillRect/>
            </a:stretch>
          </p:blipFill>
          <p:spPr bwMode="auto">
            <a:xfrm>
              <a:off x="3927" y="1639"/>
              <a:ext cx="1691" cy="1507"/>
            </a:xfrm>
            <a:prstGeom prst="rect">
              <a:avLst/>
            </a:prstGeom>
            <a:noFill/>
            <a:ln w="9525">
              <a:solidFill>
                <a:schemeClr val="bg1"/>
              </a:solidFill>
              <a:miter lim="800000"/>
              <a:headEnd/>
              <a:tailEnd/>
            </a:ln>
          </p:spPr>
        </p:pic>
        <p:sp>
          <p:nvSpPr>
            <p:cNvPr id="11271" name="Text Box 11"/>
            <p:cNvSpPr txBox="1">
              <a:spLocks noChangeArrowheads="1"/>
            </p:cNvSpPr>
            <p:nvPr/>
          </p:nvSpPr>
          <p:spPr bwMode="auto">
            <a:xfrm>
              <a:off x="3900" y="3133"/>
              <a:ext cx="1943" cy="330"/>
            </a:xfrm>
            <a:prstGeom prst="rect">
              <a:avLst/>
            </a:prstGeom>
            <a:noFill/>
            <a:ln w="12700">
              <a:solidFill>
                <a:schemeClr val="bg1"/>
              </a:solidFill>
              <a:miter lim="800000"/>
              <a:headEnd/>
              <a:tailEnd/>
            </a:ln>
          </p:spPr>
          <p:txBody>
            <a:bodyPr wrap="square">
              <a:spAutoFit/>
            </a:bodyPr>
            <a:lstStyle/>
            <a:p>
              <a:pPr algn="ctr"/>
              <a:r>
                <a:rPr lang="zh-CN" altLang="en-IE" sz="3200" dirty="0">
                  <a:latin typeface="Times New Roman" pitchFamily="18" charset="0"/>
                  <a:cs typeface="Times New Roman" pitchFamily="18" charset="0"/>
                </a:rPr>
                <a:t>15级色调的数字图像</a:t>
              </a:r>
              <a:endParaRPr lang="zh-CN" altLang="en-US" sz="3200" dirty="0">
                <a:latin typeface="Times New Roman" pitchFamily="18" charset="0"/>
                <a:cs typeface="Times New Roman" pitchFamily="18" charset="0"/>
              </a:endParaRPr>
            </a:p>
          </p:txBody>
        </p:sp>
        <p:sp>
          <p:nvSpPr>
            <p:cNvPr id="11272" name="Rectangle 12"/>
            <p:cNvSpPr>
              <a:spLocks noChangeArrowheads="1"/>
            </p:cNvSpPr>
            <p:nvPr/>
          </p:nvSpPr>
          <p:spPr bwMode="auto">
            <a:xfrm>
              <a:off x="3899" y="1619"/>
              <a:ext cx="1728" cy="1530"/>
            </a:xfrm>
            <a:prstGeom prst="rect">
              <a:avLst/>
            </a:prstGeom>
            <a:noFill/>
            <a:ln w="12700">
              <a:solidFill>
                <a:schemeClr val="bg1"/>
              </a:solidFill>
              <a:miter lim="800000"/>
              <a:headEnd/>
              <a:tailEnd/>
            </a:ln>
          </p:spPr>
          <p:txBody>
            <a:bodyPr wrap="none" anchor="ctr"/>
            <a:lstStyle/>
            <a:p>
              <a:endParaRPr lang="zh-CN" altLang="en-US">
                <a:latin typeface="Times New Roman" pitchFamily="18" charset="0"/>
                <a:cs typeface="Times New Roman" pitchFamily="18" charset="0"/>
              </a:endParaRPr>
            </a:p>
          </p:txBody>
        </p:sp>
        <p:sp>
          <p:nvSpPr>
            <p:cNvPr id="11273" name="Rectangle 13"/>
            <p:cNvSpPr>
              <a:spLocks noChangeArrowheads="1"/>
            </p:cNvSpPr>
            <p:nvPr/>
          </p:nvSpPr>
          <p:spPr bwMode="auto">
            <a:xfrm>
              <a:off x="3899" y="3149"/>
              <a:ext cx="1728" cy="378"/>
            </a:xfrm>
            <a:prstGeom prst="rect">
              <a:avLst/>
            </a:prstGeom>
            <a:noFill/>
            <a:ln w="12700">
              <a:solidFill>
                <a:schemeClr val="bg1"/>
              </a:solidFill>
              <a:miter lim="800000"/>
              <a:headEnd/>
              <a:tailEnd/>
            </a:ln>
          </p:spPr>
          <p:txBody>
            <a:bodyPr wrap="none" anchor="ctr"/>
            <a:lstStyle/>
            <a:p>
              <a:endParaRPr lang="zh-CN" altLang="en-US">
                <a:latin typeface="Times New Roman" pitchFamily="18" charset="0"/>
                <a:cs typeface="Times New Roman" pitchFamily="18" charset="0"/>
              </a:endParaRPr>
            </a:p>
          </p:txBody>
        </p:sp>
      </p:gr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362" name="Picture 2" descr="IRFig85"/>
          <p:cNvPicPr>
            <a:picLocks noChangeAspect="1" noChangeArrowheads="1"/>
          </p:cNvPicPr>
          <p:nvPr/>
        </p:nvPicPr>
        <p:blipFill>
          <a:blip r:embed="rId2" cstate="print"/>
          <a:srcRect/>
          <a:stretch>
            <a:fillRect/>
          </a:stretch>
        </p:blipFill>
        <p:spPr bwMode="auto">
          <a:xfrm>
            <a:off x="798513" y="1268413"/>
            <a:ext cx="7702550" cy="5214937"/>
          </a:xfrm>
          <a:prstGeom prst="rect">
            <a:avLst/>
          </a:prstGeom>
          <a:noFill/>
          <a:ln w="9525">
            <a:noFill/>
            <a:miter lim="800000"/>
            <a:headEnd/>
            <a:tailEnd/>
          </a:ln>
        </p:spPr>
      </p:pic>
      <p:sp>
        <p:nvSpPr>
          <p:cNvPr id="271363" name="Oval 3"/>
          <p:cNvSpPr>
            <a:spLocks noChangeArrowheads="1"/>
          </p:cNvSpPr>
          <p:nvPr/>
        </p:nvSpPr>
        <p:spPr bwMode="auto">
          <a:xfrm>
            <a:off x="3276600" y="3500438"/>
            <a:ext cx="1512888" cy="1295400"/>
          </a:xfrm>
          <a:prstGeom prst="ellipse">
            <a:avLst/>
          </a:prstGeom>
          <a:noFill/>
          <a:ln w="63500">
            <a:solidFill>
              <a:srgbClr val="FF0000"/>
            </a:solidFill>
            <a:miter lim="800000"/>
            <a:headEnd/>
            <a:tailEnd/>
          </a:ln>
        </p:spPr>
        <p:txBody>
          <a:bodyPr lIns="90000" tIns="46800" rIns="90000" bIns="46800" anchor="ctr">
            <a:spAutoFit/>
          </a:bodyPr>
          <a:lstStyle/>
          <a:p>
            <a:endParaRPr lang="zh-CN" altLang="en-US"/>
          </a:p>
        </p:txBody>
      </p:sp>
      <p:sp>
        <p:nvSpPr>
          <p:cNvPr id="271364" name="Oval 4"/>
          <p:cNvSpPr>
            <a:spLocks noChangeArrowheads="1"/>
          </p:cNvSpPr>
          <p:nvPr/>
        </p:nvSpPr>
        <p:spPr bwMode="auto">
          <a:xfrm>
            <a:off x="6804025" y="3500438"/>
            <a:ext cx="1512888" cy="1295400"/>
          </a:xfrm>
          <a:prstGeom prst="ellipse">
            <a:avLst/>
          </a:prstGeom>
          <a:noFill/>
          <a:ln w="63500">
            <a:solidFill>
              <a:srgbClr val="FF0000"/>
            </a:solidFill>
            <a:miter lim="800000"/>
            <a:headEnd/>
            <a:tailEnd/>
          </a:ln>
        </p:spPr>
        <p:txBody>
          <a:bodyPr lIns="90000" tIns="46800" rIns="90000" bIns="46800" anchor="ctr">
            <a:spAutoFit/>
          </a:bodyPr>
          <a:lstStyle/>
          <a:p>
            <a:endParaRPr lang="zh-CN" altLang="en-US"/>
          </a:p>
        </p:txBody>
      </p:sp>
      <p:sp>
        <p:nvSpPr>
          <p:cNvPr id="75781" name="Rectangle 5"/>
          <p:cNvSpPr>
            <a:spLocks noGrp="1" noChangeArrowheads="1"/>
          </p:cNvSpPr>
          <p:nvPr>
            <p:ph type="title"/>
          </p:nvPr>
        </p:nvSpPr>
        <p:spPr>
          <a:xfrm>
            <a:off x="500063" y="285750"/>
            <a:ext cx="8229600" cy="850900"/>
          </a:xfrm>
          <a:noFill/>
        </p:spPr>
        <p:txBody>
          <a:bodyPr anchor="t"/>
          <a:lstStyle/>
          <a:p>
            <a:r>
              <a:rPr kumimoji="1" lang="en-US" altLang="zh-CN" sz="4000" smtClean="0"/>
              <a:t>  </a:t>
            </a:r>
            <a:r>
              <a:rPr kumimoji="1" lang="zh-CN" altLang="en-US" b="1" smtClean="0"/>
              <a:t>艺术鉴定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271362"/>
                                        </p:tgtEl>
                                        <p:attrNameLst>
                                          <p:attrName>style.visibility</p:attrName>
                                        </p:attrNameLst>
                                      </p:cBhvr>
                                      <p:to>
                                        <p:strVal val="visible"/>
                                      </p:to>
                                    </p:set>
                                    <p:anim calcmode="lin" valueType="num">
                                      <p:cBhvr>
                                        <p:cTn id="7" dur="1000" fill="hold"/>
                                        <p:tgtEl>
                                          <p:spTgt spid="271362"/>
                                        </p:tgtEl>
                                        <p:attrNameLst>
                                          <p:attrName>ppt_w</p:attrName>
                                        </p:attrNameLst>
                                      </p:cBhvr>
                                      <p:tavLst>
                                        <p:tav tm="0">
                                          <p:val>
                                            <p:fltVal val="0"/>
                                          </p:val>
                                        </p:tav>
                                        <p:tav tm="100000">
                                          <p:val>
                                            <p:strVal val="#ppt_w"/>
                                          </p:val>
                                        </p:tav>
                                      </p:tavLst>
                                    </p:anim>
                                    <p:anim calcmode="lin" valueType="num">
                                      <p:cBhvr>
                                        <p:cTn id="8" dur="1000" fill="hold"/>
                                        <p:tgtEl>
                                          <p:spTgt spid="271362"/>
                                        </p:tgtEl>
                                        <p:attrNameLst>
                                          <p:attrName>ppt_h</p:attrName>
                                        </p:attrNameLst>
                                      </p:cBhvr>
                                      <p:tavLst>
                                        <p:tav tm="0">
                                          <p:val>
                                            <p:fltVal val="0"/>
                                          </p:val>
                                        </p:tav>
                                        <p:tav tm="100000">
                                          <p:val>
                                            <p:strVal val="#ppt_h"/>
                                          </p:val>
                                        </p:tav>
                                      </p:tavLst>
                                    </p:anim>
                                    <p:anim calcmode="lin" valueType="num">
                                      <p:cBhvr>
                                        <p:cTn id="9" dur="1000" fill="hold"/>
                                        <p:tgtEl>
                                          <p:spTgt spid="271362"/>
                                        </p:tgtEl>
                                        <p:attrNameLst>
                                          <p:attrName>style.rotation</p:attrName>
                                        </p:attrNameLst>
                                      </p:cBhvr>
                                      <p:tavLst>
                                        <p:tav tm="0">
                                          <p:val>
                                            <p:fltVal val="90"/>
                                          </p:val>
                                        </p:tav>
                                        <p:tav tm="100000">
                                          <p:val>
                                            <p:fltVal val="0"/>
                                          </p:val>
                                        </p:tav>
                                      </p:tavLst>
                                    </p:anim>
                                    <p:animEffect transition="in" filter="fade">
                                      <p:cBhvr>
                                        <p:cTn id="10" dur="1000"/>
                                        <p:tgtEl>
                                          <p:spTgt spid="271362"/>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271363"/>
                                        </p:tgtEl>
                                        <p:attrNameLst>
                                          <p:attrName>style.visibility</p:attrName>
                                        </p:attrNameLst>
                                      </p:cBhvr>
                                      <p:to>
                                        <p:strVal val="visible"/>
                                      </p:to>
                                    </p:set>
                                    <p:anim calcmode="lin" valueType="num">
                                      <p:cBhvr>
                                        <p:cTn id="15" dur="1000" fill="hold"/>
                                        <p:tgtEl>
                                          <p:spTgt spid="271363"/>
                                        </p:tgtEl>
                                        <p:attrNameLst>
                                          <p:attrName>ppt_w</p:attrName>
                                        </p:attrNameLst>
                                      </p:cBhvr>
                                      <p:tavLst>
                                        <p:tav tm="0">
                                          <p:val>
                                            <p:strVal val="#ppt_w*0.70"/>
                                          </p:val>
                                        </p:tav>
                                        <p:tav tm="100000">
                                          <p:val>
                                            <p:strVal val="#ppt_w"/>
                                          </p:val>
                                        </p:tav>
                                      </p:tavLst>
                                    </p:anim>
                                    <p:anim calcmode="lin" valueType="num">
                                      <p:cBhvr>
                                        <p:cTn id="16" dur="1000" fill="hold"/>
                                        <p:tgtEl>
                                          <p:spTgt spid="271363"/>
                                        </p:tgtEl>
                                        <p:attrNameLst>
                                          <p:attrName>ppt_h</p:attrName>
                                        </p:attrNameLst>
                                      </p:cBhvr>
                                      <p:tavLst>
                                        <p:tav tm="0">
                                          <p:val>
                                            <p:strVal val="#ppt_h"/>
                                          </p:val>
                                        </p:tav>
                                        <p:tav tm="100000">
                                          <p:val>
                                            <p:strVal val="#ppt_h"/>
                                          </p:val>
                                        </p:tav>
                                      </p:tavLst>
                                    </p:anim>
                                    <p:animEffect transition="in" filter="fade">
                                      <p:cBhvr>
                                        <p:cTn id="17" dur="1000"/>
                                        <p:tgtEl>
                                          <p:spTgt spid="271363"/>
                                        </p:tgtEl>
                                      </p:cBhvr>
                                    </p:animEffect>
                                  </p:childTnLst>
                                </p:cTn>
                              </p:par>
                              <p:par>
                                <p:cTn id="18" presetID="55" presetClass="entr" presetSubtype="0" fill="hold" grpId="0" nodeType="withEffect">
                                  <p:stCondLst>
                                    <p:cond delay="0"/>
                                  </p:stCondLst>
                                  <p:childTnLst>
                                    <p:set>
                                      <p:cBhvr>
                                        <p:cTn id="19" dur="1" fill="hold">
                                          <p:stCondLst>
                                            <p:cond delay="0"/>
                                          </p:stCondLst>
                                        </p:cTn>
                                        <p:tgtEl>
                                          <p:spTgt spid="271364"/>
                                        </p:tgtEl>
                                        <p:attrNameLst>
                                          <p:attrName>style.visibility</p:attrName>
                                        </p:attrNameLst>
                                      </p:cBhvr>
                                      <p:to>
                                        <p:strVal val="visible"/>
                                      </p:to>
                                    </p:set>
                                    <p:anim calcmode="lin" valueType="num">
                                      <p:cBhvr>
                                        <p:cTn id="20" dur="1000" fill="hold"/>
                                        <p:tgtEl>
                                          <p:spTgt spid="271364"/>
                                        </p:tgtEl>
                                        <p:attrNameLst>
                                          <p:attrName>ppt_w</p:attrName>
                                        </p:attrNameLst>
                                      </p:cBhvr>
                                      <p:tavLst>
                                        <p:tav tm="0">
                                          <p:val>
                                            <p:strVal val="#ppt_w*0.70"/>
                                          </p:val>
                                        </p:tav>
                                        <p:tav tm="100000">
                                          <p:val>
                                            <p:strVal val="#ppt_w"/>
                                          </p:val>
                                        </p:tav>
                                      </p:tavLst>
                                    </p:anim>
                                    <p:anim calcmode="lin" valueType="num">
                                      <p:cBhvr>
                                        <p:cTn id="21" dur="1000" fill="hold"/>
                                        <p:tgtEl>
                                          <p:spTgt spid="271364"/>
                                        </p:tgtEl>
                                        <p:attrNameLst>
                                          <p:attrName>ppt_h</p:attrName>
                                        </p:attrNameLst>
                                      </p:cBhvr>
                                      <p:tavLst>
                                        <p:tav tm="0">
                                          <p:val>
                                            <p:strVal val="#ppt_h"/>
                                          </p:val>
                                        </p:tav>
                                        <p:tav tm="100000">
                                          <p:val>
                                            <p:strVal val="#ppt_h"/>
                                          </p:val>
                                        </p:tav>
                                      </p:tavLst>
                                    </p:anim>
                                    <p:animEffect transition="in" filter="fade">
                                      <p:cBhvr>
                                        <p:cTn id="22" dur="1000"/>
                                        <p:tgtEl>
                                          <p:spTgt spid="271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3" grpId="0" animBg="1"/>
      <p:bldP spid="27136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1120775" y="246063"/>
            <a:ext cx="7112000" cy="1066800"/>
          </a:xfrm>
          <a:noFill/>
        </p:spPr>
        <p:txBody>
          <a:bodyPr anchor="t"/>
          <a:lstStyle/>
          <a:p>
            <a:r>
              <a:rPr kumimoji="1" lang="zh-CN" altLang="en-US" b="1" smtClean="0"/>
              <a:t>气象预测</a:t>
            </a:r>
          </a:p>
        </p:txBody>
      </p:sp>
      <p:grpSp>
        <p:nvGrpSpPr>
          <p:cNvPr id="2" name="Group 3"/>
          <p:cNvGrpSpPr>
            <a:grpSpLocks/>
          </p:cNvGrpSpPr>
          <p:nvPr/>
        </p:nvGrpSpPr>
        <p:grpSpPr bwMode="auto">
          <a:xfrm>
            <a:off x="179388" y="981075"/>
            <a:ext cx="6985000" cy="4979988"/>
            <a:chOff x="567" y="935"/>
            <a:chExt cx="4400" cy="3137"/>
          </a:xfrm>
        </p:grpSpPr>
        <p:pic>
          <p:nvPicPr>
            <p:cNvPr id="77829" name="Picture 4" descr="HW053021"/>
            <p:cNvPicPr>
              <a:picLocks noChangeAspect="1" noChangeArrowheads="1"/>
            </p:cNvPicPr>
            <p:nvPr/>
          </p:nvPicPr>
          <p:blipFill>
            <a:blip r:embed="rId2" cstate="print"/>
            <a:srcRect/>
            <a:stretch>
              <a:fillRect/>
            </a:stretch>
          </p:blipFill>
          <p:spPr bwMode="auto">
            <a:xfrm>
              <a:off x="567" y="935"/>
              <a:ext cx="4400" cy="2759"/>
            </a:xfrm>
            <a:prstGeom prst="rect">
              <a:avLst/>
            </a:prstGeom>
            <a:noFill/>
            <a:ln w="9525">
              <a:noFill/>
              <a:miter lim="800000"/>
              <a:headEnd/>
              <a:tailEnd/>
            </a:ln>
          </p:spPr>
        </p:pic>
        <p:sp>
          <p:nvSpPr>
            <p:cNvPr id="273413" name="Rectangle 5"/>
            <p:cNvSpPr>
              <a:spLocks noChangeArrowheads="1"/>
            </p:cNvSpPr>
            <p:nvPr/>
          </p:nvSpPr>
          <p:spPr bwMode="auto">
            <a:xfrm>
              <a:off x="2029" y="3702"/>
              <a:ext cx="1414" cy="370"/>
            </a:xfrm>
            <a:prstGeom prst="rect">
              <a:avLst/>
            </a:prstGeom>
            <a:noFill/>
            <a:ln w="38100">
              <a:noFill/>
              <a:miter lim="800000"/>
              <a:headEnd/>
              <a:tailEnd/>
            </a:ln>
            <a:effectLst/>
          </p:spPr>
          <p:txBody>
            <a:bodyPr lIns="90000" tIns="46800" rIns="90000" bIns="46800">
              <a:spAutoFit/>
            </a:bodyPr>
            <a:lstStyle/>
            <a:p>
              <a:pPr>
                <a:defRPr/>
              </a:pPr>
              <a:r>
                <a:rPr lang="zh-CN" altLang="en-US" sz="3200" b="1" dirty="0">
                  <a:effectLst>
                    <a:outerShdw blurRad="38100" dist="38100" dir="2700000" algn="tl">
                      <a:srgbClr val="FFFFFF"/>
                    </a:outerShdw>
                  </a:effectLst>
                  <a:latin typeface="Garamond" pitchFamily="18" charset="0"/>
                </a:rPr>
                <a:t>红外云图</a:t>
              </a:r>
            </a:p>
          </p:txBody>
        </p:sp>
      </p:grpSp>
      <p:pic>
        <p:nvPicPr>
          <p:cNvPr id="77828" name="Picture 6" descr="大气监测3"/>
          <p:cNvPicPr>
            <a:picLocks noChangeAspect="1" noChangeArrowheads="1"/>
          </p:cNvPicPr>
          <p:nvPr/>
        </p:nvPicPr>
        <p:blipFill>
          <a:blip r:embed="rId3" cstate="print"/>
          <a:srcRect/>
          <a:stretch>
            <a:fillRect/>
          </a:stretch>
        </p:blipFill>
        <p:spPr bwMode="auto">
          <a:xfrm>
            <a:off x="4572000" y="4921250"/>
            <a:ext cx="4572000" cy="1936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4" descr="红外检测2"/>
          <p:cNvPicPr>
            <a:picLocks noChangeAspect="1" noChangeArrowheads="1"/>
          </p:cNvPicPr>
          <p:nvPr/>
        </p:nvPicPr>
        <p:blipFill>
          <a:blip r:embed="rId2" cstate="print"/>
          <a:srcRect/>
          <a:stretch>
            <a:fillRect/>
          </a:stretch>
        </p:blipFill>
        <p:spPr bwMode="auto">
          <a:xfrm>
            <a:off x="1447800" y="333375"/>
            <a:ext cx="6553200" cy="3240088"/>
          </a:xfrm>
          <a:prstGeom prst="rect">
            <a:avLst/>
          </a:prstGeom>
          <a:noFill/>
          <a:ln w="9525">
            <a:noFill/>
            <a:miter lim="800000"/>
            <a:headEnd/>
            <a:tailEnd/>
          </a:ln>
        </p:spPr>
      </p:pic>
      <p:pic>
        <p:nvPicPr>
          <p:cNvPr id="88067" name="Picture 5" descr="大气监测2"/>
          <p:cNvPicPr>
            <a:picLocks noChangeAspect="1" noChangeArrowheads="1"/>
          </p:cNvPicPr>
          <p:nvPr/>
        </p:nvPicPr>
        <p:blipFill>
          <a:blip r:embed="rId3" cstate="print"/>
          <a:srcRect/>
          <a:stretch>
            <a:fillRect/>
          </a:stretch>
        </p:blipFill>
        <p:spPr bwMode="auto">
          <a:xfrm>
            <a:off x="698500" y="3573463"/>
            <a:ext cx="8445500" cy="3048000"/>
          </a:xfrm>
          <a:prstGeom prst="rect">
            <a:avLst/>
          </a:prstGeom>
          <a:noFill/>
          <a:ln w="9525">
            <a:noFill/>
            <a:miter lim="800000"/>
            <a:headEnd/>
            <a:tailEnd/>
          </a:ln>
        </p:spPr>
      </p:pic>
      <p:sp>
        <p:nvSpPr>
          <p:cNvPr id="88068" name="Text Box 6"/>
          <p:cNvSpPr txBox="1">
            <a:spLocks noChangeArrowheads="1"/>
          </p:cNvSpPr>
          <p:nvPr/>
        </p:nvSpPr>
        <p:spPr bwMode="auto">
          <a:xfrm>
            <a:off x="7361238" y="2425700"/>
            <a:ext cx="180975" cy="366713"/>
          </a:xfrm>
          <a:prstGeom prst="rect">
            <a:avLst/>
          </a:prstGeom>
          <a:noFill/>
          <a:ln w="38100">
            <a:noFill/>
            <a:miter lim="800000"/>
            <a:headEnd/>
            <a:tailEnd/>
          </a:ln>
        </p:spPr>
        <p:txBody>
          <a:bodyPr wrap="none" lIns="90000" tIns="46800" rIns="90000" bIns="46800">
            <a:spAutoFit/>
          </a:bodyPr>
          <a:lstStyle/>
          <a:p>
            <a:endParaRPr lang="zh-CN" altLang="zh-CN">
              <a:latin typeface="Garamond" pitchFamily="18"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12" name="Picture 8" descr="103546_71"/>
          <p:cNvPicPr>
            <a:picLocks noChangeAspect="1" noChangeArrowheads="1"/>
          </p:cNvPicPr>
          <p:nvPr/>
        </p:nvPicPr>
        <p:blipFill>
          <a:blip r:embed="rId2" cstate="print"/>
          <a:srcRect/>
          <a:stretch>
            <a:fillRect/>
          </a:stretch>
        </p:blipFill>
        <p:spPr bwMode="auto">
          <a:xfrm>
            <a:off x="550852" y="4786322"/>
            <a:ext cx="2592388" cy="1755775"/>
          </a:xfrm>
          <a:prstGeom prst="rect">
            <a:avLst/>
          </a:prstGeom>
          <a:noFill/>
          <a:ln w="9525">
            <a:noFill/>
            <a:miter lim="800000"/>
            <a:headEnd/>
            <a:tailEnd/>
          </a:ln>
        </p:spPr>
      </p:pic>
      <p:sp>
        <p:nvSpPr>
          <p:cNvPr id="98306" name="Rectangle 2"/>
          <p:cNvSpPr>
            <a:spLocks noGrp="1" noChangeArrowheads="1"/>
          </p:cNvSpPr>
          <p:nvPr>
            <p:ph type="title"/>
          </p:nvPr>
        </p:nvSpPr>
        <p:spPr>
          <a:xfrm>
            <a:off x="893790" y="274638"/>
            <a:ext cx="7607300" cy="1143000"/>
          </a:xfrm>
          <a:noFill/>
        </p:spPr>
        <p:txBody>
          <a:bodyPr anchor="t"/>
          <a:lstStyle/>
          <a:p>
            <a:r>
              <a:rPr lang="zh-CN" altLang="en-US" b="1" dirty="0" smtClean="0"/>
              <a:t>医学应用</a:t>
            </a:r>
          </a:p>
        </p:txBody>
      </p:sp>
      <p:pic>
        <p:nvPicPr>
          <p:cNvPr id="98309" name="Picture 5" descr="ANd9GcQL_m2e-B0eWrNZTgat9P-x73c5FdDDmo213vs-dCnC9G9dPNG67g"/>
          <p:cNvPicPr>
            <a:picLocks noChangeAspect="1" noChangeArrowheads="1"/>
          </p:cNvPicPr>
          <p:nvPr/>
        </p:nvPicPr>
        <p:blipFill>
          <a:blip r:embed="rId3" cstate="print"/>
          <a:srcRect/>
          <a:stretch>
            <a:fillRect/>
          </a:stretch>
        </p:blipFill>
        <p:spPr bwMode="auto">
          <a:xfrm>
            <a:off x="6215074" y="4450303"/>
            <a:ext cx="2428860" cy="2407697"/>
          </a:xfrm>
          <a:prstGeom prst="rect">
            <a:avLst/>
          </a:prstGeom>
          <a:noFill/>
          <a:ln w="9525">
            <a:noFill/>
            <a:miter lim="800000"/>
            <a:headEnd/>
            <a:tailEnd/>
          </a:ln>
        </p:spPr>
      </p:pic>
      <p:sp>
        <p:nvSpPr>
          <p:cNvPr id="98310" name="Text Box 6"/>
          <p:cNvSpPr txBox="1">
            <a:spLocks noChangeArrowheads="1"/>
          </p:cNvSpPr>
          <p:nvPr/>
        </p:nvSpPr>
        <p:spPr bwMode="auto">
          <a:xfrm>
            <a:off x="7164388" y="2205038"/>
            <a:ext cx="1829645" cy="586957"/>
          </a:xfrm>
          <a:prstGeom prst="rect">
            <a:avLst/>
          </a:prstGeom>
          <a:noFill/>
          <a:ln w="38100" algn="ctr">
            <a:noFill/>
            <a:miter lim="800000"/>
            <a:headEnd/>
            <a:tailEnd/>
          </a:ln>
        </p:spPr>
        <p:txBody>
          <a:bodyPr wrap="none" lIns="90000" tIns="46800" rIns="90000" bIns="46800">
            <a:spAutoFit/>
          </a:bodyPr>
          <a:lstStyle/>
          <a:p>
            <a:pPr algn="ctr"/>
            <a:r>
              <a:rPr lang="zh-CN" altLang="en-US" sz="3200" dirty="0">
                <a:latin typeface="Garamond" pitchFamily="18" charset="0"/>
              </a:rPr>
              <a:t>红外诊断</a:t>
            </a:r>
          </a:p>
        </p:txBody>
      </p:sp>
      <p:sp>
        <p:nvSpPr>
          <p:cNvPr id="98311" name="Text Box 7"/>
          <p:cNvSpPr txBox="1">
            <a:spLocks noChangeArrowheads="1"/>
          </p:cNvSpPr>
          <p:nvPr/>
        </p:nvSpPr>
        <p:spPr bwMode="auto">
          <a:xfrm>
            <a:off x="2803545" y="5072074"/>
            <a:ext cx="3054339" cy="586957"/>
          </a:xfrm>
          <a:prstGeom prst="rect">
            <a:avLst/>
          </a:prstGeom>
          <a:noFill/>
          <a:ln w="38100" algn="ctr">
            <a:noFill/>
            <a:miter lim="800000"/>
            <a:headEnd/>
            <a:tailEnd/>
          </a:ln>
        </p:spPr>
        <p:txBody>
          <a:bodyPr wrap="none" lIns="90000" tIns="46800" rIns="90000" bIns="46800">
            <a:spAutoFit/>
          </a:bodyPr>
          <a:lstStyle/>
          <a:p>
            <a:pPr algn="ctr"/>
            <a:r>
              <a:rPr lang="zh-CN" altLang="en-US" sz="3200" dirty="0">
                <a:latin typeface="+mn-ea"/>
                <a:ea typeface="+mn-ea"/>
              </a:rPr>
              <a:t>非接触式体温计</a:t>
            </a:r>
          </a:p>
        </p:txBody>
      </p:sp>
      <p:sp>
        <p:nvSpPr>
          <p:cNvPr id="98313" name="Oval 9"/>
          <p:cNvSpPr>
            <a:spLocks noChangeArrowheads="1"/>
          </p:cNvSpPr>
          <p:nvPr/>
        </p:nvSpPr>
        <p:spPr bwMode="auto">
          <a:xfrm>
            <a:off x="-2268538" y="6021388"/>
            <a:ext cx="863600" cy="503237"/>
          </a:xfrm>
          <a:prstGeom prst="ellipse">
            <a:avLst/>
          </a:prstGeom>
          <a:noFill/>
          <a:ln w="38100" algn="ctr">
            <a:noFill/>
            <a:round/>
            <a:headEnd/>
            <a:tailEnd/>
          </a:ln>
        </p:spPr>
        <p:txBody>
          <a:bodyPr wrap="none" lIns="90000" tIns="46800" rIns="90000" bIns="46800" anchor="ctr">
            <a:spAutoFit/>
          </a:bodyPr>
          <a:lstStyle/>
          <a:p>
            <a:endParaRPr lang="zh-CN" altLang="en-US"/>
          </a:p>
        </p:txBody>
      </p:sp>
      <p:grpSp>
        <p:nvGrpSpPr>
          <p:cNvPr id="2" name="组合 12"/>
          <p:cNvGrpSpPr/>
          <p:nvPr/>
        </p:nvGrpSpPr>
        <p:grpSpPr>
          <a:xfrm>
            <a:off x="446106" y="1341438"/>
            <a:ext cx="6769100" cy="3168650"/>
            <a:chOff x="-32" y="1341438"/>
            <a:chExt cx="6769100" cy="3168650"/>
          </a:xfrm>
        </p:grpSpPr>
        <p:pic>
          <p:nvPicPr>
            <p:cNvPr id="98308" name="Picture 4" descr="03120617"/>
            <p:cNvPicPr>
              <a:picLocks noChangeAspect="1" noChangeArrowheads="1"/>
            </p:cNvPicPr>
            <p:nvPr/>
          </p:nvPicPr>
          <p:blipFill>
            <a:blip r:embed="rId4" cstate="print"/>
            <a:srcRect/>
            <a:stretch>
              <a:fillRect/>
            </a:stretch>
          </p:blipFill>
          <p:spPr bwMode="auto">
            <a:xfrm>
              <a:off x="-32" y="1341438"/>
              <a:ext cx="6769100" cy="3168650"/>
            </a:xfrm>
            <a:prstGeom prst="rect">
              <a:avLst/>
            </a:prstGeom>
            <a:noFill/>
            <a:ln w="9525">
              <a:noFill/>
              <a:miter lim="800000"/>
              <a:headEnd/>
              <a:tailEnd/>
            </a:ln>
          </p:spPr>
        </p:pic>
        <p:sp>
          <p:nvSpPr>
            <p:cNvPr id="98314" name="Oval 10"/>
            <p:cNvSpPr>
              <a:spLocks noChangeArrowheads="1"/>
            </p:cNvSpPr>
            <p:nvPr/>
          </p:nvSpPr>
          <p:spPr bwMode="auto">
            <a:xfrm>
              <a:off x="971518" y="1557338"/>
              <a:ext cx="1368425" cy="936625"/>
            </a:xfrm>
            <a:prstGeom prst="ellipse">
              <a:avLst/>
            </a:prstGeom>
            <a:noFill/>
            <a:ln w="38100" algn="ctr">
              <a:solidFill>
                <a:srgbClr val="FF0000"/>
              </a:solidFill>
              <a:round/>
              <a:headEnd/>
              <a:tailEnd/>
            </a:ln>
          </p:spPr>
          <p:txBody>
            <a:bodyPr lIns="90000" tIns="46800" rIns="90000" bIns="46800" anchor="ctr">
              <a:spAutoFit/>
            </a:bodyPr>
            <a:lstStyle/>
            <a:p>
              <a:endParaRPr lang="zh-CN" altLang="en-US"/>
            </a:p>
          </p:txBody>
        </p:sp>
        <p:sp>
          <p:nvSpPr>
            <p:cNvPr id="98315" name="Oval 11"/>
            <p:cNvSpPr>
              <a:spLocks noChangeArrowheads="1"/>
            </p:cNvSpPr>
            <p:nvPr/>
          </p:nvSpPr>
          <p:spPr bwMode="auto">
            <a:xfrm>
              <a:off x="4427506" y="1628775"/>
              <a:ext cx="1368425" cy="936625"/>
            </a:xfrm>
            <a:prstGeom prst="ellipse">
              <a:avLst/>
            </a:prstGeom>
            <a:noFill/>
            <a:ln w="38100" algn="ctr">
              <a:solidFill>
                <a:srgbClr val="FF0000"/>
              </a:solidFill>
              <a:round/>
              <a:headEnd/>
              <a:tailEnd/>
            </a:ln>
          </p:spPr>
          <p:txBody>
            <a:bodyPr lIns="90000" tIns="46800" rIns="90000" bIns="46800" anchor="ctr">
              <a:spAutoFit/>
            </a:bodyPr>
            <a:lstStyle/>
            <a:p>
              <a:endParaRPr lang="zh-CN" altLang="en-US"/>
            </a:p>
          </p:txBody>
        </p:sp>
        <p:sp>
          <p:nvSpPr>
            <p:cNvPr id="98316" name="AutoShape 12"/>
            <p:cNvSpPr>
              <a:spLocks noChangeArrowheads="1"/>
            </p:cNvSpPr>
            <p:nvPr/>
          </p:nvSpPr>
          <p:spPr bwMode="auto">
            <a:xfrm>
              <a:off x="2916206" y="1916113"/>
              <a:ext cx="1152525" cy="360362"/>
            </a:xfrm>
            <a:prstGeom prst="leftRightArrow">
              <a:avLst>
                <a:gd name="adj1" fmla="val 50000"/>
                <a:gd name="adj2" fmla="val 63965"/>
              </a:avLst>
            </a:prstGeom>
            <a:solidFill>
              <a:srgbClr val="00FF00"/>
            </a:solidFill>
            <a:ln w="38100" algn="ctr">
              <a:noFill/>
              <a:miter lim="800000"/>
              <a:headEnd/>
              <a:tailEnd/>
            </a:ln>
          </p:spPr>
          <p:txBody>
            <a:bodyPr wrap="none" lIns="90000" tIns="46800" rIns="90000" bIns="46800" anchor="ctr">
              <a:spAutoFit/>
            </a:bodyPr>
            <a:lstStyle/>
            <a:p>
              <a:endParaRPr lang="zh-CN" altLang="en-US"/>
            </a:p>
          </p:txBody>
        </p:sp>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82" name="Picture 2" descr="0512005"/>
          <p:cNvPicPr>
            <a:picLocks noChangeAspect="1" noChangeArrowheads="1"/>
          </p:cNvPicPr>
          <p:nvPr/>
        </p:nvPicPr>
        <p:blipFill>
          <a:blip r:embed="rId3" cstate="print"/>
          <a:srcRect/>
          <a:stretch>
            <a:fillRect/>
          </a:stretch>
        </p:blipFill>
        <p:spPr bwMode="auto">
          <a:xfrm>
            <a:off x="539750" y="1484312"/>
            <a:ext cx="4746625" cy="3659199"/>
          </a:xfrm>
          <a:prstGeom prst="rect">
            <a:avLst/>
          </a:prstGeom>
          <a:noFill/>
          <a:ln w="9525">
            <a:noFill/>
            <a:miter lim="800000"/>
            <a:headEnd/>
            <a:tailEnd/>
          </a:ln>
        </p:spPr>
      </p:pic>
      <p:pic>
        <p:nvPicPr>
          <p:cNvPr id="276483" name="Picture 3" descr="normal_head_1"/>
          <p:cNvPicPr>
            <a:picLocks noChangeAspect="1" noChangeArrowheads="1"/>
          </p:cNvPicPr>
          <p:nvPr/>
        </p:nvPicPr>
        <p:blipFill>
          <a:blip r:embed="rId4" cstate="print"/>
          <a:srcRect/>
          <a:stretch>
            <a:fillRect/>
          </a:stretch>
        </p:blipFill>
        <p:spPr bwMode="auto">
          <a:xfrm>
            <a:off x="5467350" y="1485900"/>
            <a:ext cx="3097213" cy="3657612"/>
          </a:xfrm>
          <a:prstGeom prst="rect">
            <a:avLst/>
          </a:prstGeom>
          <a:noFill/>
          <a:ln w="9525">
            <a:noFill/>
            <a:miter lim="800000"/>
            <a:headEnd/>
            <a:tailEnd/>
          </a:ln>
        </p:spPr>
      </p:pic>
      <p:sp>
        <p:nvSpPr>
          <p:cNvPr id="276484" name="Text Box 4"/>
          <p:cNvSpPr txBox="1">
            <a:spLocks noChangeArrowheads="1"/>
          </p:cNvSpPr>
          <p:nvPr/>
        </p:nvSpPr>
        <p:spPr bwMode="auto">
          <a:xfrm>
            <a:off x="3143250" y="571500"/>
            <a:ext cx="3352800" cy="769938"/>
          </a:xfrm>
          <a:prstGeom prst="rect">
            <a:avLst/>
          </a:prstGeom>
          <a:ln>
            <a:noFill/>
            <a:headEnd/>
            <a:tailEnd/>
          </a:ln>
        </p:spPr>
        <p:style>
          <a:lnRef idx="2">
            <a:schemeClr val="accent6"/>
          </a:lnRef>
          <a:fillRef idx="1">
            <a:schemeClr val="lt1"/>
          </a:fillRef>
          <a:effectRef idx="0">
            <a:schemeClr val="accent6"/>
          </a:effectRef>
          <a:fontRef idx="minor">
            <a:schemeClr val="dk1"/>
          </a:fontRef>
        </p:style>
        <p:txBody>
          <a:bodyPr>
            <a:spAutoFit/>
          </a:bodyPr>
          <a:lstStyle/>
          <a:p>
            <a:pPr algn="ctr">
              <a:spcBef>
                <a:spcPct val="50000"/>
              </a:spcBef>
              <a:defRPr/>
            </a:pPr>
            <a:r>
              <a:rPr kumimoji="1" lang="zh-CN" altLang="en-US" sz="4400" b="1" dirty="0">
                <a:latin typeface="Tahoma" pitchFamily="34" charset="0"/>
              </a:rPr>
              <a:t>医学成像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6482"/>
                                        </p:tgtEl>
                                        <p:attrNameLst>
                                          <p:attrName>style.visibility</p:attrName>
                                        </p:attrNameLst>
                                      </p:cBhvr>
                                      <p:to>
                                        <p:strVal val="visible"/>
                                      </p:to>
                                    </p:set>
                                    <p:anim calcmode="lin" valueType="num">
                                      <p:cBhvr additive="base">
                                        <p:cTn id="7" dur="1000" fill="hold"/>
                                        <p:tgtEl>
                                          <p:spTgt spid="276482"/>
                                        </p:tgtEl>
                                        <p:attrNameLst>
                                          <p:attrName>ppt_x</p:attrName>
                                        </p:attrNameLst>
                                      </p:cBhvr>
                                      <p:tavLst>
                                        <p:tav tm="0">
                                          <p:val>
                                            <p:strVal val="0-#ppt_w/2"/>
                                          </p:val>
                                        </p:tav>
                                        <p:tav tm="100000">
                                          <p:val>
                                            <p:strVal val="#ppt_x"/>
                                          </p:val>
                                        </p:tav>
                                      </p:tavLst>
                                    </p:anim>
                                    <p:anim calcmode="lin" valueType="num">
                                      <p:cBhvr additive="base">
                                        <p:cTn id="8" dur="1000" fill="hold"/>
                                        <p:tgtEl>
                                          <p:spTgt spid="27648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76483"/>
                                        </p:tgtEl>
                                        <p:attrNameLst>
                                          <p:attrName>style.visibility</p:attrName>
                                        </p:attrNameLst>
                                      </p:cBhvr>
                                      <p:to>
                                        <p:strVal val="visible"/>
                                      </p:to>
                                    </p:set>
                                    <p:anim calcmode="lin" valueType="num">
                                      <p:cBhvr additive="base">
                                        <p:cTn id="13" dur="1000" fill="hold"/>
                                        <p:tgtEl>
                                          <p:spTgt spid="276483"/>
                                        </p:tgtEl>
                                        <p:attrNameLst>
                                          <p:attrName>ppt_x</p:attrName>
                                        </p:attrNameLst>
                                      </p:cBhvr>
                                      <p:tavLst>
                                        <p:tav tm="0">
                                          <p:val>
                                            <p:strVal val="1+#ppt_w/2"/>
                                          </p:val>
                                        </p:tav>
                                        <p:tav tm="100000">
                                          <p:val>
                                            <p:strVal val="#ppt_x"/>
                                          </p:val>
                                        </p:tav>
                                      </p:tavLst>
                                    </p:anim>
                                    <p:anim calcmode="lin" valueType="num">
                                      <p:cBhvr additive="base">
                                        <p:cTn id="14" dur="1000" fill="hold"/>
                                        <p:tgtEl>
                                          <p:spTgt spid="27648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76484"/>
                                        </p:tgtEl>
                                        <p:attrNameLst>
                                          <p:attrName>style.visibility</p:attrName>
                                        </p:attrNameLst>
                                      </p:cBhvr>
                                      <p:to>
                                        <p:strVal val="visible"/>
                                      </p:to>
                                    </p:set>
                                    <p:animEffect transition="in" filter="fade">
                                      <p:cBhvr>
                                        <p:cTn id="19" dur="1000"/>
                                        <p:tgtEl>
                                          <p:spTgt spid="276484"/>
                                        </p:tgtEl>
                                      </p:cBhvr>
                                    </p:animEffect>
                                    <p:anim calcmode="lin" valueType="num">
                                      <p:cBhvr>
                                        <p:cTn id="20" dur="1000" fill="hold"/>
                                        <p:tgtEl>
                                          <p:spTgt spid="276484"/>
                                        </p:tgtEl>
                                        <p:attrNameLst>
                                          <p:attrName>ppt_x</p:attrName>
                                        </p:attrNameLst>
                                      </p:cBhvr>
                                      <p:tavLst>
                                        <p:tav tm="0">
                                          <p:val>
                                            <p:strVal val="#ppt_x"/>
                                          </p:val>
                                        </p:tav>
                                        <p:tav tm="100000">
                                          <p:val>
                                            <p:strVal val="#ppt_x"/>
                                          </p:val>
                                        </p:tav>
                                      </p:tavLst>
                                    </p:anim>
                                    <p:anim calcmode="lin" valueType="num">
                                      <p:cBhvr>
                                        <p:cTn id="21" dur="1000" fill="hold"/>
                                        <p:tgtEl>
                                          <p:spTgt spid="2764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2643188" y="357188"/>
            <a:ext cx="4518025" cy="922337"/>
          </a:xfrm>
          <a:noFill/>
        </p:spPr>
        <p:txBody>
          <a:bodyPr anchor="t"/>
          <a:lstStyle/>
          <a:p>
            <a:r>
              <a:rPr lang="zh-CN" altLang="en-US" b="1" smtClean="0"/>
              <a:t>军事观察</a:t>
            </a:r>
          </a:p>
        </p:txBody>
      </p:sp>
      <p:grpSp>
        <p:nvGrpSpPr>
          <p:cNvPr id="2" name="Group 3"/>
          <p:cNvGrpSpPr>
            <a:grpSpLocks/>
          </p:cNvGrpSpPr>
          <p:nvPr/>
        </p:nvGrpSpPr>
        <p:grpSpPr bwMode="auto">
          <a:xfrm>
            <a:off x="179388" y="1628775"/>
            <a:ext cx="3960812" cy="3671888"/>
            <a:chOff x="204" y="1026"/>
            <a:chExt cx="2495" cy="2313"/>
          </a:xfrm>
        </p:grpSpPr>
        <p:pic>
          <p:nvPicPr>
            <p:cNvPr id="76809" name="Picture 4" descr="红外望远镜"/>
            <p:cNvPicPr>
              <a:picLocks noChangeAspect="1" noChangeArrowheads="1"/>
            </p:cNvPicPr>
            <p:nvPr/>
          </p:nvPicPr>
          <p:blipFill>
            <a:blip r:embed="rId3" cstate="print"/>
            <a:srcRect/>
            <a:stretch>
              <a:fillRect/>
            </a:stretch>
          </p:blipFill>
          <p:spPr bwMode="auto">
            <a:xfrm>
              <a:off x="204" y="1026"/>
              <a:ext cx="2495" cy="1962"/>
            </a:xfrm>
            <a:prstGeom prst="rect">
              <a:avLst/>
            </a:prstGeom>
            <a:noFill/>
            <a:ln w="9525">
              <a:noFill/>
              <a:miter lim="800000"/>
              <a:headEnd/>
              <a:tailEnd/>
            </a:ln>
          </p:spPr>
        </p:pic>
        <p:sp>
          <p:nvSpPr>
            <p:cNvPr id="76810" name="Text Box 5"/>
            <p:cNvSpPr txBox="1">
              <a:spLocks noChangeArrowheads="1"/>
            </p:cNvSpPr>
            <p:nvPr/>
          </p:nvSpPr>
          <p:spPr bwMode="auto">
            <a:xfrm>
              <a:off x="314" y="3051"/>
              <a:ext cx="2112" cy="288"/>
            </a:xfrm>
            <a:prstGeom prst="rect">
              <a:avLst/>
            </a:prstGeom>
            <a:noFill/>
            <a:ln w="9525">
              <a:noFill/>
              <a:miter lim="800000"/>
              <a:headEnd/>
              <a:tailEnd/>
            </a:ln>
          </p:spPr>
          <p:txBody>
            <a:bodyPr>
              <a:spAutoFit/>
            </a:bodyPr>
            <a:lstStyle/>
            <a:p>
              <a:pPr algn="ctr">
                <a:spcBef>
                  <a:spcPct val="50000"/>
                </a:spcBef>
              </a:pPr>
              <a:r>
                <a:rPr kumimoji="1" lang="zh-CN" altLang="en-US" sz="2400" b="1" dirty="0">
                  <a:latin typeface="Tahoma" pitchFamily="34" charset="0"/>
                </a:rPr>
                <a:t>红外望远镜</a:t>
              </a:r>
            </a:p>
          </p:txBody>
        </p:sp>
      </p:grpSp>
      <p:grpSp>
        <p:nvGrpSpPr>
          <p:cNvPr id="3" name="Group 6"/>
          <p:cNvGrpSpPr>
            <a:grpSpLocks/>
          </p:cNvGrpSpPr>
          <p:nvPr/>
        </p:nvGrpSpPr>
        <p:grpSpPr bwMode="auto">
          <a:xfrm>
            <a:off x="4429125" y="1700213"/>
            <a:ext cx="4656138" cy="3024187"/>
            <a:chOff x="2790" y="1071"/>
            <a:chExt cx="2933" cy="1905"/>
          </a:xfrm>
        </p:grpSpPr>
        <p:grpSp>
          <p:nvGrpSpPr>
            <p:cNvPr id="4" name="Group 7"/>
            <p:cNvGrpSpPr>
              <a:grpSpLocks noChangeAspect="1"/>
            </p:cNvGrpSpPr>
            <p:nvPr/>
          </p:nvGrpSpPr>
          <p:grpSpPr bwMode="auto">
            <a:xfrm>
              <a:off x="2790" y="1471"/>
              <a:ext cx="2857" cy="1505"/>
              <a:chOff x="576" y="1248"/>
              <a:chExt cx="4856" cy="2269"/>
            </a:xfrm>
          </p:grpSpPr>
          <p:pic>
            <p:nvPicPr>
              <p:cNvPr id="76807" name="Picture 8" descr="57"/>
              <p:cNvPicPr>
                <a:picLocks noChangeAspect="1" noChangeArrowheads="1"/>
              </p:cNvPicPr>
              <p:nvPr/>
            </p:nvPicPr>
            <p:blipFill>
              <a:blip r:embed="rId4" cstate="print"/>
              <a:srcRect/>
              <a:stretch>
                <a:fillRect/>
              </a:stretch>
            </p:blipFill>
            <p:spPr bwMode="auto">
              <a:xfrm>
                <a:off x="576" y="1248"/>
                <a:ext cx="2496" cy="2269"/>
              </a:xfrm>
              <a:prstGeom prst="rect">
                <a:avLst/>
              </a:prstGeom>
              <a:noFill/>
              <a:ln w="9525">
                <a:noFill/>
                <a:miter lim="800000"/>
                <a:headEnd/>
                <a:tailEnd/>
              </a:ln>
            </p:spPr>
          </p:pic>
          <p:pic>
            <p:nvPicPr>
              <p:cNvPr id="76808" name="Picture 9" descr="03032116001358"/>
              <p:cNvPicPr>
                <a:picLocks noChangeAspect="1" noChangeArrowheads="1"/>
              </p:cNvPicPr>
              <p:nvPr/>
            </p:nvPicPr>
            <p:blipFill>
              <a:blip r:embed="rId5" cstate="print"/>
              <a:srcRect/>
              <a:stretch>
                <a:fillRect/>
              </a:stretch>
            </p:blipFill>
            <p:spPr bwMode="auto">
              <a:xfrm>
                <a:off x="3120" y="1440"/>
                <a:ext cx="2312" cy="2065"/>
              </a:xfrm>
              <a:prstGeom prst="rect">
                <a:avLst/>
              </a:prstGeom>
              <a:noFill/>
              <a:ln w="9525">
                <a:noFill/>
                <a:miter lim="800000"/>
                <a:headEnd/>
                <a:tailEnd/>
              </a:ln>
            </p:spPr>
          </p:pic>
        </p:grpSp>
        <p:sp>
          <p:nvSpPr>
            <p:cNvPr id="272394" name="Rectangle 10"/>
            <p:cNvSpPr>
              <a:spLocks noChangeArrowheads="1"/>
            </p:cNvSpPr>
            <p:nvPr/>
          </p:nvSpPr>
          <p:spPr bwMode="auto">
            <a:xfrm>
              <a:off x="2880" y="1071"/>
              <a:ext cx="2843" cy="292"/>
            </a:xfrm>
            <a:prstGeom prst="rect">
              <a:avLst/>
            </a:prstGeom>
            <a:noFill/>
            <a:ln w="38100">
              <a:noFill/>
              <a:miter lim="800000"/>
              <a:headEnd/>
              <a:tailEnd/>
            </a:ln>
            <a:effectLst/>
          </p:spPr>
          <p:txBody>
            <a:bodyPr wrap="none" lIns="90000" tIns="46800" rIns="90000" bIns="46800">
              <a:spAutoFit/>
            </a:bodyPr>
            <a:lstStyle/>
            <a:p>
              <a:pPr>
                <a:defRPr/>
              </a:pPr>
              <a:r>
                <a:rPr lang="zh-CN" altLang="en-US" sz="2400" b="1" dirty="0">
                  <a:effectLst>
                    <a:outerShdw blurRad="38100" dist="38100" dir="2700000" algn="tl">
                      <a:srgbClr val="FFFFFF"/>
                    </a:outerShdw>
                  </a:effectLst>
                  <a:latin typeface="Garamond" pitchFamily="18" charset="0"/>
                </a:rPr>
                <a:t>红外摄像机（英军押解伊战俘）</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1+#ppt_w/2"/>
                                          </p:val>
                                        </p:tav>
                                        <p:tav tm="100000">
                                          <p:val>
                                            <p:strVal val="#ppt_x"/>
                                          </p:val>
                                        </p:tav>
                                      </p:tavLst>
                                    </p:anim>
                                    <p:anim calcmode="lin" valueType="num">
                                      <p:cBhvr additive="base">
                                        <p:cTn id="14"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571472" y="577837"/>
            <a:ext cx="8229600" cy="993775"/>
          </a:xfrm>
          <a:noFill/>
        </p:spPr>
        <p:txBody>
          <a:bodyPr anchor="t"/>
          <a:lstStyle/>
          <a:p>
            <a:r>
              <a:rPr kumimoji="1" lang="zh-CN" altLang="en-US" b="1" dirty="0" smtClean="0">
                <a:latin typeface="+mn-ea"/>
                <a:ea typeface="+mn-ea"/>
              </a:rPr>
              <a:t>主动式红外成像系统</a:t>
            </a:r>
          </a:p>
        </p:txBody>
      </p:sp>
      <p:sp>
        <p:nvSpPr>
          <p:cNvPr id="292867" name="Text Box 3"/>
          <p:cNvSpPr txBox="1">
            <a:spLocks noChangeArrowheads="1"/>
          </p:cNvSpPr>
          <p:nvPr/>
        </p:nvSpPr>
        <p:spPr bwMode="auto">
          <a:xfrm>
            <a:off x="468313" y="1844675"/>
            <a:ext cx="8153400" cy="2062103"/>
          </a:xfrm>
          <a:prstGeom prst="rect">
            <a:avLst/>
          </a:prstGeom>
          <a:noFill/>
          <a:ln w="9525">
            <a:noFill/>
            <a:miter lim="800000"/>
            <a:headEnd/>
            <a:tailEnd/>
          </a:ln>
        </p:spPr>
        <p:txBody>
          <a:bodyPr>
            <a:spAutoFit/>
          </a:bodyPr>
          <a:lstStyle/>
          <a:p>
            <a:r>
              <a:rPr kumimoji="1" lang="en-US" altLang="zh-CN" sz="2800" b="1" dirty="0">
                <a:solidFill>
                  <a:schemeClr val="tx2"/>
                </a:solidFill>
                <a:latin typeface="+mn-ea"/>
                <a:ea typeface="+mn-ea"/>
              </a:rPr>
              <a:t>      </a:t>
            </a:r>
            <a:r>
              <a:rPr kumimoji="1" lang="zh-CN" altLang="en-US" sz="3200" dirty="0">
                <a:latin typeface="+mn-ea"/>
                <a:ea typeface="+mn-ea"/>
              </a:rPr>
              <a:t>主动式红外成像系统自身带有</a:t>
            </a:r>
            <a:r>
              <a:rPr kumimoji="1" lang="zh-CN" altLang="en-US" sz="3200" b="1" dirty="0">
                <a:solidFill>
                  <a:srgbClr val="0000FF"/>
                </a:solidFill>
                <a:latin typeface="+mn-ea"/>
                <a:ea typeface="+mn-ea"/>
              </a:rPr>
              <a:t>红外光源</a:t>
            </a:r>
            <a:r>
              <a:rPr kumimoji="1" lang="zh-CN" altLang="en-US" sz="3200" dirty="0">
                <a:latin typeface="+mn-ea"/>
                <a:ea typeface="+mn-ea"/>
              </a:rPr>
              <a:t>，是</a:t>
            </a:r>
            <a:r>
              <a:rPr kumimoji="1" lang="zh-CN" altLang="en-US" sz="3200" b="1" dirty="0">
                <a:solidFill>
                  <a:srgbClr val="0000CC"/>
                </a:solidFill>
                <a:latin typeface="+mn-ea"/>
                <a:ea typeface="+mn-ea"/>
              </a:rPr>
              <a:t>根据被成像物体对红外光源的不同反射率</a:t>
            </a:r>
            <a:r>
              <a:rPr kumimoji="1" lang="zh-CN" altLang="en-US" sz="3200" dirty="0">
                <a:solidFill>
                  <a:schemeClr val="tx2"/>
                </a:solidFill>
                <a:latin typeface="+mn-ea"/>
                <a:ea typeface="+mn-ea"/>
              </a:rPr>
              <a:t>，</a:t>
            </a:r>
            <a:r>
              <a:rPr kumimoji="1" lang="zh-CN" altLang="en-US" sz="3200" dirty="0">
                <a:latin typeface="+mn-ea"/>
                <a:ea typeface="+mn-ea"/>
              </a:rPr>
              <a:t>以</a:t>
            </a:r>
            <a:r>
              <a:rPr kumimoji="1" lang="zh-CN" altLang="en-US" sz="3200" b="1" dirty="0">
                <a:solidFill>
                  <a:srgbClr val="0000FF"/>
                </a:solidFill>
                <a:latin typeface="+mn-ea"/>
                <a:ea typeface="+mn-ea"/>
              </a:rPr>
              <a:t>红外变像管</a:t>
            </a:r>
            <a:r>
              <a:rPr kumimoji="1" lang="zh-CN" altLang="en-US" sz="3200" dirty="0">
                <a:latin typeface="+mn-ea"/>
                <a:ea typeface="+mn-ea"/>
              </a:rPr>
              <a:t>作为光电成像器件的红外成像系统。</a:t>
            </a:r>
          </a:p>
        </p:txBody>
      </p:sp>
      <p:sp>
        <p:nvSpPr>
          <p:cNvPr id="292868" name="Text Box 4"/>
          <p:cNvSpPr txBox="1">
            <a:spLocks noChangeArrowheads="1"/>
          </p:cNvSpPr>
          <p:nvPr/>
        </p:nvSpPr>
        <p:spPr bwMode="auto">
          <a:xfrm>
            <a:off x="539750" y="4143380"/>
            <a:ext cx="8153400" cy="1077218"/>
          </a:xfrm>
          <a:prstGeom prst="rect">
            <a:avLst/>
          </a:prstGeom>
          <a:solidFill>
            <a:schemeClr val="bg1"/>
          </a:solidFill>
          <a:ln w="9525">
            <a:noFill/>
            <a:miter lim="800000"/>
            <a:headEnd/>
            <a:tailEnd/>
          </a:ln>
        </p:spPr>
        <p:txBody>
          <a:bodyPr>
            <a:spAutoFit/>
          </a:bodyPr>
          <a:lstStyle/>
          <a:p>
            <a:pPr algn="just"/>
            <a:r>
              <a:rPr kumimoji="1" lang="zh-CN" altLang="en-US" sz="3200" b="1" dirty="0">
                <a:solidFill>
                  <a:srgbClr val="0000FF"/>
                </a:solidFill>
                <a:latin typeface="+mn-ea"/>
                <a:ea typeface="+mn-ea"/>
              </a:rPr>
              <a:t>优点：</a:t>
            </a:r>
            <a:r>
              <a:rPr kumimoji="1" lang="zh-CN" altLang="en-US" sz="3200" dirty="0">
                <a:latin typeface="+mn-ea"/>
                <a:ea typeface="+mn-ea"/>
              </a:rPr>
              <a:t>成像清晰、对比度高、不受环境光源影响；</a:t>
            </a:r>
          </a:p>
        </p:txBody>
      </p:sp>
      <p:sp>
        <p:nvSpPr>
          <p:cNvPr id="292869" name="Rectangle 5"/>
          <p:cNvSpPr>
            <a:spLocks noChangeArrowheads="1"/>
          </p:cNvSpPr>
          <p:nvPr/>
        </p:nvSpPr>
        <p:spPr bwMode="auto">
          <a:xfrm>
            <a:off x="539750" y="4776793"/>
            <a:ext cx="6342099" cy="586957"/>
          </a:xfrm>
          <a:prstGeom prst="rect">
            <a:avLst/>
          </a:prstGeom>
          <a:solidFill>
            <a:schemeClr val="bg1"/>
          </a:solidFill>
          <a:ln w="38100">
            <a:noFill/>
            <a:miter lim="800000"/>
            <a:headEnd/>
            <a:tailEnd/>
          </a:ln>
        </p:spPr>
        <p:txBody>
          <a:bodyPr wrap="none" lIns="90000" tIns="46800" rIns="90000" bIns="46800">
            <a:spAutoFit/>
          </a:bodyPr>
          <a:lstStyle/>
          <a:p>
            <a:r>
              <a:rPr kumimoji="1" lang="zh-CN" altLang="en-US" sz="3200" b="1" dirty="0">
                <a:solidFill>
                  <a:srgbClr val="0000FF"/>
                </a:solidFill>
                <a:latin typeface="+mn-ea"/>
                <a:ea typeface="+mn-ea"/>
              </a:rPr>
              <a:t>缺点：</a:t>
            </a:r>
            <a:r>
              <a:rPr kumimoji="1" lang="zh-CN" altLang="en-US" sz="3200" dirty="0">
                <a:latin typeface="+mn-ea"/>
                <a:ea typeface="+mn-ea"/>
              </a:rPr>
              <a:t>易暴露，不利于军事应用。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2867"/>
                                        </p:tgtEl>
                                        <p:attrNameLst>
                                          <p:attrName>style.visibility</p:attrName>
                                        </p:attrNameLst>
                                      </p:cBhvr>
                                      <p:to>
                                        <p:strVal val="visible"/>
                                      </p:to>
                                    </p:set>
                                    <p:animEffect transition="in" filter="fade">
                                      <p:cBhvr>
                                        <p:cTn id="7" dur="1000"/>
                                        <p:tgtEl>
                                          <p:spTgt spid="292867"/>
                                        </p:tgtEl>
                                      </p:cBhvr>
                                    </p:animEffect>
                                    <p:anim calcmode="lin" valueType="num">
                                      <p:cBhvr>
                                        <p:cTn id="8" dur="1000" fill="hold"/>
                                        <p:tgtEl>
                                          <p:spTgt spid="292867"/>
                                        </p:tgtEl>
                                        <p:attrNameLst>
                                          <p:attrName>ppt_x</p:attrName>
                                        </p:attrNameLst>
                                      </p:cBhvr>
                                      <p:tavLst>
                                        <p:tav tm="0">
                                          <p:val>
                                            <p:strVal val="#ppt_x"/>
                                          </p:val>
                                        </p:tav>
                                        <p:tav tm="100000">
                                          <p:val>
                                            <p:strVal val="#ppt_x"/>
                                          </p:val>
                                        </p:tav>
                                      </p:tavLst>
                                    </p:anim>
                                    <p:anim calcmode="lin" valueType="num">
                                      <p:cBhvr>
                                        <p:cTn id="9" dur="1000" fill="hold"/>
                                        <p:tgtEl>
                                          <p:spTgt spid="29286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92868"/>
                                        </p:tgtEl>
                                        <p:attrNameLst>
                                          <p:attrName>style.visibility</p:attrName>
                                        </p:attrNameLst>
                                      </p:cBhvr>
                                      <p:to>
                                        <p:strVal val="visible"/>
                                      </p:to>
                                    </p:set>
                                    <p:animEffect transition="in" filter="fade">
                                      <p:cBhvr>
                                        <p:cTn id="14" dur="1000"/>
                                        <p:tgtEl>
                                          <p:spTgt spid="292868"/>
                                        </p:tgtEl>
                                      </p:cBhvr>
                                    </p:animEffect>
                                    <p:anim calcmode="lin" valueType="num">
                                      <p:cBhvr>
                                        <p:cTn id="15" dur="1000" fill="hold"/>
                                        <p:tgtEl>
                                          <p:spTgt spid="292868"/>
                                        </p:tgtEl>
                                        <p:attrNameLst>
                                          <p:attrName>ppt_x</p:attrName>
                                        </p:attrNameLst>
                                      </p:cBhvr>
                                      <p:tavLst>
                                        <p:tav tm="0">
                                          <p:val>
                                            <p:strVal val="#ppt_x"/>
                                          </p:val>
                                        </p:tav>
                                        <p:tav tm="100000">
                                          <p:val>
                                            <p:strVal val="#ppt_x"/>
                                          </p:val>
                                        </p:tav>
                                      </p:tavLst>
                                    </p:anim>
                                    <p:anim calcmode="lin" valueType="num">
                                      <p:cBhvr>
                                        <p:cTn id="16" dur="1000" fill="hold"/>
                                        <p:tgtEl>
                                          <p:spTgt spid="29286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92869"/>
                                        </p:tgtEl>
                                        <p:attrNameLst>
                                          <p:attrName>style.visibility</p:attrName>
                                        </p:attrNameLst>
                                      </p:cBhvr>
                                      <p:to>
                                        <p:strVal val="visible"/>
                                      </p:to>
                                    </p:set>
                                    <p:animEffect transition="in" filter="fade">
                                      <p:cBhvr>
                                        <p:cTn id="21" dur="1000"/>
                                        <p:tgtEl>
                                          <p:spTgt spid="292869"/>
                                        </p:tgtEl>
                                      </p:cBhvr>
                                    </p:animEffect>
                                    <p:anim calcmode="lin" valueType="num">
                                      <p:cBhvr>
                                        <p:cTn id="22" dur="1000" fill="hold"/>
                                        <p:tgtEl>
                                          <p:spTgt spid="292869"/>
                                        </p:tgtEl>
                                        <p:attrNameLst>
                                          <p:attrName>ppt_x</p:attrName>
                                        </p:attrNameLst>
                                      </p:cBhvr>
                                      <p:tavLst>
                                        <p:tav tm="0">
                                          <p:val>
                                            <p:strVal val="#ppt_x"/>
                                          </p:val>
                                        </p:tav>
                                        <p:tav tm="100000">
                                          <p:val>
                                            <p:strVal val="#ppt_x"/>
                                          </p:val>
                                        </p:tav>
                                      </p:tavLst>
                                    </p:anim>
                                    <p:anim calcmode="lin" valueType="num">
                                      <p:cBhvr>
                                        <p:cTn id="23" dur="1000" fill="hold"/>
                                        <p:tgtEl>
                                          <p:spTgt spid="2928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7" grpId="0"/>
      <p:bldP spid="292868" grpId="0" animBg="1"/>
      <p:bldP spid="29286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152400" y="944563"/>
            <a:ext cx="2438400" cy="1219200"/>
          </a:xfrm>
          <a:prstGeom prst="rect">
            <a:avLst/>
          </a:prstGeom>
          <a:noFill/>
          <a:ln w="9525">
            <a:noFill/>
            <a:miter lim="800000"/>
            <a:headEnd/>
            <a:tailEnd/>
          </a:ln>
        </p:spPr>
        <p:txBody>
          <a:bodyPr>
            <a:spAutoFit/>
          </a:bodyPr>
          <a:lstStyle/>
          <a:p>
            <a:pPr>
              <a:spcBef>
                <a:spcPct val="50000"/>
              </a:spcBef>
            </a:pPr>
            <a:r>
              <a:rPr lang="en-US" altLang="zh-CN" sz="1400">
                <a:latin typeface="Arial Black" pitchFamily="34" charset="0"/>
              </a:rPr>
              <a:t>Backdrops:</a:t>
            </a:r>
          </a:p>
          <a:p>
            <a:pPr>
              <a:spcBef>
                <a:spcPct val="50000"/>
              </a:spcBef>
            </a:pPr>
            <a:r>
              <a:rPr lang="en-US" altLang="zh-CN" sz="1200" b="1"/>
              <a:t>- These are full sized backdrops, just scale them up!</a:t>
            </a:r>
            <a:endParaRPr lang="en-US" altLang="zh-CN" sz="800" b="1"/>
          </a:p>
          <a:p>
            <a:pPr>
              <a:spcBef>
                <a:spcPct val="50000"/>
              </a:spcBef>
            </a:pPr>
            <a:r>
              <a:rPr lang="en-US" altLang="zh-CN" sz="1200" b="1"/>
              <a:t>- Can be Copy-Pasted out of Templates for use anywhere!</a:t>
            </a:r>
          </a:p>
        </p:txBody>
      </p:sp>
      <p:pic>
        <p:nvPicPr>
          <p:cNvPr id="93187" name="Picture 3" descr="animfactory_logo">
            <a:hlinkClick r:id="rId3"/>
          </p:cNvPr>
          <p:cNvPicPr>
            <a:picLocks noChangeAspect="1" noChangeArrowheads="1"/>
          </p:cNvPicPr>
          <p:nvPr/>
        </p:nvPicPr>
        <p:blipFill>
          <a:blip r:embed="rId4" cstate="print"/>
          <a:srcRect/>
          <a:stretch>
            <a:fillRect/>
          </a:stretch>
        </p:blipFill>
        <p:spPr bwMode="auto">
          <a:xfrm>
            <a:off x="3000364" y="1271578"/>
            <a:ext cx="2286000" cy="571500"/>
          </a:xfrm>
          <a:prstGeom prst="rect">
            <a:avLst/>
          </a:prstGeom>
          <a:noFill/>
          <a:ln w="9525">
            <a:noFill/>
            <a:miter lim="800000"/>
            <a:headEnd/>
            <a:tailEnd/>
          </a:ln>
        </p:spPr>
      </p:pic>
      <p:sp>
        <p:nvSpPr>
          <p:cNvPr id="93188" name="Text Box 4">
            <a:hlinkClick r:id="rId3"/>
          </p:cNvPr>
          <p:cNvSpPr txBox="1">
            <a:spLocks noChangeArrowheads="1"/>
          </p:cNvSpPr>
          <p:nvPr/>
        </p:nvSpPr>
        <p:spPr bwMode="auto">
          <a:xfrm>
            <a:off x="3305164" y="1857366"/>
            <a:ext cx="1509713" cy="214312"/>
          </a:xfrm>
          <a:prstGeom prst="rect">
            <a:avLst/>
          </a:prstGeom>
          <a:noFill/>
          <a:ln w="9525">
            <a:noFill/>
            <a:miter lim="800000"/>
            <a:headEnd/>
            <a:tailEnd/>
          </a:ln>
        </p:spPr>
        <p:txBody>
          <a:bodyPr wrap="none">
            <a:spAutoFit/>
          </a:bodyPr>
          <a:lstStyle/>
          <a:p>
            <a:pPr algn="ctr"/>
            <a:r>
              <a:rPr lang="en-US" altLang="zh-CN" sz="800" b="1" dirty="0"/>
              <a:t>www.animationfactory.com</a:t>
            </a:r>
          </a:p>
        </p:txBody>
      </p:sp>
      <p:pic>
        <p:nvPicPr>
          <p:cNvPr id="93189" name="Picture 5" descr="night_vision_qx"/>
          <p:cNvPicPr>
            <a:picLocks noGrp="1" noChangeAspect="1" noChangeArrowheads="1"/>
          </p:cNvPicPr>
          <p:nvPr>
            <p:ph sz="quarter" idx="1"/>
          </p:nvPr>
        </p:nvPicPr>
        <p:blipFill>
          <a:blip r:embed="rId5" cstate="print"/>
          <a:srcRect/>
          <a:stretch>
            <a:fillRect/>
          </a:stretch>
        </p:blipFill>
        <p:spPr>
          <a:xfrm>
            <a:off x="285720" y="4786322"/>
            <a:ext cx="1981200" cy="1485900"/>
          </a:xfrm>
          <a:noFill/>
          <a:ln w="6350">
            <a:solidFill>
              <a:schemeClr val="tx1"/>
            </a:solidFill>
          </a:ln>
        </p:spPr>
      </p:pic>
      <p:pic>
        <p:nvPicPr>
          <p:cNvPr id="93190" name="Picture 6" descr="night_vision_sld"/>
          <p:cNvPicPr>
            <a:picLocks noGrp="1" noChangeAspect="1" noChangeArrowheads="1"/>
          </p:cNvPicPr>
          <p:nvPr>
            <p:ph sz="quarter" idx="2"/>
          </p:nvPr>
        </p:nvPicPr>
        <p:blipFill>
          <a:blip r:embed="rId6" cstate="print"/>
          <a:srcRect/>
          <a:stretch>
            <a:fillRect/>
          </a:stretch>
        </p:blipFill>
        <p:spPr>
          <a:xfrm>
            <a:off x="6000760" y="1357298"/>
            <a:ext cx="1981200" cy="1485900"/>
          </a:xfrm>
          <a:noFill/>
          <a:ln w="6350">
            <a:solidFill>
              <a:schemeClr val="tx1"/>
            </a:solidFill>
          </a:ln>
        </p:spPr>
      </p:pic>
      <p:pic>
        <p:nvPicPr>
          <p:cNvPr id="93191" name="Picture 7" descr="night_vision_trs"/>
          <p:cNvPicPr>
            <a:picLocks noGrp="1" noChangeAspect="1" noChangeArrowheads="1"/>
          </p:cNvPicPr>
          <p:nvPr>
            <p:ph sz="quarter" idx="3"/>
          </p:nvPr>
        </p:nvPicPr>
        <p:blipFill>
          <a:blip r:embed="rId7" cstate="print"/>
          <a:srcRect/>
          <a:stretch>
            <a:fillRect/>
          </a:stretch>
        </p:blipFill>
        <p:spPr>
          <a:xfrm>
            <a:off x="2285984" y="4786322"/>
            <a:ext cx="1981200" cy="1485900"/>
          </a:xfrm>
          <a:noFill/>
          <a:ln w="6350">
            <a:solidFill>
              <a:schemeClr val="tx1"/>
            </a:solidFill>
          </a:ln>
        </p:spPr>
      </p:pic>
      <p:pic>
        <p:nvPicPr>
          <p:cNvPr id="93192" name="Picture 8" descr="1124015221980"/>
          <p:cNvPicPr>
            <a:picLocks noChangeAspect="1" noChangeArrowheads="1"/>
          </p:cNvPicPr>
          <p:nvPr/>
        </p:nvPicPr>
        <p:blipFill>
          <a:blip r:embed="rId8" cstate="print"/>
          <a:srcRect/>
          <a:stretch>
            <a:fillRect/>
          </a:stretch>
        </p:blipFill>
        <p:spPr bwMode="auto">
          <a:xfrm>
            <a:off x="4427538" y="3962400"/>
            <a:ext cx="4356100" cy="2895600"/>
          </a:xfrm>
          <a:prstGeom prst="rect">
            <a:avLst/>
          </a:prstGeom>
          <a:noFill/>
          <a:ln w="9525">
            <a:noFill/>
            <a:miter lim="800000"/>
            <a:headEnd/>
            <a:tailEnd/>
          </a:ln>
        </p:spPr>
      </p:pic>
      <p:sp>
        <p:nvSpPr>
          <p:cNvPr id="93193" name="Text Box 9"/>
          <p:cNvSpPr txBox="1">
            <a:spLocks noChangeArrowheads="1"/>
          </p:cNvSpPr>
          <p:nvPr/>
        </p:nvSpPr>
        <p:spPr bwMode="auto">
          <a:xfrm>
            <a:off x="5429256" y="3286124"/>
            <a:ext cx="2808288" cy="586957"/>
          </a:xfrm>
          <a:prstGeom prst="rect">
            <a:avLst/>
          </a:prstGeom>
          <a:noFill/>
          <a:ln w="38100">
            <a:noFill/>
            <a:miter lim="800000"/>
            <a:headEnd/>
            <a:tailEnd/>
          </a:ln>
        </p:spPr>
        <p:txBody>
          <a:bodyPr lIns="90000" tIns="46800" rIns="90000" bIns="46800">
            <a:spAutoFit/>
          </a:bodyPr>
          <a:lstStyle/>
          <a:p>
            <a:pPr algn="ctr">
              <a:spcBef>
                <a:spcPct val="50000"/>
              </a:spcBef>
            </a:pPr>
            <a:r>
              <a:rPr lang="zh-CN" altLang="en-US" sz="3200" dirty="0">
                <a:latin typeface="Garamond" pitchFamily="18" charset="0"/>
              </a:rPr>
              <a:t>红外夜视图像</a:t>
            </a:r>
          </a:p>
        </p:txBody>
      </p:sp>
      <p:grpSp>
        <p:nvGrpSpPr>
          <p:cNvPr id="2" name="Group 10"/>
          <p:cNvGrpSpPr>
            <a:grpSpLocks/>
          </p:cNvGrpSpPr>
          <p:nvPr/>
        </p:nvGrpSpPr>
        <p:grpSpPr bwMode="auto">
          <a:xfrm>
            <a:off x="0" y="981075"/>
            <a:ext cx="4427538" cy="3756026"/>
            <a:chOff x="113" y="1026"/>
            <a:chExt cx="2789" cy="2366"/>
          </a:xfrm>
        </p:grpSpPr>
        <p:pic>
          <p:nvPicPr>
            <p:cNvPr id="93196" name="Picture 11" descr="图片来源：http://military.china.com/zh_cn/critical/25/20061208/images/25_1165469737261_1.jpg"/>
            <p:cNvPicPr>
              <a:picLocks noChangeAspect="1" noChangeArrowheads="1"/>
            </p:cNvPicPr>
            <p:nvPr/>
          </p:nvPicPr>
          <p:blipFill>
            <a:blip r:embed="rId9" cstate="print"/>
            <a:srcRect/>
            <a:stretch>
              <a:fillRect/>
            </a:stretch>
          </p:blipFill>
          <p:spPr bwMode="auto">
            <a:xfrm>
              <a:off x="113" y="1026"/>
              <a:ext cx="2586" cy="1922"/>
            </a:xfrm>
            <a:prstGeom prst="rect">
              <a:avLst/>
            </a:prstGeom>
            <a:noFill/>
            <a:ln w="9525">
              <a:noFill/>
              <a:miter lim="800000"/>
              <a:headEnd/>
              <a:tailEnd/>
            </a:ln>
          </p:spPr>
        </p:pic>
        <p:sp>
          <p:nvSpPr>
            <p:cNvPr id="93197" name="Text Box 12"/>
            <p:cNvSpPr txBox="1">
              <a:spLocks noChangeArrowheads="1"/>
            </p:cNvSpPr>
            <p:nvPr/>
          </p:nvSpPr>
          <p:spPr bwMode="auto">
            <a:xfrm>
              <a:off x="113" y="3022"/>
              <a:ext cx="2789" cy="370"/>
            </a:xfrm>
            <a:prstGeom prst="rect">
              <a:avLst/>
            </a:prstGeom>
            <a:noFill/>
            <a:ln w="38100">
              <a:noFill/>
              <a:miter lim="800000"/>
              <a:headEnd/>
              <a:tailEnd/>
            </a:ln>
          </p:spPr>
          <p:txBody>
            <a:bodyPr wrap="square" lIns="90000" tIns="46800" rIns="90000" bIns="46800">
              <a:spAutoFit/>
            </a:bodyPr>
            <a:lstStyle/>
            <a:p>
              <a:pPr>
                <a:spcBef>
                  <a:spcPct val="50000"/>
                </a:spcBef>
              </a:pPr>
              <a:r>
                <a:rPr lang="zh-CN" altLang="en-US" sz="3200" dirty="0">
                  <a:latin typeface="Garamond" pitchFamily="18" charset="0"/>
                </a:rPr>
                <a:t>装有红外夜视仪的步枪</a:t>
              </a:r>
            </a:p>
          </p:txBody>
        </p:sp>
      </p:grpSp>
      <p:sp>
        <p:nvSpPr>
          <p:cNvPr id="293901" name="Rectangle 13"/>
          <p:cNvSpPr>
            <a:spLocks noChangeArrowheads="1"/>
          </p:cNvSpPr>
          <p:nvPr/>
        </p:nvSpPr>
        <p:spPr bwMode="auto">
          <a:xfrm>
            <a:off x="2143108" y="214290"/>
            <a:ext cx="5357818" cy="771623"/>
          </a:xfrm>
          <a:prstGeom prst="rect">
            <a:avLst/>
          </a:prstGeom>
          <a:noFill/>
          <a:ln w="38100">
            <a:noFill/>
            <a:miter lim="800000"/>
            <a:headEnd/>
            <a:tailEnd/>
          </a:ln>
          <a:effectLst/>
        </p:spPr>
        <p:txBody>
          <a:bodyPr wrap="square" lIns="90000" tIns="46800" rIns="90000" bIns="46800">
            <a:spAutoFit/>
          </a:bodyPr>
          <a:lstStyle/>
          <a:p>
            <a:pPr>
              <a:defRPr/>
            </a:pPr>
            <a:r>
              <a:rPr lang="zh-CN" altLang="en-US" sz="4400" b="1" dirty="0">
                <a:latin typeface="Garamond" pitchFamily="18" charset="0"/>
              </a:rPr>
              <a:t>主动式红外成像系统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28596" y="428604"/>
            <a:ext cx="8229600" cy="922337"/>
          </a:xfrm>
          <a:noFill/>
        </p:spPr>
        <p:txBody>
          <a:bodyPr anchor="t"/>
          <a:lstStyle/>
          <a:p>
            <a:r>
              <a:rPr kumimoji="1" lang="zh-CN" altLang="en-US" b="1" dirty="0" smtClean="0"/>
              <a:t>主动式红外成像系统</a:t>
            </a:r>
          </a:p>
        </p:txBody>
      </p:sp>
      <p:sp>
        <p:nvSpPr>
          <p:cNvPr id="94211" name="Text Box 3"/>
          <p:cNvSpPr txBox="1">
            <a:spLocks noChangeArrowheads="1"/>
          </p:cNvSpPr>
          <p:nvPr/>
        </p:nvSpPr>
        <p:spPr bwMode="auto">
          <a:xfrm>
            <a:off x="395288" y="1412875"/>
            <a:ext cx="8153400" cy="584775"/>
          </a:xfrm>
          <a:prstGeom prst="rect">
            <a:avLst/>
          </a:prstGeom>
          <a:solidFill>
            <a:schemeClr val="bg1"/>
          </a:solidFill>
          <a:ln w="9525">
            <a:noFill/>
            <a:miter lim="800000"/>
            <a:headEnd/>
            <a:tailEnd/>
          </a:ln>
        </p:spPr>
        <p:txBody>
          <a:bodyPr>
            <a:spAutoFit/>
          </a:bodyPr>
          <a:lstStyle/>
          <a:p>
            <a:pPr algn="just"/>
            <a:r>
              <a:rPr kumimoji="1" lang="zh-CN" altLang="en-US" sz="3200" dirty="0">
                <a:latin typeface="+mn-ea"/>
                <a:ea typeface="+mn-ea"/>
              </a:rPr>
              <a:t>主动式红外成像系统的系统结构</a:t>
            </a:r>
          </a:p>
        </p:txBody>
      </p:sp>
      <p:sp>
        <p:nvSpPr>
          <p:cNvPr id="294916" name="Text Box 4"/>
          <p:cNvSpPr txBox="1">
            <a:spLocks noChangeArrowheads="1"/>
          </p:cNvSpPr>
          <p:nvPr/>
        </p:nvSpPr>
        <p:spPr bwMode="auto">
          <a:xfrm>
            <a:off x="1371600" y="2349500"/>
            <a:ext cx="6858000" cy="586957"/>
          </a:xfrm>
          <a:prstGeom prst="rect">
            <a:avLst/>
          </a:prstGeom>
          <a:solidFill>
            <a:schemeClr val="bg1"/>
          </a:solidFill>
          <a:ln w="38100">
            <a:noFill/>
            <a:miter lim="800000"/>
            <a:headEnd/>
            <a:tailEnd/>
          </a:ln>
        </p:spPr>
        <p:txBody>
          <a:bodyPr lIns="90000" tIns="46800" rIns="90000" bIns="46800">
            <a:spAutoFit/>
          </a:bodyPr>
          <a:lstStyle/>
          <a:p>
            <a:pPr algn="ctr">
              <a:spcBef>
                <a:spcPct val="50000"/>
              </a:spcBef>
            </a:pPr>
            <a:r>
              <a:rPr kumimoji="1" lang="zh-CN" altLang="en-US" sz="3200" dirty="0">
                <a:latin typeface="+mn-ea"/>
                <a:ea typeface="+mn-ea"/>
              </a:rPr>
              <a:t>主动式红外成像系统</a:t>
            </a:r>
          </a:p>
        </p:txBody>
      </p:sp>
      <p:grpSp>
        <p:nvGrpSpPr>
          <p:cNvPr id="2" name="Group 5"/>
          <p:cNvGrpSpPr>
            <a:grpSpLocks/>
          </p:cNvGrpSpPr>
          <p:nvPr/>
        </p:nvGrpSpPr>
        <p:grpSpPr bwMode="auto">
          <a:xfrm>
            <a:off x="4427538" y="4287838"/>
            <a:ext cx="2549525" cy="1179512"/>
            <a:chOff x="2789" y="2701"/>
            <a:chExt cx="1606" cy="743"/>
          </a:xfrm>
          <a:solidFill>
            <a:schemeClr val="bg1"/>
          </a:solidFill>
        </p:grpSpPr>
        <p:sp>
          <p:nvSpPr>
            <p:cNvPr id="94230" name="Text Box 6"/>
            <p:cNvSpPr txBox="1">
              <a:spLocks noChangeArrowheads="1"/>
            </p:cNvSpPr>
            <p:nvPr/>
          </p:nvSpPr>
          <p:spPr bwMode="auto">
            <a:xfrm>
              <a:off x="2879" y="2701"/>
              <a:ext cx="1350" cy="331"/>
            </a:xfrm>
            <a:prstGeom prst="rect">
              <a:avLst/>
            </a:prstGeom>
            <a:grpFill/>
            <a:ln w="38100" algn="ctr">
              <a:noFill/>
              <a:miter lim="800000"/>
              <a:headEnd/>
              <a:tailEnd/>
            </a:ln>
          </p:spPr>
          <p:txBody>
            <a:bodyPr lIns="90000" tIns="46800" rIns="90000" bIns="46800">
              <a:spAutoFit/>
            </a:bodyPr>
            <a:lstStyle/>
            <a:p>
              <a:pPr algn="ctr">
                <a:spcBef>
                  <a:spcPct val="50000"/>
                </a:spcBef>
              </a:pPr>
              <a:r>
                <a:rPr kumimoji="1" lang="zh-CN" altLang="en-US" sz="2800">
                  <a:latin typeface="+mn-ea"/>
                  <a:ea typeface="+mn-ea"/>
                </a:rPr>
                <a:t>红外探照灯</a:t>
              </a:r>
            </a:p>
          </p:txBody>
        </p:sp>
        <p:sp>
          <p:nvSpPr>
            <p:cNvPr id="94231" name="Text Box 7"/>
            <p:cNvSpPr txBox="1">
              <a:spLocks noChangeArrowheads="1"/>
            </p:cNvSpPr>
            <p:nvPr/>
          </p:nvSpPr>
          <p:spPr bwMode="auto">
            <a:xfrm>
              <a:off x="2789" y="3113"/>
              <a:ext cx="1606" cy="331"/>
            </a:xfrm>
            <a:prstGeom prst="rect">
              <a:avLst/>
            </a:prstGeom>
            <a:grpFill/>
            <a:ln w="38100" algn="ctr">
              <a:noFill/>
              <a:miter lim="800000"/>
              <a:headEnd/>
              <a:tailEnd/>
            </a:ln>
          </p:spPr>
          <p:txBody>
            <a:bodyPr lIns="90000" tIns="46800" rIns="90000" bIns="46800">
              <a:spAutoFit/>
            </a:bodyPr>
            <a:lstStyle/>
            <a:p>
              <a:pPr algn="ctr">
                <a:spcBef>
                  <a:spcPct val="50000"/>
                </a:spcBef>
              </a:pPr>
              <a:r>
                <a:rPr kumimoji="1" lang="zh-CN" altLang="en-US" sz="2800" b="1" dirty="0">
                  <a:solidFill>
                    <a:srgbClr val="0000FF"/>
                  </a:solidFill>
                  <a:latin typeface="+mn-ea"/>
                  <a:ea typeface="+mn-ea"/>
                </a:rPr>
                <a:t>红外辐射光源</a:t>
              </a:r>
            </a:p>
          </p:txBody>
        </p:sp>
      </p:grpSp>
      <p:grpSp>
        <p:nvGrpSpPr>
          <p:cNvPr id="3" name="Group 8"/>
          <p:cNvGrpSpPr>
            <a:grpSpLocks/>
          </p:cNvGrpSpPr>
          <p:nvPr/>
        </p:nvGrpSpPr>
        <p:grpSpPr bwMode="auto">
          <a:xfrm>
            <a:off x="2338388" y="4287837"/>
            <a:ext cx="2016125" cy="2035174"/>
            <a:chOff x="1473" y="2701"/>
            <a:chExt cx="1270" cy="1282"/>
          </a:xfrm>
          <a:solidFill>
            <a:schemeClr val="bg1"/>
          </a:solidFill>
        </p:grpSpPr>
        <p:sp>
          <p:nvSpPr>
            <p:cNvPr id="94228" name="Text Box 9"/>
            <p:cNvSpPr txBox="1">
              <a:spLocks noChangeArrowheads="1"/>
            </p:cNvSpPr>
            <p:nvPr/>
          </p:nvSpPr>
          <p:spPr bwMode="auto">
            <a:xfrm>
              <a:off x="1473" y="2701"/>
              <a:ext cx="1270" cy="331"/>
            </a:xfrm>
            <a:prstGeom prst="rect">
              <a:avLst/>
            </a:prstGeom>
            <a:grpFill/>
            <a:ln w="38100" algn="ctr">
              <a:noFill/>
              <a:miter lim="800000"/>
              <a:headEnd/>
              <a:tailEnd/>
            </a:ln>
          </p:spPr>
          <p:txBody>
            <a:bodyPr lIns="90000" tIns="46800" rIns="90000" bIns="46800">
              <a:spAutoFit/>
            </a:bodyPr>
            <a:lstStyle/>
            <a:p>
              <a:pPr algn="ctr">
                <a:spcBef>
                  <a:spcPct val="50000"/>
                </a:spcBef>
              </a:pPr>
              <a:r>
                <a:rPr kumimoji="1" lang="zh-CN" altLang="en-US" sz="2800" dirty="0">
                  <a:latin typeface="+mn-ea"/>
                  <a:ea typeface="+mn-ea"/>
                </a:rPr>
                <a:t>红外变像管</a:t>
              </a:r>
            </a:p>
          </p:txBody>
        </p:sp>
        <p:sp>
          <p:nvSpPr>
            <p:cNvPr id="94229" name="Text Box 10"/>
            <p:cNvSpPr txBox="1">
              <a:spLocks noChangeArrowheads="1"/>
            </p:cNvSpPr>
            <p:nvPr/>
          </p:nvSpPr>
          <p:spPr bwMode="auto">
            <a:xfrm>
              <a:off x="1474" y="3109"/>
              <a:ext cx="1179" cy="874"/>
            </a:xfrm>
            <a:prstGeom prst="rect">
              <a:avLst/>
            </a:prstGeom>
            <a:grpFill/>
            <a:ln w="38100" algn="ctr">
              <a:noFill/>
              <a:miter lim="800000"/>
              <a:headEnd/>
              <a:tailEnd/>
            </a:ln>
          </p:spPr>
          <p:txBody>
            <a:bodyPr lIns="90000" tIns="46800" rIns="90000" bIns="46800">
              <a:spAutoFit/>
            </a:bodyPr>
            <a:lstStyle/>
            <a:p>
              <a:pPr algn="ctr">
                <a:spcBef>
                  <a:spcPct val="50000"/>
                </a:spcBef>
              </a:pPr>
              <a:r>
                <a:rPr kumimoji="1" lang="zh-CN" altLang="en-US" sz="2800" dirty="0">
                  <a:latin typeface="+mn-ea"/>
                  <a:ea typeface="+mn-ea"/>
                </a:rPr>
                <a:t>光谱转换电子成像</a:t>
              </a:r>
              <a:r>
                <a:rPr kumimoji="1" lang="zh-CN" altLang="en-US" sz="2800" b="1" dirty="0">
                  <a:solidFill>
                    <a:srgbClr val="0000FF"/>
                  </a:solidFill>
                  <a:latin typeface="+mn-ea"/>
                  <a:ea typeface="+mn-ea"/>
                </a:rPr>
                <a:t>亮度增强</a:t>
              </a:r>
            </a:p>
          </p:txBody>
        </p:sp>
      </p:grpSp>
      <p:grpSp>
        <p:nvGrpSpPr>
          <p:cNvPr id="4" name="Group 11"/>
          <p:cNvGrpSpPr>
            <a:grpSpLocks/>
          </p:cNvGrpSpPr>
          <p:nvPr/>
        </p:nvGrpSpPr>
        <p:grpSpPr bwMode="auto">
          <a:xfrm>
            <a:off x="6804025" y="4287838"/>
            <a:ext cx="2266950" cy="1179512"/>
            <a:chOff x="4286" y="2701"/>
            <a:chExt cx="1428" cy="743"/>
          </a:xfrm>
          <a:solidFill>
            <a:schemeClr val="bg1"/>
          </a:solidFill>
        </p:grpSpPr>
        <p:sp>
          <p:nvSpPr>
            <p:cNvPr id="94226" name="Text Box 12"/>
            <p:cNvSpPr txBox="1">
              <a:spLocks noChangeArrowheads="1"/>
            </p:cNvSpPr>
            <p:nvPr/>
          </p:nvSpPr>
          <p:spPr bwMode="auto">
            <a:xfrm>
              <a:off x="4364" y="2701"/>
              <a:ext cx="1282" cy="331"/>
            </a:xfrm>
            <a:prstGeom prst="rect">
              <a:avLst/>
            </a:prstGeom>
            <a:grpFill/>
            <a:ln w="38100" algn="ctr">
              <a:noFill/>
              <a:miter lim="800000"/>
              <a:headEnd/>
              <a:tailEnd/>
            </a:ln>
          </p:spPr>
          <p:txBody>
            <a:bodyPr lIns="90000" tIns="46800" rIns="90000" bIns="46800">
              <a:spAutoFit/>
            </a:bodyPr>
            <a:lstStyle/>
            <a:p>
              <a:pPr algn="ctr">
                <a:spcBef>
                  <a:spcPct val="50000"/>
                </a:spcBef>
              </a:pPr>
              <a:r>
                <a:rPr kumimoji="1" lang="zh-CN" altLang="en-US" sz="2800">
                  <a:latin typeface="+mn-ea"/>
                  <a:ea typeface="+mn-ea"/>
                </a:rPr>
                <a:t>高压电源</a:t>
              </a:r>
            </a:p>
          </p:txBody>
        </p:sp>
        <p:sp>
          <p:nvSpPr>
            <p:cNvPr id="94227" name="Text Box 13"/>
            <p:cNvSpPr txBox="1">
              <a:spLocks noChangeArrowheads="1"/>
            </p:cNvSpPr>
            <p:nvPr/>
          </p:nvSpPr>
          <p:spPr bwMode="auto">
            <a:xfrm>
              <a:off x="4286" y="3113"/>
              <a:ext cx="1428" cy="331"/>
            </a:xfrm>
            <a:prstGeom prst="rect">
              <a:avLst/>
            </a:prstGeom>
            <a:grpFill/>
            <a:ln w="38100" algn="ctr">
              <a:noFill/>
              <a:miter lim="800000"/>
              <a:headEnd/>
              <a:tailEnd/>
            </a:ln>
          </p:spPr>
          <p:txBody>
            <a:bodyPr lIns="90000" tIns="46800" rIns="90000" bIns="46800">
              <a:spAutoFit/>
            </a:bodyPr>
            <a:lstStyle/>
            <a:p>
              <a:pPr algn="ctr">
                <a:spcBef>
                  <a:spcPct val="50000"/>
                </a:spcBef>
              </a:pPr>
              <a:r>
                <a:rPr kumimoji="1" lang="zh-CN" altLang="en-US" sz="2800">
                  <a:latin typeface="+mn-ea"/>
                  <a:ea typeface="+mn-ea"/>
                </a:rPr>
                <a:t>变像管电源</a:t>
              </a:r>
            </a:p>
          </p:txBody>
        </p:sp>
      </p:grpSp>
      <p:grpSp>
        <p:nvGrpSpPr>
          <p:cNvPr id="5" name="Group 14"/>
          <p:cNvGrpSpPr>
            <a:grpSpLocks/>
          </p:cNvGrpSpPr>
          <p:nvPr/>
        </p:nvGrpSpPr>
        <p:grpSpPr bwMode="auto">
          <a:xfrm>
            <a:off x="250825" y="4287838"/>
            <a:ext cx="1903413" cy="1536700"/>
            <a:chOff x="158" y="2701"/>
            <a:chExt cx="1199" cy="968"/>
          </a:xfrm>
          <a:solidFill>
            <a:schemeClr val="bg1"/>
          </a:solidFill>
        </p:grpSpPr>
        <p:sp>
          <p:nvSpPr>
            <p:cNvPr id="94224" name="Text Box 15"/>
            <p:cNvSpPr txBox="1">
              <a:spLocks noChangeArrowheads="1"/>
            </p:cNvSpPr>
            <p:nvPr/>
          </p:nvSpPr>
          <p:spPr bwMode="auto">
            <a:xfrm>
              <a:off x="158" y="2701"/>
              <a:ext cx="1199" cy="331"/>
            </a:xfrm>
            <a:prstGeom prst="rect">
              <a:avLst/>
            </a:prstGeom>
            <a:grpFill/>
            <a:ln w="38100" algn="ctr">
              <a:noFill/>
              <a:miter lim="800000"/>
              <a:headEnd/>
              <a:tailEnd/>
            </a:ln>
          </p:spPr>
          <p:txBody>
            <a:bodyPr lIns="90000" tIns="46800" rIns="90000" bIns="46800">
              <a:spAutoFit/>
            </a:bodyPr>
            <a:lstStyle/>
            <a:p>
              <a:pPr algn="ctr">
                <a:spcBef>
                  <a:spcPct val="50000"/>
                </a:spcBef>
              </a:pPr>
              <a:r>
                <a:rPr kumimoji="1" lang="zh-CN" altLang="en-US" sz="2800" dirty="0">
                  <a:latin typeface="+mn-ea"/>
                  <a:ea typeface="+mn-ea"/>
                </a:rPr>
                <a:t>光学系统</a:t>
              </a:r>
            </a:p>
          </p:txBody>
        </p:sp>
        <p:sp>
          <p:nvSpPr>
            <p:cNvPr id="94225" name="Text Box 16"/>
            <p:cNvSpPr txBox="1">
              <a:spLocks noChangeArrowheads="1"/>
            </p:cNvSpPr>
            <p:nvPr/>
          </p:nvSpPr>
          <p:spPr bwMode="auto">
            <a:xfrm>
              <a:off x="249" y="3067"/>
              <a:ext cx="997" cy="602"/>
            </a:xfrm>
            <a:prstGeom prst="rect">
              <a:avLst/>
            </a:prstGeom>
            <a:grpFill/>
            <a:ln w="38100" algn="ctr">
              <a:noFill/>
              <a:miter lim="800000"/>
              <a:headEnd/>
              <a:tailEnd/>
            </a:ln>
          </p:spPr>
          <p:txBody>
            <a:bodyPr lIns="90000" tIns="46800" rIns="90000" bIns="46800">
              <a:spAutoFit/>
            </a:bodyPr>
            <a:lstStyle/>
            <a:p>
              <a:pPr algn="ctr">
                <a:spcBef>
                  <a:spcPct val="50000"/>
                </a:spcBef>
              </a:pPr>
              <a:r>
                <a:rPr kumimoji="1" lang="en-US" altLang="zh-CN" sz="2800">
                  <a:latin typeface="+mn-ea"/>
                  <a:ea typeface="+mn-ea"/>
                </a:rPr>
                <a:t> </a:t>
              </a:r>
              <a:r>
                <a:rPr kumimoji="1" lang="zh-CN" altLang="en-US" sz="2800">
                  <a:latin typeface="+mn-ea"/>
                  <a:ea typeface="+mn-ea"/>
                </a:rPr>
                <a:t>物镜组 目镜组</a:t>
              </a:r>
            </a:p>
          </p:txBody>
        </p:sp>
      </p:grpSp>
      <p:grpSp>
        <p:nvGrpSpPr>
          <p:cNvPr id="6" name="Group 17"/>
          <p:cNvGrpSpPr>
            <a:grpSpLocks/>
          </p:cNvGrpSpPr>
          <p:nvPr/>
        </p:nvGrpSpPr>
        <p:grpSpPr bwMode="auto">
          <a:xfrm>
            <a:off x="1258888" y="2924175"/>
            <a:ext cx="6697662" cy="1322388"/>
            <a:chOff x="793" y="1842"/>
            <a:chExt cx="4219" cy="833"/>
          </a:xfrm>
          <a:solidFill>
            <a:schemeClr val="bg1"/>
          </a:solidFill>
        </p:grpSpPr>
        <p:sp>
          <p:nvSpPr>
            <p:cNvPr id="94218" name="Line 18"/>
            <p:cNvSpPr>
              <a:spLocks noChangeShapeType="1"/>
            </p:cNvSpPr>
            <p:nvPr/>
          </p:nvSpPr>
          <p:spPr bwMode="auto">
            <a:xfrm>
              <a:off x="2971" y="1842"/>
              <a:ext cx="5" cy="302"/>
            </a:xfrm>
            <a:prstGeom prst="line">
              <a:avLst/>
            </a:prstGeom>
            <a:grpFill/>
            <a:ln w="63500">
              <a:solidFill>
                <a:schemeClr val="tx1"/>
              </a:solidFill>
              <a:miter lim="800000"/>
              <a:headEnd/>
              <a:tailEnd/>
            </a:ln>
          </p:spPr>
          <p:txBody>
            <a:bodyPr lIns="90000" tIns="46800" rIns="90000" bIns="46800">
              <a:spAutoFit/>
            </a:bodyPr>
            <a:lstStyle/>
            <a:p>
              <a:endParaRPr lang="zh-CN" altLang="en-US">
                <a:latin typeface="+mn-ea"/>
                <a:ea typeface="+mn-ea"/>
              </a:endParaRPr>
            </a:p>
          </p:txBody>
        </p:sp>
        <p:sp>
          <p:nvSpPr>
            <p:cNvPr id="94219" name="Line 19"/>
            <p:cNvSpPr>
              <a:spLocks noChangeShapeType="1"/>
            </p:cNvSpPr>
            <p:nvPr/>
          </p:nvSpPr>
          <p:spPr bwMode="auto">
            <a:xfrm flipV="1">
              <a:off x="793" y="2160"/>
              <a:ext cx="4219" cy="0"/>
            </a:xfrm>
            <a:prstGeom prst="line">
              <a:avLst/>
            </a:prstGeom>
            <a:grpFill/>
            <a:ln w="63500">
              <a:solidFill>
                <a:schemeClr val="tx1"/>
              </a:solidFill>
              <a:miter lim="800000"/>
              <a:headEnd/>
              <a:tailEnd/>
            </a:ln>
          </p:spPr>
          <p:txBody>
            <a:bodyPr lIns="90000" tIns="46800" rIns="90000" bIns="46800">
              <a:spAutoFit/>
            </a:bodyPr>
            <a:lstStyle/>
            <a:p>
              <a:endParaRPr lang="zh-CN" altLang="en-US">
                <a:latin typeface="+mn-ea"/>
                <a:ea typeface="+mn-ea"/>
              </a:endParaRPr>
            </a:p>
          </p:txBody>
        </p:sp>
        <p:sp>
          <p:nvSpPr>
            <p:cNvPr id="94220" name="Line 20"/>
            <p:cNvSpPr>
              <a:spLocks noChangeShapeType="1"/>
            </p:cNvSpPr>
            <p:nvPr/>
          </p:nvSpPr>
          <p:spPr bwMode="auto">
            <a:xfrm>
              <a:off x="793" y="2144"/>
              <a:ext cx="0" cy="515"/>
            </a:xfrm>
            <a:prstGeom prst="line">
              <a:avLst/>
            </a:prstGeom>
            <a:grpFill/>
            <a:ln w="63500">
              <a:solidFill>
                <a:schemeClr val="tx1"/>
              </a:solidFill>
              <a:miter lim="800000"/>
              <a:headEnd/>
              <a:tailEnd/>
            </a:ln>
          </p:spPr>
          <p:txBody>
            <a:bodyPr lIns="90000" tIns="46800" rIns="90000" bIns="46800">
              <a:spAutoFit/>
            </a:bodyPr>
            <a:lstStyle/>
            <a:p>
              <a:endParaRPr lang="zh-CN" altLang="en-US">
                <a:latin typeface="+mn-ea"/>
                <a:ea typeface="+mn-ea"/>
              </a:endParaRPr>
            </a:p>
          </p:txBody>
        </p:sp>
        <p:sp>
          <p:nvSpPr>
            <p:cNvPr id="94221" name="Line 21"/>
            <p:cNvSpPr>
              <a:spLocks noChangeShapeType="1"/>
            </p:cNvSpPr>
            <p:nvPr/>
          </p:nvSpPr>
          <p:spPr bwMode="auto">
            <a:xfrm>
              <a:off x="2109" y="2160"/>
              <a:ext cx="0" cy="515"/>
            </a:xfrm>
            <a:prstGeom prst="line">
              <a:avLst/>
            </a:prstGeom>
            <a:grpFill/>
            <a:ln w="63500">
              <a:solidFill>
                <a:schemeClr val="tx1"/>
              </a:solidFill>
              <a:miter lim="800000"/>
              <a:headEnd/>
              <a:tailEnd/>
            </a:ln>
          </p:spPr>
          <p:txBody>
            <a:bodyPr lIns="90000" tIns="46800" rIns="90000" bIns="46800">
              <a:spAutoFit/>
            </a:bodyPr>
            <a:lstStyle/>
            <a:p>
              <a:endParaRPr lang="zh-CN" altLang="en-US">
                <a:latin typeface="+mn-ea"/>
                <a:ea typeface="+mn-ea"/>
              </a:endParaRPr>
            </a:p>
          </p:txBody>
        </p:sp>
        <p:sp>
          <p:nvSpPr>
            <p:cNvPr id="94222" name="Line 22"/>
            <p:cNvSpPr>
              <a:spLocks noChangeShapeType="1"/>
            </p:cNvSpPr>
            <p:nvPr/>
          </p:nvSpPr>
          <p:spPr bwMode="auto">
            <a:xfrm>
              <a:off x="3606" y="2160"/>
              <a:ext cx="0" cy="515"/>
            </a:xfrm>
            <a:prstGeom prst="line">
              <a:avLst/>
            </a:prstGeom>
            <a:grpFill/>
            <a:ln w="63500">
              <a:solidFill>
                <a:schemeClr val="tx1"/>
              </a:solidFill>
              <a:miter lim="800000"/>
              <a:headEnd/>
              <a:tailEnd/>
            </a:ln>
          </p:spPr>
          <p:txBody>
            <a:bodyPr lIns="90000" tIns="46800" rIns="90000" bIns="46800">
              <a:spAutoFit/>
            </a:bodyPr>
            <a:lstStyle/>
            <a:p>
              <a:endParaRPr lang="zh-CN" altLang="en-US">
                <a:latin typeface="+mn-ea"/>
                <a:ea typeface="+mn-ea"/>
              </a:endParaRPr>
            </a:p>
          </p:txBody>
        </p:sp>
        <p:sp>
          <p:nvSpPr>
            <p:cNvPr id="94223" name="Line 23"/>
            <p:cNvSpPr>
              <a:spLocks noChangeShapeType="1"/>
            </p:cNvSpPr>
            <p:nvPr/>
          </p:nvSpPr>
          <p:spPr bwMode="auto">
            <a:xfrm>
              <a:off x="5012" y="2160"/>
              <a:ext cx="0" cy="515"/>
            </a:xfrm>
            <a:prstGeom prst="line">
              <a:avLst/>
            </a:prstGeom>
            <a:grpFill/>
            <a:ln w="63500">
              <a:solidFill>
                <a:schemeClr val="tx1"/>
              </a:solidFill>
              <a:miter lim="800000"/>
              <a:headEnd/>
              <a:tailEnd/>
            </a:ln>
          </p:spPr>
          <p:txBody>
            <a:bodyPr lIns="90000" tIns="46800" rIns="90000" bIns="46800">
              <a:spAutoFit/>
            </a:bodyPr>
            <a:lstStyle/>
            <a:p>
              <a:endParaRPr lang="zh-CN" altLang="en-US">
                <a:latin typeface="+mn-ea"/>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94916"/>
                                        </p:tgtEl>
                                        <p:attrNameLst>
                                          <p:attrName>style.visibility</p:attrName>
                                        </p:attrNameLst>
                                      </p:cBhvr>
                                      <p:to>
                                        <p:strVal val="visible"/>
                                      </p:to>
                                    </p:set>
                                    <p:anim calcmode="lin" valueType="num">
                                      <p:cBhvr>
                                        <p:cTn id="7" dur="1000" fill="hold"/>
                                        <p:tgtEl>
                                          <p:spTgt spid="294916"/>
                                        </p:tgtEl>
                                        <p:attrNameLst>
                                          <p:attrName>ppt_w</p:attrName>
                                        </p:attrNameLst>
                                      </p:cBhvr>
                                      <p:tavLst>
                                        <p:tav tm="0">
                                          <p:val>
                                            <p:strVal val="#ppt_w*0.70"/>
                                          </p:val>
                                        </p:tav>
                                        <p:tav tm="100000">
                                          <p:val>
                                            <p:strVal val="#ppt_w"/>
                                          </p:val>
                                        </p:tav>
                                      </p:tavLst>
                                    </p:anim>
                                    <p:anim calcmode="lin" valueType="num">
                                      <p:cBhvr>
                                        <p:cTn id="8" dur="1000" fill="hold"/>
                                        <p:tgtEl>
                                          <p:spTgt spid="294916"/>
                                        </p:tgtEl>
                                        <p:attrNameLst>
                                          <p:attrName>ppt_h</p:attrName>
                                        </p:attrNameLst>
                                      </p:cBhvr>
                                      <p:tavLst>
                                        <p:tav tm="0">
                                          <p:val>
                                            <p:strVal val="#ppt_h"/>
                                          </p:val>
                                        </p:tav>
                                        <p:tav tm="100000">
                                          <p:val>
                                            <p:strVal val="#ppt_h"/>
                                          </p:val>
                                        </p:tav>
                                      </p:tavLst>
                                    </p:anim>
                                    <p:animEffect transition="in" filter="fade">
                                      <p:cBhvr>
                                        <p:cTn id="9" dur="1000"/>
                                        <p:tgtEl>
                                          <p:spTgt spid="294916"/>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anim calcmode="lin" valueType="num">
                                      <p:cBhvr>
                                        <p:cTn id="36" dur="1000" fill="hold"/>
                                        <p:tgtEl>
                                          <p:spTgt spid="2"/>
                                        </p:tgtEl>
                                        <p:attrNameLst>
                                          <p:attrName>ppt_x</p:attrName>
                                        </p:attrNameLst>
                                      </p:cBhvr>
                                      <p:tavLst>
                                        <p:tav tm="0">
                                          <p:val>
                                            <p:strVal val="#ppt_x"/>
                                          </p:val>
                                        </p:tav>
                                        <p:tav tm="100000">
                                          <p:val>
                                            <p:strVal val="#ppt_x"/>
                                          </p:val>
                                        </p:tav>
                                      </p:tavLst>
                                    </p:anim>
                                    <p:anim calcmode="lin" valueType="num">
                                      <p:cBhvr>
                                        <p:cTn id="3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0"/>
                                        <p:tgtEl>
                                          <p:spTgt spid="4"/>
                                        </p:tgtEl>
                                      </p:cBhvr>
                                    </p:animEffect>
                                    <p:anim calcmode="lin" valueType="num">
                                      <p:cBhvr>
                                        <p:cTn id="43" dur="1000" fill="hold"/>
                                        <p:tgtEl>
                                          <p:spTgt spid="4"/>
                                        </p:tgtEl>
                                        <p:attrNameLst>
                                          <p:attrName>ppt_x</p:attrName>
                                        </p:attrNameLst>
                                      </p:cBhvr>
                                      <p:tavLst>
                                        <p:tav tm="0">
                                          <p:val>
                                            <p:strVal val="#ppt_x"/>
                                          </p:val>
                                        </p:tav>
                                        <p:tav tm="100000">
                                          <p:val>
                                            <p:strVal val="#ppt_x"/>
                                          </p:val>
                                        </p:tav>
                                      </p:tavLst>
                                    </p:anim>
                                    <p:anim calcmode="lin" valueType="num">
                                      <p:cBhvr>
                                        <p:cTn id="4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6513" y="542925"/>
            <a:ext cx="9144000" cy="5410200"/>
            <a:chOff x="23" y="342"/>
            <a:chExt cx="5760" cy="3408"/>
          </a:xfrm>
        </p:grpSpPr>
        <p:pic>
          <p:nvPicPr>
            <p:cNvPr id="95240" name="Picture 3" descr="5-4"/>
            <p:cNvPicPr>
              <a:picLocks noChangeAspect="1" noChangeArrowheads="1"/>
            </p:cNvPicPr>
            <p:nvPr/>
          </p:nvPicPr>
          <p:blipFill>
            <a:blip r:embed="rId2" cstate="print"/>
            <a:srcRect/>
            <a:stretch>
              <a:fillRect/>
            </a:stretch>
          </p:blipFill>
          <p:spPr bwMode="auto">
            <a:xfrm>
              <a:off x="23" y="342"/>
              <a:ext cx="5760" cy="2952"/>
            </a:xfrm>
            <a:prstGeom prst="rect">
              <a:avLst/>
            </a:prstGeom>
            <a:noFill/>
            <a:ln w="9525">
              <a:noFill/>
              <a:miter lim="800000"/>
              <a:headEnd/>
              <a:tailEnd/>
            </a:ln>
          </p:spPr>
        </p:pic>
        <p:sp>
          <p:nvSpPr>
            <p:cNvPr id="95241" name="Text Box 4"/>
            <p:cNvSpPr txBox="1">
              <a:spLocks noChangeArrowheads="1"/>
            </p:cNvSpPr>
            <p:nvPr/>
          </p:nvSpPr>
          <p:spPr bwMode="auto">
            <a:xfrm>
              <a:off x="1202" y="3385"/>
              <a:ext cx="3583" cy="365"/>
            </a:xfrm>
            <a:prstGeom prst="rect">
              <a:avLst/>
            </a:prstGeom>
            <a:noFill/>
            <a:ln w="38100">
              <a:noFill/>
              <a:miter lim="800000"/>
              <a:headEnd/>
              <a:tailEnd/>
            </a:ln>
          </p:spPr>
          <p:txBody>
            <a:bodyPr lIns="90000" tIns="46800" rIns="90000" bIns="46800">
              <a:spAutoFit/>
            </a:bodyPr>
            <a:lstStyle/>
            <a:p>
              <a:pPr algn="ctr">
                <a:spcBef>
                  <a:spcPct val="50000"/>
                </a:spcBef>
              </a:pPr>
              <a:r>
                <a:rPr lang="zh-CN" altLang="en-US" sz="3200" dirty="0">
                  <a:latin typeface="Garamond" pitchFamily="18" charset="0"/>
                </a:rPr>
                <a:t>主动式红外成像系统结构</a:t>
              </a:r>
            </a:p>
          </p:txBody>
        </p:sp>
      </p:grpSp>
      <p:grpSp>
        <p:nvGrpSpPr>
          <p:cNvPr id="3" name="Group 5"/>
          <p:cNvGrpSpPr>
            <a:grpSpLocks/>
          </p:cNvGrpSpPr>
          <p:nvPr/>
        </p:nvGrpSpPr>
        <p:grpSpPr bwMode="auto">
          <a:xfrm>
            <a:off x="34925" y="1412875"/>
            <a:ext cx="7345363" cy="3960813"/>
            <a:chOff x="22" y="890"/>
            <a:chExt cx="4627" cy="2495"/>
          </a:xfrm>
        </p:grpSpPr>
        <p:sp>
          <p:nvSpPr>
            <p:cNvPr id="95236" name="Oval 6"/>
            <p:cNvSpPr>
              <a:spLocks noChangeArrowheads="1"/>
            </p:cNvSpPr>
            <p:nvPr/>
          </p:nvSpPr>
          <p:spPr bwMode="auto">
            <a:xfrm>
              <a:off x="1610" y="2886"/>
              <a:ext cx="998" cy="499"/>
            </a:xfrm>
            <a:prstGeom prst="ellipse">
              <a:avLst/>
            </a:prstGeom>
            <a:noFill/>
            <a:ln w="63500">
              <a:solidFill>
                <a:srgbClr val="FF0000"/>
              </a:solidFill>
              <a:miter lim="800000"/>
              <a:headEnd/>
              <a:tailEnd/>
            </a:ln>
          </p:spPr>
          <p:txBody>
            <a:bodyPr wrap="none" lIns="90000" tIns="46800" rIns="90000" bIns="46800" anchor="ctr">
              <a:spAutoFit/>
            </a:bodyPr>
            <a:lstStyle/>
            <a:p>
              <a:endParaRPr lang="zh-CN" altLang="en-US"/>
            </a:p>
          </p:txBody>
        </p:sp>
        <p:sp>
          <p:nvSpPr>
            <p:cNvPr id="95237" name="Oval 7"/>
            <p:cNvSpPr>
              <a:spLocks noChangeArrowheads="1"/>
            </p:cNvSpPr>
            <p:nvPr/>
          </p:nvSpPr>
          <p:spPr bwMode="auto">
            <a:xfrm>
              <a:off x="22" y="890"/>
              <a:ext cx="998" cy="499"/>
            </a:xfrm>
            <a:prstGeom prst="ellipse">
              <a:avLst/>
            </a:prstGeom>
            <a:noFill/>
            <a:ln w="63500">
              <a:solidFill>
                <a:srgbClr val="FF0000"/>
              </a:solidFill>
              <a:miter lim="800000"/>
              <a:headEnd/>
              <a:tailEnd/>
            </a:ln>
          </p:spPr>
          <p:txBody>
            <a:bodyPr wrap="none" lIns="90000" tIns="46800" rIns="90000" bIns="46800" anchor="ctr">
              <a:spAutoFit/>
            </a:bodyPr>
            <a:lstStyle/>
            <a:p>
              <a:endParaRPr lang="zh-CN" altLang="en-US"/>
            </a:p>
          </p:txBody>
        </p:sp>
        <p:sp>
          <p:nvSpPr>
            <p:cNvPr id="95238" name="Oval 8"/>
            <p:cNvSpPr>
              <a:spLocks noChangeArrowheads="1"/>
            </p:cNvSpPr>
            <p:nvPr/>
          </p:nvSpPr>
          <p:spPr bwMode="auto">
            <a:xfrm>
              <a:off x="3651" y="2886"/>
              <a:ext cx="998" cy="499"/>
            </a:xfrm>
            <a:prstGeom prst="ellipse">
              <a:avLst/>
            </a:prstGeom>
            <a:noFill/>
            <a:ln w="63500">
              <a:solidFill>
                <a:srgbClr val="FF0000"/>
              </a:solidFill>
              <a:miter lim="800000"/>
              <a:headEnd/>
              <a:tailEnd/>
            </a:ln>
          </p:spPr>
          <p:txBody>
            <a:bodyPr wrap="none" lIns="90000" tIns="46800" rIns="90000" bIns="46800" anchor="ctr">
              <a:spAutoFit/>
            </a:bodyPr>
            <a:lstStyle/>
            <a:p>
              <a:endParaRPr lang="zh-CN" altLang="en-US"/>
            </a:p>
          </p:txBody>
        </p:sp>
        <p:sp>
          <p:nvSpPr>
            <p:cNvPr id="95239" name="Oval 9"/>
            <p:cNvSpPr>
              <a:spLocks noChangeArrowheads="1"/>
            </p:cNvSpPr>
            <p:nvPr/>
          </p:nvSpPr>
          <p:spPr bwMode="auto">
            <a:xfrm>
              <a:off x="2426" y="1480"/>
              <a:ext cx="1225" cy="771"/>
            </a:xfrm>
            <a:prstGeom prst="ellipse">
              <a:avLst/>
            </a:prstGeom>
            <a:noFill/>
            <a:ln w="63500">
              <a:solidFill>
                <a:srgbClr val="FF0000"/>
              </a:solidFill>
              <a:miter lim="800000"/>
              <a:headEnd/>
              <a:tailEnd/>
            </a:ln>
          </p:spPr>
          <p:txBody>
            <a:bodyPr lIns="90000" tIns="46800" rIns="90000" bIns="46800" anchor="ctr">
              <a:spAutoFit/>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ppt_w</p:attrName>
                                        </p:attrNameLst>
                                      </p:cBhvr>
                                      <p:tavLst>
                                        <p:tav tm="0">
                                          <p:val>
                                            <p:strVal val="#ppt_w*0.70"/>
                                          </p:val>
                                        </p:tav>
                                        <p:tav tm="100000">
                                          <p:val>
                                            <p:strVal val="#ppt_w"/>
                                          </p:val>
                                        </p:tav>
                                      </p:tavLst>
                                    </p:anim>
                                    <p:anim calcmode="lin" valueType="num">
                                      <p:cBhvr>
                                        <p:cTn id="16" dur="1000" fill="hold"/>
                                        <p:tgtEl>
                                          <p:spTgt spid="3"/>
                                        </p:tgtEl>
                                        <p:attrNameLst>
                                          <p:attrName>ppt_h</p:attrName>
                                        </p:attrNameLst>
                                      </p:cBhvr>
                                      <p:tavLst>
                                        <p:tav tm="0">
                                          <p:val>
                                            <p:strVal val="#ppt_h"/>
                                          </p:val>
                                        </p:tav>
                                        <p:tav tm="100000">
                                          <p:val>
                                            <p:strVal val="#ppt_h"/>
                                          </p:val>
                                        </p:tav>
                                      </p:tavLst>
                                    </p:anim>
                                    <p:animEffect transition="in" filter="fade">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82563" y="188913"/>
            <a:ext cx="8686800" cy="1143000"/>
          </a:xfrm>
        </p:spPr>
        <p:txBody>
          <a:bodyPr/>
          <a:lstStyle/>
          <a:p>
            <a:pPr eaLnBrk="1" hangingPunct="1"/>
            <a:r>
              <a:rPr lang="en-IE" altLang="zh-CN" dirty="0" smtClean="0">
                <a:latin typeface="Times New Roman" pitchFamily="18" charset="0"/>
                <a:cs typeface="Times New Roman" pitchFamily="18" charset="0"/>
              </a:rPr>
              <a:t>Origins of Digital Image Processing</a:t>
            </a:r>
            <a:r>
              <a:rPr lang="en-IE" altLang="zh-CN" sz="4000" b="1" dirty="0" smtClean="0">
                <a:latin typeface="Times New Roman" pitchFamily="18" charset="0"/>
                <a:cs typeface="Times New Roman" pitchFamily="18" charset="0"/>
              </a:rPr>
              <a:t/>
            </a:r>
            <a:br>
              <a:rPr lang="en-IE" altLang="zh-CN" sz="4000" b="1" dirty="0" smtClean="0">
                <a:latin typeface="Times New Roman" pitchFamily="18" charset="0"/>
                <a:cs typeface="Times New Roman" pitchFamily="18" charset="0"/>
              </a:rPr>
            </a:br>
            <a:r>
              <a:rPr lang="zh-CN" altLang="en-IE" b="1" dirty="0" smtClean="0">
                <a:latin typeface="Times New Roman" pitchFamily="18" charset="0"/>
                <a:cs typeface="Times New Roman" pitchFamily="18" charset="0"/>
              </a:rPr>
              <a:t>数字图像处理的历史</a:t>
            </a:r>
            <a:endParaRPr lang="en-US" altLang="zh-CN" b="1" dirty="0" smtClean="0">
              <a:latin typeface="Times New Roman" pitchFamily="18" charset="0"/>
              <a:cs typeface="Times New Roman" pitchFamily="18" charset="0"/>
            </a:endParaRPr>
          </a:p>
        </p:txBody>
      </p:sp>
      <p:sp>
        <p:nvSpPr>
          <p:cNvPr id="12291" name="Rectangle 3"/>
          <p:cNvSpPr>
            <a:spLocks noGrp="1" noChangeArrowheads="1"/>
          </p:cNvSpPr>
          <p:nvPr>
            <p:ph type="body" idx="1"/>
          </p:nvPr>
        </p:nvSpPr>
        <p:spPr>
          <a:xfrm>
            <a:off x="61663" y="1628800"/>
            <a:ext cx="8686801" cy="4525963"/>
          </a:xfrm>
        </p:spPr>
        <p:txBody>
          <a:bodyPr/>
          <a:lstStyle/>
          <a:p>
            <a:pPr eaLnBrk="1" hangingPunct="1">
              <a:lnSpc>
                <a:spcPct val="90000"/>
              </a:lnSpc>
            </a:pPr>
            <a:r>
              <a:rPr lang="en-IE" altLang="zh-CN" dirty="0" smtClean="0">
                <a:latin typeface="Times New Roman" pitchFamily="18" charset="0"/>
                <a:cs typeface="Times New Roman" pitchFamily="18" charset="0"/>
              </a:rPr>
              <a:t>20</a:t>
            </a:r>
            <a:r>
              <a:rPr lang="zh-CN" altLang="en-IE" dirty="0" smtClean="0">
                <a:latin typeface="Times New Roman" pitchFamily="18" charset="0"/>
                <a:cs typeface="Times New Roman" pitchFamily="18" charset="0"/>
              </a:rPr>
              <a:t>世纪60年代: 由于信息技术的快速发展，出现了一批数字图像处理</a:t>
            </a:r>
            <a:r>
              <a:rPr lang="zh-CN" altLang="en-US" dirty="0" smtClean="0">
                <a:latin typeface="Times New Roman" pitchFamily="18" charset="0"/>
                <a:cs typeface="Times New Roman" pitchFamily="18" charset="0"/>
              </a:rPr>
              <a:t>案例。</a:t>
            </a:r>
            <a:endParaRPr lang="en-IE" dirty="0" smtClean="0">
              <a:latin typeface="Times New Roman" pitchFamily="18" charset="0"/>
              <a:ea typeface="宋体" pitchFamily="2" charset="-122"/>
              <a:cs typeface="Times New Roman" pitchFamily="18" charset="0"/>
            </a:endParaRPr>
          </a:p>
          <a:p>
            <a:pPr lvl="1" eaLnBrk="1" hangingPunct="1">
              <a:lnSpc>
                <a:spcPct val="90000"/>
              </a:lnSpc>
            </a:pPr>
            <a:r>
              <a:rPr lang="en-IE" altLang="zh-CN" dirty="0" smtClean="0">
                <a:latin typeface="Times New Roman" pitchFamily="18" charset="0"/>
                <a:cs typeface="Times New Roman" pitchFamily="18" charset="0"/>
              </a:rPr>
              <a:t>1964:     </a:t>
            </a:r>
            <a:r>
              <a:rPr lang="zh-CN" altLang="en-IE" b="1" dirty="0" smtClean="0">
                <a:solidFill>
                  <a:srgbClr val="0000FF"/>
                </a:solidFill>
                <a:latin typeface="Times New Roman" pitchFamily="18" charset="0"/>
                <a:cs typeface="Times New Roman" pitchFamily="18" charset="0"/>
              </a:rPr>
              <a:t>旅行者7号</a:t>
            </a:r>
            <a:br>
              <a:rPr lang="zh-CN" altLang="en-IE" b="1" dirty="0" smtClean="0">
                <a:solidFill>
                  <a:srgbClr val="0000FF"/>
                </a:solidFill>
                <a:latin typeface="Times New Roman" pitchFamily="18" charset="0"/>
                <a:cs typeface="Times New Roman" pitchFamily="18" charset="0"/>
              </a:rPr>
            </a:br>
            <a:r>
              <a:rPr lang="zh-CN" altLang="en-IE" b="1" dirty="0" smtClean="0">
                <a:solidFill>
                  <a:srgbClr val="0000FF"/>
                </a:solidFill>
                <a:latin typeface="Times New Roman" pitchFamily="18" charset="0"/>
                <a:cs typeface="Times New Roman" pitchFamily="18" charset="0"/>
              </a:rPr>
              <a:t>拍摄的图像</a:t>
            </a:r>
            <a:r>
              <a:rPr lang="zh-CN" altLang="en-IE" dirty="0" smtClean="0">
                <a:latin typeface="Times New Roman" pitchFamily="18" charset="0"/>
                <a:cs typeface="Times New Roman" pitchFamily="18" charset="0"/>
              </a:rPr>
              <a:t>通过计</a:t>
            </a:r>
            <a:br>
              <a:rPr lang="zh-CN" altLang="en-IE" dirty="0" smtClean="0">
                <a:latin typeface="Times New Roman" pitchFamily="18" charset="0"/>
                <a:cs typeface="Times New Roman" pitchFamily="18" charset="0"/>
              </a:rPr>
            </a:br>
            <a:r>
              <a:rPr lang="zh-CN" altLang="en-IE" dirty="0" smtClean="0">
                <a:latin typeface="Times New Roman" pitchFamily="18" charset="0"/>
                <a:cs typeface="Times New Roman" pitchFamily="18" charset="0"/>
              </a:rPr>
              <a:t>算机进行处理并提</a:t>
            </a:r>
            <a:br>
              <a:rPr lang="zh-CN" altLang="en-IE" dirty="0" smtClean="0">
                <a:latin typeface="Times New Roman" pitchFamily="18" charset="0"/>
                <a:cs typeface="Times New Roman" pitchFamily="18" charset="0"/>
              </a:rPr>
            </a:br>
            <a:r>
              <a:rPr lang="zh-CN" altLang="en-IE" dirty="0" smtClean="0">
                <a:latin typeface="Times New Roman" pitchFamily="18" charset="0"/>
                <a:cs typeface="Times New Roman" pitchFamily="18" charset="0"/>
              </a:rPr>
              <a:t>高了图像质量；</a:t>
            </a:r>
            <a:endParaRPr lang="en-IE" dirty="0" smtClean="0">
              <a:latin typeface="Times New Roman" pitchFamily="18" charset="0"/>
              <a:ea typeface="宋体" pitchFamily="2" charset="-122"/>
              <a:cs typeface="Times New Roman" pitchFamily="18" charset="0"/>
            </a:endParaRPr>
          </a:p>
          <a:p>
            <a:pPr lvl="1" eaLnBrk="1" hangingPunct="1">
              <a:lnSpc>
                <a:spcPct val="90000"/>
              </a:lnSpc>
            </a:pPr>
            <a:r>
              <a:rPr lang="zh-CN" altLang="en-IE" dirty="0" smtClean="0">
                <a:latin typeface="Times New Roman" pitchFamily="18" charset="0"/>
                <a:cs typeface="Times New Roman" pitchFamily="18" charset="0"/>
              </a:rPr>
              <a:t>此技术也在阿波</a:t>
            </a:r>
            <a:br>
              <a:rPr lang="zh-CN" altLang="en-IE" dirty="0" smtClean="0">
                <a:latin typeface="Times New Roman" pitchFamily="18" charset="0"/>
                <a:cs typeface="Times New Roman" pitchFamily="18" charset="0"/>
              </a:rPr>
            </a:br>
            <a:r>
              <a:rPr lang="zh-CN" altLang="en-IE" dirty="0" smtClean="0">
                <a:latin typeface="Times New Roman" pitchFamily="18" charset="0"/>
                <a:cs typeface="Times New Roman" pitchFamily="18" charset="0"/>
              </a:rPr>
              <a:t>罗载人登月飞行</a:t>
            </a:r>
            <a:br>
              <a:rPr lang="zh-CN" altLang="en-IE" dirty="0" smtClean="0">
                <a:latin typeface="Times New Roman" pitchFamily="18" charset="0"/>
                <a:cs typeface="Times New Roman" pitchFamily="18" charset="0"/>
              </a:rPr>
            </a:br>
            <a:r>
              <a:rPr lang="zh-CN" altLang="en-IE" dirty="0" smtClean="0">
                <a:latin typeface="Times New Roman" pitchFamily="18" charset="0"/>
                <a:cs typeface="Times New Roman" pitchFamily="18" charset="0"/>
              </a:rPr>
              <a:t>等空间探测器中</a:t>
            </a:r>
            <a:br>
              <a:rPr lang="zh-CN" altLang="en-IE" dirty="0" smtClean="0">
                <a:latin typeface="Times New Roman" pitchFamily="18" charset="0"/>
                <a:cs typeface="Times New Roman" pitchFamily="18" charset="0"/>
              </a:rPr>
            </a:br>
            <a:r>
              <a:rPr lang="zh-CN" altLang="en-IE" dirty="0" smtClean="0">
                <a:latin typeface="Times New Roman" pitchFamily="18" charset="0"/>
                <a:cs typeface="Times New Roman" pitchFamily="18" charset="0"/>
              </a:rPr>
              <a:t>得到应用</a:t>
            </a:r>
            <a:r>
              <a:rPr lang="zh-CN" altLang="en-US" dirty="0" smtClean="0">
                <a:latin typeface="Times New Roman" pitchFamily="18" charset="0"/>
                <a:cs typeface="Times New Roman" pitchFamily="18" charset="0"/>
              </a:rPr>
              <a:t>。</a:t>
            </a:r>
          </a:p>
        </p:txBody>
      </p:sp>
      <p:grpSp>
        <p:nvGrpSpPr>
          <p:cNvPr id="12292" name="Group 4"/>
          <p:cNvGrpSpPr>
            <a:grpSpLocks/>
          </p:cNvGrpSpPr>
          <p:nvPr/>
        </p:nvGrpSpPr>
        <p:grpSpPr bwMode="auto">
          <a:xfrm>
            <a:off x="2195736" y="2564904"/>
            <a:ext cx="6696704" cy="4103156"/>
            <a:chOff x="1334" y="1187"/>
            <a:chExt cx="5012" cy="2804"/>
          </a:xfrm>
        </p:grpSpPr>
        <p:pic>
          <p:nvPicPr>
            <p:cNvPr id="12293" name="Picture 5"/>
            <p:cNvPicPr>
              <a:picLocks noChangeAspect="1" noChangeArrowheads="1"/>
            </p:cNvPicPr>
            <p:nvPr/>
          </p:nvPicPr>
          <p:blipFill>
            <a:blip r:embed="rId3" cstate="print"/>
            <a:srcRect r="47574"/>
            <a:stretch>
              <a:fillRect/>
            </a:stretch>
          </p:blipFill>
          <p:spPr bwMode="auto">
            <a:xfrm>
              <a:off x="2652" y="1187"/>
              <a:ext cx="2871" cy="2534"/>
            </a:xfrm>
            <a:prstGeom prst="rect">
              <a:avLst/>
            </a:prstGeom>
            <a:noFill/>
            <a:ln w="9525">
              <a:noFill/>
              <a:miter lim="800000"/>
              <a:headEnd/>
              <a:tailEnd/>
            </a:ln>
          </p:spPr>
        </p:pic>
        <p:sp>
          <p:nvSpPr>
            <p:cNvPr id="12294" name="Text Box 6"/>
            <p:cNvSpPr txBox="1">
              <a:spLocks noChangeArrowheads="1"/>
            </p:cNvSpPr>
            <p:nvPr/>
          </p:nvSpPr>
          <p:spPr bwMode="auto">
            <a:xfrm>
              <a:off x="1334" y="3697"/>
              <a:ext cx="5012" cy="294"/>
            </a:xfrm>
            <a:prstGeom prst="rect">
              <a:avLst/>
            </a:prstGeom>
            <a:noFill/>
            <a:ln w="12700">
              <a:noFill/>
              <a:miter lim="800000"/>
              <a:headEnd/>
              <a:tailEnd/>
            </a:ln>
          </p:spPr>
          <p:txBody>
            <a:bodyPr wrap="square" lIns="0" tIns="0" rIns="0" bIns="0">
              <a:spAutoFit/>
            </a:bodyPr>
            <a:lstStyle/>
            <a:p>
              <a:pPr algn="ctr"/>
              <a:r>
                <a:rPr lang="zh-CN" altLang="en-IE" sz="2800" dirty="0">
                  <a:latin typeface="Times New Roman" pitchFamily="18" charset="0"/>
                  <a:cs typeface="Times New Roman" pitchFamily="18" charset="0"/>
                </a:rPr>
                <a:t>由“旅行者7号”登陆前拍摄的图像</a:t>
              </a:r>
              <a:endParaRPr lang="zh-CN" altLang="en-US" sz="2800" dirty="0">
                <a:latin typeface="Times New Roman" pitchFamily="18" charset="0"/>
                <a:cs typeface="Times New Roman" pitchFamily="18" charset="0"/>
              </a:endParaRPr>
            </a:p>
          </p:txBody>
        </p:sp>
      </p:gr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857224" y="274638"/>
            <a:ext cx="7715250" cy="1143000"/>
          </a:xfrm>
          <a:noFill/>
        </p:spPr>
        <p:txBody>
          <a:bodyPr anchor="t"/>
          <a:lstStyle/>
          <a:p>
            <a:r>
              <a:rPr lang="zh-CN" altLang="en-US" b="1" dirty="0" smtClean="0"/>
              <a:t>军事应用</a:t>
            </a:r>
          </a:p>
        </p:txBody>
      </p:sp>
      <p:pic>
        <p:nvPicPr>
          <p:cNvPr id="96259" name="Picture 3" descr="夜视1"/>
          <p:cNvPicPr>
            <a:picLocks noChangeAspect="1" noChangeArrowheads="1"/>
          </p:cNvPicPr>
          <p:nvPr/>
        </p:nvPicPr>
        <p:blipFill>
          <a:blip r:embed="rId2" cstate="print"/>
          <a:srcRect/>
          <a:stretch>
            <a:fillRect/>
          </a:stretch>
        </p:blipFill>
        <p:spPr bwMode="auto">
          <a:xfrm>
            <a:off x="179388" y="1412875"/>
            <a:ext cx="3606794" cy="2549653"/>
          </a:xfrm>
          <a:prstGeom prst="rect">
            <a:avLst/>
          </a:prstGeom>
          <a:noFill/>
          <a:ln w="9525">
            <a:noFill/>
            <a:miter lim="800000"/>
            <a:headEnd/>
            <a:tailEnd/>
          </a:ln>
        </p:spPr>
      </p:pic>
      <p:pic>
        <p:nvPicPr>
          <p:cNvPr id="96260" name="Picture 4" descr="军用3"/>
          <p:cNvPicPr>
            <a:picLocks noChangeAspect="1" noChangeArrowheads="1"/>
          </p:cNvPicPr>
          <p:nvPr/>
        </p:nvPicPr>
        <p:blipFill>
          <a:blip r:embed="rId3" cstate="print"/>
          <a:srcRect/>
          <a:stretch>
            <a:fillRect/>
          </a:stretch>
        </p:blipFill>
        <p:spPr bwMode="auto">
          <a:xfrm>
            <a:off x="4000496" y="2309829"/>
            <a:ext cx="4762500" cy="3476625"/>
          </a:xfrm>
          <a:prstGeom prst="rect">
            <a:avLst/>
          </a:prstGeom>
          <a:noFill/>
          <a:ln w="9525">
            <a:noFill/>
            <a:miter lim="800000"/>
            <a:headEnd/>
            <a:tailEnd/>
          </a:ln>
        </p:spPr>
      </p:pic>
      <p:sp>
        <p:nvSpPr>
          <p:cNvPr id="96261" name="AutoShape 5" descr="9k="/>
          <p:cNvSpPr>
            <a:spLocks noChangeAspect="1" noChangeArrowheads="1"/>
          </p:cNvSpPr>
          <p:nvPr/>
        </p:nvSpPr>
        <p:spPr bwMode="auto">
          <a:xfrm>
            <a:off x="76200" y="46038"/>
            <a:ext cx="1562100" cy="1162050"/>
          </a:xfrm>
          <a:prstGeom prst="rect">
            <a:avLst/>
          </a:prstGeom>
          <a:noFill/>
          <a:ln w="9525">
            <a:noFill/>
            <a:miter lim="800000"/>
            <a:headEnd/>
            <a:tailEnd/>
          </a:ln>
        </p:spPr>
        <p:txBody>
          <a:bodyPr/>
          <a:lstStyle/>
          <a:p>
            <a:endParaRPr lang="zh-CN" altLang="en-US"/>
          </a:p>
        </p:txBody>
      </p:sp>
      <p:sp>
        <p:nvSpPr>
          <p:cNvPr id="96262" name="AutoShape 6" descr="9k="/>
          <p:cNvSpPr>
            <a:spLocks noChangeAspect="1" noChangeArrowheads="1"/>
          </p:cNvSpPr>
          <p:nvPr/>
        </p:nvSpPr>
        <p:spPr bwMode="auto">
          <a:xfrm>
            <a:off x="3790950" y="2847975"/>
            <a:ext cx="1562100" cy="1162050"/>
          </a:xfrm>
          <a:prstGeom prst="rect">
            <a:avLst/>
          </a:prstGeom>
          <a:noFill/>
          <a:ln w="9525">
            <a:noFill/>
            <a:miter lim="800000"/>
            <a:headEnd/>
            <a:tailEnd/>
          </a:ln>
        </p:spPr>
        <p:txBody>
          <a:bodyPr/>
          <a:lstStyle/>
          <a:p>
            <a:endParaRPr lang="zh-CN" altLang="en-US"/>
          </a:p>
        </p:txBody>
      </p:sp>
      <p:pic>
        <p:nvPicPr>
          <p:cNvPr id="96263" name="Picture 7" descr="ANd9GcSOFOzXCYp1BRRG7Glj-FRIF1pyAvUNyb_3Rz8S0ug9OYLllXuSxA"/>
          <p:cNvPicPr>
            <a:picLocks noChangeAspect="1" noChangeArrowheads="1"/>
          </p:cNvPicPr>
          <p:nvPr/>
        </p:nvPicPr>
        <p:blipFill>
          <a:blip r:embed="rId4" cstate="print"/>
          <a:srcRect/>
          <a:stretch>
            <a:fillRect/>
          </a:stretch>
        </p:blipFill>
        <p:spPr bwMode="auto">
          <a:xfrm>
            <a:off x="214282" y="4143380"/>
            <a:ext cx="3571900" cy="2462723"/>
          </a:xfrm>
          <a:prstGeom prst="rect">
            <a:avLst/>
          </a:prstGeom>
          <a:noFill/>
          <a:ln w="9525">
            <a:noFill/>
            <a:miter lim="800000"/>
            <a:headEnd/>
            <a:tailEnd/>
          </a:ln>
        </p:spPr>
      </p:pic>
      <p:cxnSp>
        <p:nvCxnSpPr>
          <p:cNvPr id="3" name="直接箭头连接符 2"/>
          <p:cNvCxnSpPr/>
          <p:nvPr/>
        </p:nvCxnSpPr>
        <p:spPr>
          <a:xfrm>
            <a:off x="5652120" y="1268760"/>
            <a:ext cx="0" cy="936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857250" y="260350"/>
            <a:ext cx="7589838" cy="1008063"/>
          </a:xfrm>
        </p:spPr>
        <p:txBody>
          <a:bodyPr anchor="t"/>
          <a:lstStyle/>
          <a:p>
            <a:r>
              <a:rPr lang="zh-CN" altLang="en-US" b="1" smtClean="0">
                <a:latin typeface="PMingLiU" pitchFamily="18" charset="-120"/>
                <a:ea typeface="PMingLiU" pitchFamily="18" charset="-120"/>
              </a:rPr>
              <a:t>应用广泛</a:t>
            </a:r>
          </a:p>
        </p:txBody>
      </p:sp>
      <p:grpSp>
        <p:nvGrpSpPr>
          <p:cNvPr id="2" name="Group 3"/>
          <p:cNvGrpSpPr>
            <a:grpSpLocks/>
          </p:cNvGrpSpPr>
          <p:nvPr/>
        </p:nvGrpSpPr>
        <p:grpSpPr bwMode="auto">
          <a:xfrm>
            <a:off x="179388" y="1844675"/>
            <a:ext cx="4105275" cy="2736850"/>
            <a:chOff x="0" y="2750"/>
            <a:chExt cx="2109" cy="1315"/>
          </a:xfrm>
          <a:solidFill>
            <a:srgbClr val="00B0F0"/>
          </a:solidFill>
        </p:grpSpPr>
        <p:pic>
          <p:nvPicPr>
            <p:cNvPr id="81933" name="Picture 4" descr="思考图片"/>
            <p:cNvPicPr>
              <a:picLocks noChangeAspect="1" noChangeArrowheads="1"/>
            </p:cNvPicPr>
            <p:nvPr/>
          </p:nvPicPr>
          <p:blipFill>
            <a:blip r:embed="rId2" cstate="print"/>
            <a:srcRect/>
            <a:stretch>
              <a:fillRect/>
            </a:stretch>
          </p:blipFill>
          <p:spPr bwMode="auto">
            <a:xfrm>
              <a:off x="0" y="3203"/>
              <a:ext cx="519" cy="862"/>
            </a:xfrm>
            <a:prstGeom prst="rect">
              <a:avLst/>
            </a:prstGeom>
            <a:grpFill/>
            <a:ln w="9525">
              <a:noFill/>
              <a:miter lim="800000"/>
              <a:headEnd/>
              <a:tailEnd/>
            </a:ln>
          </p:spPr>
        </p:pic>
        <p:sp>
          <p:nvSpPr>
            <p:cNvPr id="81934" name="AutoShape 5"/>
            <p:cNvSpPr>
              <a:spLocks noChangeArrowheads="1"/>
            </p:cNvSpPr>
            <p:nvPr/>
          </p:nvSpPr>
          <p:spPr bwMode="auto">
            <a:xfrm>
              <a:off x="884" y="2750"/>
              <a:ext cx="1225" cy="907"/>
            </a:xfrm>
            <a:prstGeom prst="cloudCallout">
              <a:avLst>
                <a:gd name="adj1" fmla="val -73185"/>
                <a:gd name="adj2" fmla="val 25963"/>
              </a:avLst>
            </a:prstGeom>
            <a:grpFill/>
            <a:ln w="9525">
              <a:solidFill>
                <a:schemeClr val="tx1"/>
              </a:solidFill>
              <a:miter lim="800000"/>
              <a:headEnd/>
              <a:tailEnd/>
            </a:ln>
          </p:spPr>
          <p:txBody>
            <a:bodyPr/>
            <a:lstStyle/>
            <a:p>
              <a:pPr algn="ctr">
                <a:defRPr/>
              </a:pPr>
              <a:r>
                <a:rPr kumimoji="1" lang="zh-CN" altLang="en-US" sz="2400" b="1">
                  <a:latin typeface="Garamond" pitchFamily="18" charset="0"/>
                </a:rPr>
                <a:t>红外线原来这么有用啊！</a:t>
              </a:r>
            </a:p>
          </p:txBody>
        </p:sp>
      </p:grpSp>
      <p:sp>
        <p:nvSpPr>
          <p:cNvPr id="278534" name="AutoShape 6"/>
          <p:cNvSpPr>
            <a:spLocks noChangeArrowheads="1"/>
          </p:cNvSpPr>
          <p:nvPr/>
        </p:nvSpPr>
        <p:spPr bwMode="auto">
          <a:xfrm>
            <a:off x="4211638" y="908050"/>
            <a:ext cx="2808287" cy="1524000"/>
          </a:xfrm>
          <a:prstGeom prst="star5">
            <a:avLst/>
          </a:prstGeom>
          <a:solidFill>
            <a:srgbClr val="00B0F0"/>
          </a:solidFill>
          <a:ln w="63500">
            <a:noFill/>
            <a:miter lim="800000"/>
            <a:headEnd/>
            <a:tailEnd/>
          </a:ln>
          <a:effectLst/>
        </p:spPr>
        <p:txBody>
          <a:bodyPr lIns="90000" tIns="46800" rIns="90000" bIns="46800" anchor="ctr">
            <a:spAutoFit/>
          </a:bodyPr>
          <a:lstStyle/>
          <a:p>
            <a:pPr algn="ctr">
              <a:defRPr/>
            </a:pPr>
            <a:r>
              <a:rPr lang="zh-CN" altLang="en-US" sz="3200" b="1">
                <a:latin typeface="Garamond" pitchFamily="18" charset="0"/>
              </a:rPr>
              <a:t>天文</a:t>
            </a:r>
          </a:p>
        </p:txBody>
      </p:sp>
      <p:sp>
        <p:nvSpPr>
          <p:cNvPr id="278535" name="AutoShape 7"/>
          <p:cNvSpPr>
            <a:spLocks noChangeArrowheads="1"/>
          </p:cNvSpPr>
          <p:nvPr/>
        </p:nvSpPr>
        <p:spPr bwMode="auto">
          <a:xfrm>
            <a:off x="1073150" y="4903788"/>
            <a:ext cx="2778125" cy="1524000"/>
          </a:xfrm>
          <a:prstGeom prst="star5">
            <a:avLst/>
          </a:prstGeom>
          <a:solidFill>
            <a:srgbClr val="00B0F0"/>
          </a:solidFill>
          <a:ln w="63500" algn="ctr">
            <a:noFill/>
            <a:miter lim="800000"/>
            <a:headEnd/>
            <a:tailEnd/>
          </a:ln>
          <a:effectLst/>
        </p:spPr>
        <p:txBody>
          <a:bodyPr lIns="90000" tIns="46800" rIns="90000" bIns="46800" anchor="ctr">
            <a:spAutoFit/>
          </a:bodyPr>
          <a:lstStyle/>
          <a:p>
            <a:pPr algn="ctr">
              <a:defRPr/>
            </a:pPr>
            <a:r>
              <a:rPr lang="zh-CN" altLang="en-US" sz="3200" b="1">
                <a:latin typeface="Garamond" pitchFamily="18" charset="0"/>
              </a:rPr>
              <a:t>军事</a:t>
            </a:r>
          </a:p>
        </p:txBody>
      </p:sp>
      <p:sp>
        <p:nvSpPr>
          <p:cNvPr id="278536" name="AutoShape 8"/>
          <p:cNvSpPr>
            <a:spLocks noChangeArrowheads="1"/>
          </p:cNvSpPr>
          <p:nvPr/>
        </p:nvSpPr>
        <p:spPr bwMode="auto">
          <a:xfrm>
            <a:off x="6302375" y="1412875"/>
            <a:ext cx="2806700" cy="1524000"/>
          </a:xfrm>
          <a:prstGeom prst="star5">
            <a:avLst/>
          </a:prstGeom>
          <a:solidFill>
            <a:srgbClr val="00B0F0"/>
          </a:solidFill>
          <a:ln w="63500">
            <a:noFill/>
            <a:miter lim="800000"/>
            <a:headEnd/>
            <a:tailEnd/>
          </a:ln>
          <a:effectLst/>
        </p:spPr>
        <p:txBody>
          <a:bodyPr lIns="90000" tIns="46800" rIns="90000" bIns="46800" anchor="ctr">
            <a:spAutoFit/>
          </a:bodyPr>
          <a:lstStyle/>
          <a:p>
            <a:pPr algn="ctr">
              <a:defRPr/>
            </a:pPr>
            <a:r>
              <a:rPr lang="zh-CN" altLang="en-US" sz="3200" b="1">
                <a:latin typeface="Garamond" pitchFamily="18" charset="0"/>
              </a:rPr>
              <a:t>气象</a:t>
            </a:r>
          </a:p>
        </p:txBody>
      </p:sp>
      <p:sp>
        <p:nvSpPr>
          <p:cNvPr id="278537" name="AutoShape 9"/>
          <p:cNvSpPr>
            <a:spLocks noChangeArrowheads="1"/>
          </p:cNvSpPr>
          <p:nvPr/>
        </p:nvSpPr>
        <p:spPr bwMode="auto">
          <a:xfrm>
            <a:off x="5435600" y="4581525"/>
            <a:ext cx="3708400" cy="1203325"/>
          </a:xfrm>
          <a:prstGeom prst="star5">
            <a:avLst/>
          </a:prstGeom>
          <a:solidFill>
            <a:srgbClr val="00B0F0"/>
          </a:solidFill>
          <a:ln w="63500" algn="ctr">
            <a:noFill/>
            <a:miter lim="800000"/>
            <a:headEnd/>
            <a:tailEnd/>
          </a:ln>
          <a:effectLst/>
        </p:spPr>
        <p:txBody>
          <a:bodyPr lIns="90000" tIns="46800" rIns="90000" bIns="46800" anchor="ctr">
            <a:spAutoFit/>
          </a:bodyPr>
          <a:lstStyle/>
          <a:p>
            <a:pPr algn="ctr">
              <a:defRPr/>
            </a:pPr>
            <a:r>
              <a:rPr lang="zh-CN" altLang="en-US" sz="2400" b="1">
                <a:latin typeface="Garamond" pitchFamily="18" charset="0"/>
              </a:rPr>
              <a:t>数据传输</a:t>
            </a:r>
          </a:p>
        </p:txBody>
      </p:sp>
      <p:sp>
        <p:nvSpPr>
          <p:cNvPr id="278538" name="AutoShape 10"/>
          <p:cNvSpPr>
            <a:spLocks noChangeArrowheads="1"/>
          </p:cNvSpPr>
          <p:nvPr/>
        </p:nvSpPr>
        <p:spPr bwMode="auto">
          <a:xfrm>
            <a:off x="5076825" y="3068638"/>
            <a:ext cx="3816350" cy="1203325"/>
          </a:xfrm>
          <a:prstGeom prst="star5">
            <a:avLst/>
          </a:prstGeom>
          <a:solidFill>
            <a:srgbClr val="00B0F0"/>
          </a:solidFill>
          <a:ln w="63500" algn="ctr">
            <a:noFill/>
            <a:miter lim="800000"/>
            <a:headEnd/>
            <a:tailEnd/>
          </a:ln>
          <a:effectLst/>
        </p:spPr>
        <p:txBody>
          <a:bodyPr lIns="90000" tIns="46800" rIns="90000" bIns="46800" anchor="ctr">
            <a:spAutoFit/>
          </a:bodyPr>
          <a:lstStyle/>
          <a:p>
            <a:pPr algn="ctr">
              <a:defRPr/>
            </a:pPr>
            <a:r>
              <a:rPr lang="zh-CN" altLang="en-US" sz="2400" b="1">
                <a:latin typeface="Garamond" pitchFamily="18" charset="0"/>
              </a:rPr>
              <a:t>文物鉴定</a:t>
            </a:r>
          </a:p>
        </p:txBody>
      </p:sp>
      <p:sp>
        <p:nvSpPr>
          <p:cNvPr id="278539" name="AutoShape 11"/>
          <p:cNvSpPr>
            <a:spLocks noChangeArrowheads="1"/>
          </p:cNvSpPr>
          <p:nvPr/>
        </p:nvSpPr>
        <p:spPr bwMode="auto">
          <a:xfrm>
            <a:off x="3059113" y="3644900"/>
            <a:ext cx="2736850" cy="1524000"/>
          </a:xfrm>
          <a:prstGeom prst="star5">
            <a:avLst/>
          </a:prstGeom>
          <a:solidFill>
            <a:srgbClr val="00B0F0"/>
          </a:solidFill>
          <a:ln w="63500" algn="ctr">
            <a:noFill/>
            <a:miter lim="800000"/>
            <a:headEnd/>
            <a:tailEnd/>
          </a:ln>
          <a:effectLst/>
        </p:spPr>
        <p:txBody>
          <a:bodyPr lIns="90000" tIns="46800" rIns="90000" bIns="46800" anchor="ctr">
            <a:spAutoFit/>
          </a:bodyPr>
          <a:lstStyle/>
          <a:p>
            <a:pPr algn="ctr">
              <a:defRPr/>
            </a:pPr>
            <a:r>
              <a:rPr lang="zh-CN" altLang="en-US" sz="3200" b="1">
                <a:latin typeface="Garamond" pitchFamily="18" charset="0"/>
              </a:rPr>
              <a:t>医学</a:t>
            </a:r>
          </a:p>
        </p:txBody>
      </p:sp>
      <p:sp>
        <p:nvSpPr>
          <p:cNvPr id="81930" name="Oval 12"/>
          <p:cNvSpPr>
            <a:spLocks noChangeArrowheads="1"/>
          </p:cNvSpPr>
          <p:nvPr/>
        </p:nvSpPr>
        <p:spPr bwMode="auto">
          <a:xfrm>
            <a:off x="4716463" y="6092825"/>
            <a:ext cx="360362" cy="522288"/>
          </a:xfrm>
          <a:prstGeom prst="ellipse">
            <a:avLst/>
          </a:prstGeom>
          <a:solidFill>
            <a:srgbClr val="00B0F0"/>
          </a:solidFill>
          <a:ln w="38100">
            <a:solidFill>
              <a:schemeClr val="tx1"/>
            </a:solidFill>
            <a:miter lim="800000"/>
            <a:headEnd/>
            <a:tailEnd/>
          </a:ln>
        </p:spPr>
        <p:txBody>
          <a:bodyPr lIns="90000" tIns="46800" rIns="90000" bIns="46800" anchor="ctr">
            <a:spAutoFit/>
          </a:bodyPr>
          <a:lstStyle/>
          <a:p>
            <a:endParaRPr lang="zh-CN" altLang="en-US"/>
          </a:p>
        </p:txBody>
      </p:sp>
      <p:sp>
        <p:nvSpPr>
          <p:cNvPr id="81931" name="Oval 13"/>
          <p:cNvSpPr>
            <a:spLocks noChangeArrowheads="1"/>
          </p:cNvSpPr>
          <p:nvPr/>
        </p:nvSpPr>
        <p:spPr bwMode="auto">
          <a:xfrm>
            <a:off x="3851275" y="5949950"/>
            <a:ext cx="433388" cy="522288"/>
          </a:xfrm>
          <a:prstGeom prst="ellipse">
            <a:avLst/>
          </a:prstGeom>
          <a:solidFill>
            <a:srgbClr val="00B0F0"/>
          </a:solidFill>
          <a:ln w="38100">
            <a:solidFill>
              <a:schemeClr val="tx1"/>
            </a:solidFill>
            <a:miter lim="800000"/>
            <a:headEnd/>
            <a:tailEnd/>
          </a:ln>
        </p:spPr>
        <p:txBody>
          <a:bodyPr lIns="90000" tIns="46800" rIns="90000" bIns="46800" anchor="ctr">
            <a:spAutoFit/>
          </a:bodyPr>
          <a:lstStyle/>
          <a:p>
            <a:endParaRPr lang="zh-CN" altLang="en-US"/>
          </a:p>
        </p:txBody>
      </p:sp>
      <p:sp>
        <p:nvSpPr>
          <p:cNvPr id="81932" name="Oval 14"/>
          <p:cNvSpPr>
            <a:spLocks noChangeArrowheads="1"/>
          </p:cNvSpPr>
          <p:nvPr/>
        </p:nvSpPr>
        <p:spPr bwMode="auto">
          <a:xfrm flipV="1">
            <a:off x="5508625" y="6308725"/>
            <a:ext cx="215900" cy="522288"/>
          </a:xfrm>
          <a:prstGeom prst="ellipse">
            <a:avLst/>
          </a:prstGeom>
          <a:solidFill>
            <a:srgbClr val="00B0F0"/>
          </a:solidFill>
          <a:ln w="38100">
            <a:solidFill>
              <a:schemeClr val="tx1"/>
            </a:solidFill>
            <a:miter lim="800000"/>
            <a:headEnd/>
            <a:tailEnd/>
          </a:ln>
        </p:spPr>
        <p:txBody>
          <a:bodyPr lIns="90000" tIns="46800" rIns="90000" bIns="46800" anchor="ctr">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8534"/>
                                        </p:tgtEl>
                                        <p:attrNameLst>
                                          <p:attrName>style.visibility</p:attrName>
                                        </p:attrNameLst>
                                      </p:cBhvr>
                                      <p:to>
                                        <p:strVal val="visible"/>
                                      </p:to>
                                    </p:set>
                                    <p:animEffect transition="in" filter="fade">
                                      <p:cBhvr>
                                        <p:cTn id="7" dur="1000"/>
                                        <p:tgtEl>
                                          <p:spTgt spid="278534"/>
                                        </p:tgtEl>
                                      </p:cBhvr>
                                    </p:animEffect>
                                    <p:anim calcmode="lin" valueType="num">
                                      <p:cBhvr>
                                        <p:cTn id="8" dur="1000" fill="hold"/>
                                        <p:tgtEl>
                                          <p:spTgt spid="278534"/>
                                        </p:tgtEl>
                                        <p:attrNameLst>
                                          <p:attrName>ppt_x</p:attrName>
                                        </p:attrNameLst>
                                      </p:cBhvr>
                                      <p:tavLst>
                                        <p:tav tm="0">
                                          <p:val>
                                            <p:strVal val="#ppt_x"/>
                                          </p:val>
                                        </p:tav>
                                        <p:tav tm="100000">
                                          <p:val>
                                            <p:strVal val="#ppt_x"/>
                                          </p:val>
                                        </p:tav>
                                      </p:tavLst>
                                    </p:anim>
                                    <p:anim calcmode="lin" valueType="num">
                                      <p:cBhvr>
                                        <p:cTn id="9" dur="1000" fill="hold"/>
                                        <p:tgtEl>
                                          <p:spTgt spid="2785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78536"/>
                                        </p:tgtEl>
                                        <p:attrNameLst>
                                          <p:attrName>style.visibility</p:attrName>
                                        </p:attrNameLst>
                                      </p:cBhvr>
                                      <p:to>
                                        <p:strVal val="visible"/>
                                      </p:to>
                                    </p:set>
                                    <p:animEffect transition="in" filter="fade">
                                      <p:cBhvr>
                                        <p:cTn id="13" dur="1000"/>
                                        <p:tgtEl>
                                          <p:spTgt spid="278536"/>
                                        </p:tgtEl>
                                      </p:cBhvr>
                                    </p:animEffect>
                                    <p:anim calcmode="lin" valueType="num">
                                      <p:cBhvr>
                                        <p:cTn id="14" dur="1000" fill="hold"/>
                                        <p:tgtEl>
                                          <p:spTgt spid="278536"/>
                                        </p:tgtEl>
                                        <p:attrNameLst>
                                          <p:attrName>ppt_x</p:attrName>
                                        </p:attrNameLst>
                                      </p:cBhvr>
                                      <p:tavLst>
                                        <p:tav tm="0">
                                          <p:val>
                                            <p:strVal val="#ppt_x"/>
                                          </p:val>
                                        </p:tav>
                                        <p:tav tm="100000">
                                          <p:val>
                                            <p:strVal val="#ppt_x"/>
                                          </p:val>
                                        </p:tav>
                                      </p:tavLst>
                                    </p:anim>
                                    <p:anim calcmode="lin" valueType="num">
                                      <p:cBhvr>
                                        <p:cTn id="15" dur="1000" fill="hold"/>
                                        <p:tgtEl>
                                          <p:spTgt spid="27853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78538"/>
                                        </p:tgtEl>
                                        <p:attrNameLst>
                                          <p:attrName>style.visibility</p:attrName>
                                        </p:attrNameLst>
                                      </p:cBhvr>
                                      <p:to>
                                        <p:strVal val="visible"/>
                                      </p:to>
                                    </p:set>
                                    <p:animEffect transition="in" filter="fade">
                                      <p:cBhvr>
                                        <p:cTn id="19" dur="1000"/>
                                        <p:tgtEl>
                                          <p:spTgt spid="278538"/>
                                        </p:tgtEl>
                                      </p:cBhvr>
                                    </p:animEffect>
                                    <p:anim calcmode="lin" valueType="num">
                                      <p:cBhvr>
                                        <p:cTn id="20" dur="1000" fill="hold"/>
                                        <p:tgtEl>
                                          <p:spTgt spid="278538"/>
                                        </p:tgtEl>
                                        <p:attrNameLst>
                                          <p:attrName>ppt_x</p:attrName>
                                        </p:attrNameLst>
                                      </p:cBhvr>
                                      <p:tavLst>
                                        <p:tav tm="0">
                                          <p:val>
                                            <p:strVal val="#ppt_x"/>
                                          </p:val>
                                        </p:tav>
                                        <p:tav tm="100000">
                                          <p:val>
                                            <p:strVal val="#ppt_x"/>
                                          </p:val>
                                        </p:tav>
                                      </p:tavLst>
                                    </p:anim>
                                    <p:anim calcmode="lin" valueType="num">
                                      <p:cBhvr>
                                        <p:cTn id="21" dur="1000" fill="hold"/>
                                        <p:tgtEl>
                                          <p:spTgt spid="278538"/>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278537"/>
                                        </p:tgtEl>
                                        <p:attrNameLst>
                                          <p:attrName>style.visibility</p:attrName>
                                        </p:attrNameLst>
                                      </p:cBhvr>
                                      <p:to>
                                        <p:strVal val="visible"/>
                                      </p:to>
                                    </p:set>
                                    <p:animEffect transition="in" filter="fade">
                                      <p:cBhvr>
                                        <p:cTn id="25" dur="1000"/>
                                        <p:tgtEl>
                                          <p:spTgt spid="278537"/>
                                        </p:tgtEl>
                                      </p:cBhvr>
                                    </p:animEffect>
                                    <p:anim calcmode="lin" valueType="num">
                                      <p:cBhvr>
                                        <p:cTn id="26" dur="1000" fill="hold"/>
                                        <p:tgtEl>
                                          <p:spTgt spid="278537"/>
                                        </p:tgtEl>
                                        <p:attrNameLst>
                                          <p:attrName>ppt_x</p:attrName>
                                        </p:attrNameLst>
                                      </p:cBhvr>
                                      <p:tavLst>
                                        <p:tav tm="0">
                                          <p:val>
                                            <p:strVal val="#ppt_x"/>
                                          </p:val>
                                        </p:tav>
                                        <p:tav tm="100000">
                                          <p:val>
                                            <p:strVal val="#ppt_x"/>
                                          </p:val>
                                        </p:tav>
                                      </p:tavLst>
                                    </p:anim>
                                    <p:anim calcmode="lin" valueType="num">
                                      <p:cBhvr>
                                        <p:cTn id="27" dur="1000" fill="hold"/>
                                        <p:tgtEl>
                                          <p:spTgt spid="27853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278539"/>
                                        </p:tgtEl>
                                        <p:attrNameLst>
                                          <p:attrName>style.visibility</p:attrName>
                                        </p:attrNameLst>
                                      </p:cBhvr>
                                      <p:to>
                                        <p:strVal val="visible"/>
                                      </p:to>
                                    </p:set>
                                    <p:animEffect transition="in" filter="fade">
                                      <p:cBhvr>
                                        <p:cTn id="31" dur="1000"/>
                                        <p:tgtEl>
                                          <p:spTgt spid="278539"/>
                                        </p:tgtEl>
                                      </p:cBhvr>
                                    </p:animEffect>
                                    <p:anim calcmode="lin" valueType="num">
                                      <p:cBhvr>
                                        <p:cTn id="32" dur="1000" fill="hold"/>
                                        <p:tgtEl>
                                          <p:spTgt spid="278539"/>
                                        </p:tgtEl>
                                        <p:attrNameLst>
                                          <p:attrName>ppt_x</p:attrName>
                                        </p:attrNameLst>
                                      </p:cBhvr>
                                      <p:tavLst>
                                        <p:tav tm="0">
                                          <p:val>
                                            <p:strVal val="#ppt_x"/>
                                          </p:val>
                                        </p:tav>
                                        <p:tav tm="100000">
                                          <p:val>
                                            <p:strVal val="#ppt_x"/>
                                          </p:val>
                                        </p:tav>
                                      </p:tavLst>
                                    </p:anim>
                                    <p:anim calcmode="lin" valueType="num">
                                      <p:cBhvr>
                                        <p:cTn id="33" dur="1000" fill="hold"/>
                                        <p:tgtEl>
                                          <p:spTgt spid="278539"/>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278535"/>
                                        </p:tgtEl>
                                        <p:attrNameLst>
                                          <p:attrName>style.visibility</p:attrName>
                                        </p:attrNameLst>
                                      </p:cBhvr>
                                      <p:to>
                                        <p:strVal val="visible"/>
                                      </p:to>
                                    </p:set>
                                    <p:animEffect transition="in" filter="fade">
                                      <p:cBhvr>
                                        <p:cTn id="37" dur="1000"/>
                                        <p:tgtEl>
                                          <p:spTgt spid="278535"/>
                                        </p:tgtEl>
                                      </p:cBhvr>
                                    </p:animEffect>
                                    <p:anim calcmode="lin" valueType="num">
                                      <p:cBhvr>
                                        <p:cTn id="38" dur="1000" fill="hold"/>
                                        <p:tgtEl>
                                          <p:spTgt spid="278535"/>
                                        </p:tgtEl>
                                        <p:attrNameLst>
                                          <p:attrName>ppt_x</p:attrName>
                                        </p:attrNameLst>
                                      </p:cBhvr>
                                      <p:tavLst>
                                        <p:tav tm="0">
                                          <p:val>
                                            <p:strVal val="#ppt_x"/>
                                          </p:val>
                                        </p:tav>
                                        <p:tav tm="100000">
                                          <p:val>
                                            <p:strVal val="#ppt_x"/>
                                          </p:val>
                                        </p:tav>
                                      </p:tavLst>
                                    </p:anim>
                                    <p:anim calcmode="lin" valueType="num">
                                      <p:cBhvr>
                                        <p:cTn id="39" dur="1000" fill="hold"/>
                                        <p:tgtEl>
                                          <p:spTgt spid="27853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1000"/>
                                        <p:tgtEl>
                                          <p:spTgt spid="2"/>
                                        </p:tgtEl>
                                      </p:cBhvr>
                                    </p:animEffect>
                                    <p:anim calcmode="lin" valueType="num">
                                      <p:cBhvr>
                                        <p:cTn id="45" dur="1000" fill="hold"/>
                                        <p:tgtEl>
                                          <p:spTgt spid="2"/>
                                        </p:tgtEl>
                                        <p:attrNameLst>
                                          <p:attrName>ppt_x</p:attrName>
                                        </p:attrNameLst>
                                      </p:cBhvr>
                                      <p:tavLst>
                                        <p:tav tm="0">
                                          <p:val>
                                            <p:strVal val="#ppt_x"/>
                                          </p:val>
                                        </p:tav>
                                        <p:tav tm="100000">
                                          <p:val>
                                            <p:strVal val="#ppt_x"/>
                                          </p:val>
                                        </p:tav>
                                      </p:tavLst>
                                    </p:anim>
                                    <p:anim calcmode="lin" valueType="num">
                                      <p:cBhvr>
                                        <p:cTn id="4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4" grpId="0" animBg="1"/>
      <p:bldP spid="278535" grpId="0" animBg="1"/>
      <p:bldP spid="278536" grpId="0" animBg="1"/>
      <p:bldP spid="278537" grpId="0" animBg="1"/>
      <p:bldP spid="278538" grpId="0" animBg="1"/>
      <p:bldP spid="27853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body" idx="1"/>
          </p:nvPr>
        </p:nvSpPr>
        <p:spPr>
          <a:xfrm>
            <a:off x="285720" y="857232"/>
            <a:ext cx="8229600" cy="665148"/>
          </a:xfrm>
          <a:noFill/>
        </p:spPr>
        <p:txBody>
          <a:bodyPr/>
          <a:lstStyle/>
          <a:p>
            <a:pPr>
              <a:buFontTx/>
              <a:buNone/>
            </a:pPr>
            <a:r>
              <a:rPr lang="en-US" altLang="zh-CN" dirty="0" smtClean="0"/>
              <a:t>   </a:t>
            </a:r>
            <a:r>
              <a:rPr lang="zh-CN" altLang="en-US" dirty="0" smtClean="0"/>
              <a:t>汽车红外夜视效果展示：</a:t>
            </a:r>
          </a:p>
        </p:txBody>
      </p:sp>
      <p:sp>
        <p:nvSpPr>
          <p:cNvPr id="99331" name="Rectangle 3"/>
          <p:cNvSpPr>
            <a:spLocks noChangeArrowheads="1"/>
          </p:cNvSpPr>
          <p:nvPr/>
        </p:nvSpPr>
        <p:spPr bwMode="auto">
          <a:xfrm>
            <a:off x="642910" y="1500174"/>
            <a:ext cx="7560381" cy="463846"/>
          </a:xfrm>
          <a:prstGeom prst="rect">
            <a:avLst/>
          </a:prstGeom>
          <a:noFill/>
          <a:ln w="38100">
            <a:noFill/>
            <a:miter lim="800000"/>
            <a:headEnd/>
            <a:tailEnd/>
          </a:ln>
        </p:spPr>
        <p:txBody>
          <a:bodyPr wrap="none" lIns="90000" tIns="46800" rIns="90000" bIns="46800">
            <a:spAutoFit/>
          </a:bodyPr>
          <a:lstStyle/>
          <a:p>
            <a:r>
              <a:rPr lang="en-US" altLang="zh-CN" sz="2400" dirty="0">
                <a:latin typeface="Garamond" pitchFamily="18" charset="0"/>
              </a:rPr>
              <a:t>http://</a:t>
            </a:r>
            <a:r>
              <a:rPr lang="en-US" altLang="zh-CN" sz="2400" dirty="0" smtClean="0">
                <a:latin typeface="Garamond" pitchFamily="18" charset="0"/>
              </a:rPr>
              <a:t>video.sina.com.cn/v/b/17203463-1322374585.html</a:t>
            </a:r>
            <a:endParaRPr lang="en-US" altLang="zh-CN" sz="2400" dirty="0">
              <a:latin typeface="Garamond" pitchFamily="18" charset="0"/>
            </a:endParaRPr>
          </a:p>
        </p:txBody>
      </p:sp>
      <p:sp>
        <p:nvSpPr>
          <p:cNvPr id="301060" name="Text Box 4"/>
          <p:cNvSpPr txBox="1">
            <a:spLocks noChangeArrowheads="1"/>
          </p:cNvSpPr>
          <p:nvPr/>
        </p:nvSpPr>
        <p:spPr bwMode="auto">
          <a:xfrm>
            <a:off x="571472" y="2143116"/>
            <a:ext cx="3464708" cy="586957"/>
          </a:xfrm>
          <a:prstGeom prst="rect">
            <a:avLst/>
          </a:prstGeom>
          <a:noFill/>
          <a:ln w="38100" algn="ctr">
            <a:noFill/>
            <a:miter lim="800000"/>
            <a:headEnd/>
            <a:tailEnd/>
          </a:ln>
          <a:effectLst/>
        </p:spPr>
        <p:txBody>
          <a:bodyPr wrap="none" lIns="90000" tIns="46800" rIns="90000" bIns="46800">
            <a:spAutoFit/>
          </a:bodyPr>
          <a:lstStyle/>
          <a:p>
            <a:pPr algn="ctr">
              <a:defRPr/>
            </a:pPr>
            <a:r>
              <a:rPr lang="zh-CN" altLang="en-US" sz="3200" dirty="0">
                <a:effectLst>
                  <a:outerShdw blurRad="38100" dist="38100" dir="2700000" algn="tl">
                    <a:srgbClr val="FFFFFF"/>
                  </a:outerShdw>
                </a:effectLst>
                <a:latin typeface="Garamond" pitchFamily="18" charset="0"/>
              </a:rPr>
              <a:t>船用红外夜视仪：</a:t>
            </a:r>
          </a:p>
        </p:txBody>
      </p:sp>
      <p:sp>
        <p:nvSpPr>
          <p:cNvPr id="99333" name="Text Box 5"/>
          <p:cNvSpPr txBox="1">
            <a:spLocks noChangeArrowheads="1"/>
          </p:cNvSpPr>
          <p:nvPr/>
        </p:nvSpPr>
        <p:spPr bwMode="auto">
          <a:xfrm>
            <a:off x="642910" y="2857496"/>
            <a:ext cx="8501090" cy="463846"/>
          </a:xfrm>
          <a:prstGeom prst="rect">
            <a:avLst/>
          </a:prstGeom>
          <a:noFill/>
          <a:ln w="38100" algn="ctr">
            <a:noFill/>
            <a:miter lim="800000"/>
            <a:headEnd/>
            <a:tailEnd/>
          </a:ln>
        </p:spPr>
        <p:txBody>
          <a:bodyPr wrap="square" lIns="90000" tIns="46800" rIns="90000" bIns="46800">
            <a:spAutoFit/>
          </a:bodyPr>
          <a:lstStyle/>
          <a:p>
            <a:pPr>
              <a:spcBef>
                <a:spcPct val="50000"/>
              </a:spcBef>
            </a:pPr>
            <a:r>
              <a:rPr lang="en-US" altLang="zh-CN" sz="2400" dirty="0">
                <a:latin typeface="Garamond" pitchFamily="18" charset="0"/>
              </a:rPr>
              <a:t>http://v.youku.com/v_show/id_XMTMwMTUxNjA=.html</a:t>
            </a:r>
          </a:p>
        </p:txBody>
      </p:sp>
      <p:sp>
        <p:nvSpPr>
          <p:cNvPr id="301062" name="Text Box 6"/>
          <p:cNvSpPr txBox="1">
            <a:spLocks noChangeArrowheads="1"/>
          </p:cNvSpPr>
          <p:nvPr/>
        </p:nvSpPr>
        <p:spPr bwMode="auto">
          <a:xfrm>
            <a:off x="608825" y="3429000"/>
            <a:ext cx="5106183" cy="586957"/>
          </a:xfrm>
          <a:prstGeom prst="rect">
            <a:avLst/>
          </a:prstGeom>
          <a:noFill/>
          <a:ln w="38100" algn="ctr">
            <a:noFill/>
            <a:miter lim="800000"/>
            <a:headEnd/>
            <a:tailEnd/>
          </a:ln>
          <a:effectLst/>
        </p:spPr>
        <p:txBody>
          <a:bodyPr wrap="none" lIns="90000" tIns="46800" rIns="90000" bIns="46800">
            <a:spAutoFit/>
          </a:bodyPr>
          <a:lstStyle/>
          <a:p>
            <a:pPr algn="ctr">
              <a:defRPr/>
            </a:pPr>
            <a:r>
              <a:rPr lang="zh-CN" altLang="en-US" sz="3200" dirty="0">
                <a:effectLst>
                  <a:outerShdw blurRad="38100" dist="38100" dir="2700000" algn="tl">
                    <a:srgbClr val="FFFFFF"/>
                  </a:outerShdw>
                </a:effectLst>
                <a:latin typeface="Garamond" pitchFamily="18" charset="0"/>
              </a:rPr>
              <a:t>红外热像仪观察温度变化</a:t>
            </a:r>
            <a:r>
              <a:rPr lang="zh-CN" altLang="en-US" sz="3200" dirty="0">
                <a:latin typeface="Garamond" pitchFamily="18" charset="0"/>
              </a:rPr>
              <a:t>：</a:t>
            </a:r>
          </a:p>
        </p:txBody>
      </p:sp>
      <p:sp>
        <p:nvSpPr>
          <p:cNvPr id="99335" name="Text Box 7"/>
          <p:cNvSpPr txBox="1">
            <a:spLocks noChangeArrowheads="1"/>
          </p:cNvSpPr>
          <p:nvPr/>
        </p:nvSpPr>
        <p:spPr bwMode="auto">
          <a:xfrm>
            <a:off x="611156" y="4036724"/>
            <a:ext cx="8532844" cy="463846"/>
          </a:xfrm>
          <a:prstGeom prst="rect">
            <a:avLst/>
          </a:prstGeom>
          <a:noFill/>
          <a:ln w="38100" algn="ctr">
            <a:noFill/>
            <a:miter lim="800000"/>
            <a:headEnd/>
            <a:tailEnd/>
          </a:ln>
        </p:spPr>
        <p:txBody>
          <a:bodyPr wrap="square" lIns="90000" tIns="46800" rIns="90000" bIns="46800">
            <a:spAutoFit/>
          </a:bodyPr>
          <a:lstStyle/>
          <a:p>
            <a:pPr>
              <a:spcBef>
                <a:spcPct val="50000"/>
              </a:spcBef>
            </a:pPr>
            <a:r>
              <a:rPr lang="en-US" altLang="zh-CN" sz="2400" dirty="0">
                <a:latin typeface="Garamond" pitchFamily="18" charset="0"/>
              </a:rPr>
              <a:t>http://video.sina.com.cn/v/b/49469632-2062528465.html</a:t>
            </a:r>
          </a:p>
        </p:txBody>
      </p:sp>
      <p:sp>
        <p:nvSpPr>
          <p:cNvPr id="301064" name="Text Box 8"/>
          <p:cNvSpPr txBox="1">
            <a:spLocks noChangeArrowheads="1"/>
          </p:cNvSpPr>
          <p:nvPr/>
        </p:nvSpPr>
        <p:spPr bwMode="auto">
          <a:xfrm>
            <a:off x="608016" y="4500570"/>
            <a:ext cx="4464050" cy="586957"/>
          </a:xfrm>
          <a:prstGeom prst="rect">
            <a:avLst/>
          </a:prstGeom>
          <a:noFill/>
          <a:ln w="38100" algn="ctr">
            <a:noFill/>
            <a:miter lim="800000"/>
            <a:headEnd/>
            <a:tailEnd/>
          </a:ln>
          <a:effectLst/>
        </p:spPr>
        <p:txBody>
          <a:bodyPr lIns="90000" tIns="46800" rIns="90000" bIns="46800">
            <a:spAutoFit/>
          </a:bodyPr>
          <a:lstStyle/>
          <a:p>
            <a:pPr>
              <a:spcBef>
                <a:spcPct val="50000"/>
              </a:spcBef>
              <a:defRPr/>
            </a:pPr>
            <a:r>
              <a:rPr lang="zh-CN" altLang="en-US" sz="3200" dirty="0">
                <a:effectLst>
                  <a:outerShdw blurRad="38100" dist="38100" dir="2700000" algn="tl">
                    <a:srgbClr val="FFFFFF"/>
                  </a:outerShdw>
                </a:effectLst>
                <a:latin typeface="Garamond" pitchFamily="18" charset="0"/>
              </a:rPr>
              <a:t>红外夜视效果：</a:t>
            </a:r>
          </a:p>
        </p:txBody>
      </p:sp>
      <p:sp>
        <p:nvSpPr>
          <p:cNvPr id="99337" name="Text Box 9"/>
          <p:cNvSpPr txBox="1">
            <a:spLocks noChangeArrowheads="1"/>
          </p:cNvSpPr>
          <p:nvPr/>
        </p:nvSpPr>
        <p:spPr bwMode="auto">
          <a:xfrm>
            <a:off x="642910" y="5108294"/>
            <a:ext cx="8501090" cy="463846"/>
          </a:xfrm>
          <a:prstGeom prst="rect">
            <a:avLst/>
          </a:prstGeom>
          <a:noFill/>
          <a:ln w="38100" algn="ctr">
            <a:noFill/>
            <a:miter lim="800000"/>
            <a:headEnd/>
            <a:tailEnd/>
          </a:ln>
        </p:spPr>
        <p:txBody>
          <a:bodyPr wrap="square" lIns="90000" tIns="46800" rIns="90000" bIns="46800">
            <a:spAutoFit/>
          </a:bodyPr>
          <a:lstStyle/>
          <a:p>
            <a:pPr>
              <a:spcBef>
                <a:spcPct val="50000"/>
              </a:spcBef>
            </a:pPr>
            <a:r>
              <a:rPr lang="en-US" altLang="zh-CN" sz="2400" dirty="0">
                <a:latin typeface="Garamond" pitchFamily="18" charset="0"/>
              </a:rPr>
              <a:t>http://v.youku.com/v_show/id_XMTE2MTEyMTA4.html</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内容占位符 4"/>
          <p:cNvSpPr>
            <a:spLocks noGrp="1"/>
          </p:cNvSpPr>
          <p:nvPr>
            <p:ph idx="1"/>
          </p:nvPr>
        </p:nvSpPr>
        <p:spPr>
          <a:xfrm>
            <a:off x="1303309" y="1848272"/>
            <a:ext cx="7354887" cy="4065588"/>
          </a:xfrm>
        </p:spPr>
        <p:txBody>
          <a:bodyPr/>
          <a:lstStyle/>
          <a:p>
            <a:pPr>
              <a:buFont typeface="Wingdings" pitchFamily="2" charset="2"/>
              <a:buChar char="Ø"/>
            </a:pPr>
            <a:r>
              <a:rPr lang="zh-CN" altLang="en-US" dirty="0" smtClean="0"/>
              <a:t>图像处理的发展</a:t>
            </a:r>
            <a:endParaRPr lang="en-US" altLang="zh-CN" dirty="0" smtClean="0"/>
          </a:p>
          <a:p>
            <a:pPr>
              <a:buFont typeface="Wingdings" pitchFamily="2" charset="2"/>
              <a:buChar char="Ø"/>
            </a:pPr>
            <a:r>
              <a:rPr lang="zh-CN" altLang="en-US" b="1" dirty="0">
                <a:solidFill>
                  <a:srgbClr val="0000FF"/>
                </a:solidFill>
              </a:rPr>
              <a:t>图像处理的应用</a:t>
            </a:r>
            <a:endParaRPr lang="en-US" altLang="zh-CN" b="1" dirty="0">
              <a:solidFill>
                <a:srgbClr val="0000FF"/>
              </a:solidFill>
            </a:endParaRPr>
          </a:p>
          <a:p>
            <a:pPr lvl="1">
              <a:buFont typeface="Wingdings" panose="05000000000000000000" pitchFamily="2" charset="2"/>
              <a:buChar char="ü"/>
            </a:pPr>
            <a:r>
              <a:rPr lang="zh-CN" altLang="en-US" dirty="0"/>
              <a:t>日常生活</a:t>
            </a:r>
            <a:endParaRPr lang="en-US" altLang="zh-CN" dirty="0"/>
          </a:p>
          <a:p>
            <a:pPr lvl="1">
              <a:buFont typeface="Wingdings" panose="05000000000000000000" pitchFamily="2" charset="2"/>
              <a:buChar char="ü"/>
            </a:pPr>
            <a:r>
              <a:rPr lang="zh-CN" altLang="en-US" dirty="0"/>
              <a:t>影视娱乐业</a:t>
            </a:r>
            <a:endParaRPr lang="en-US" altLang="zh-CN" dirty="0"/>
          </a:p>
          <a:p>
            <a:pPr lvl="1">
              <a:buFont typeface="Wingdings" panose="05000000000000000000" pitchFamily="2" charset="2"/>
              <a:buChar char="ü"/>
            </a:pPr>
            <a:r>
              <a:rPr lang="zh-CN" altLang="en-US" dirty="0"/>
              <a:t>军事领域</a:t>
            </a:r>
            <a:endParaRPr lang="en-US" altLang="zh-CN" dirty="0"/>
          </a:p>
          <a:p>
            <a:pPr lvl="1">
              <a:buFont typeface="Wingdings" panose="05000000000000000000" pitchFamily="2" charset="2"/>
              <a:buChar char="ü"/>
            </a:pPr>
            <a:r>
              <a:rPr lang="zh-CN" altLang="en-US" dirty="0"/>
              <a:t>红外成像</a:t>
            </a:r>
            <a:endParaRPr lang="en-US" altLang="zh-CN" dirty="0"/>
          </a:p>
          <a:p>
            <a:pPr lvl="1">
              <a:buFont typeface="Wingdings" panose="05000000000000000000" pitchFamily="2" charset="2"/>
              <a:buChar char="ü"/>
            </a:pPr>
            <a:r>
              <a:rPr lang="zh-CN" altLang="en-US" b="1" dirty="0">
                <a:solidFill>
                  <a:srgbClr val="0000FF"/>
                </a:solidFill>
              </a:rPr>
              <a:t>医学成像</a:t>
            </a:r>
            <a:endParaRPr lang="en-US" altLang="zh-CN" b="1" dirty="0">
              <a:solidFill>
                <a:srgbClr val="0000FF"/>
              </a:solidFill>
            </a:endParaRPr>
          </a:p>
          <a:p>
            <a:pPr lvl="1">
              <a:buFont typeface="Wingdings" panose="05000000000000000000" pitchFamily="2" charset="2"/>
              <a:buChar char="ü"/>
            </a:pPr>
            <a:r>
              <a:rPr lang="zh-CN" altLang="en-US" dirty="0" smtClean="0"/>
              <a:t>计算机视觉</a:t>
            </a:r>
            <a:endParaRPr lang="zh-CN" altLang="en-US" dirty="0"/>
          </a:p>
        </p:txBody>
      </p:sp>
      <p:sp>
        <p:nvSpPr>
          <p:cNvPr id="8195" name="标题 1"/>
          <p:cNvSpPr>
            <a:spLocks noGrp="1"/>
          </p:cNvSpPr>
          <p:nvPr>
            <p:ph type="title"/>
          </p:nvPr>
        </p:nvSpPr>
        <p:spPr>
          <a:xfrm>
            <a:off x="428596" y="701824"/>
            <a:ext cx="8229600" cy="1143000"/>
          </a:xfrm>
        </p:spPr>
        <p:txBody>
          <a:bodyPr/>
          <a:lstStyle/>
          <a:p>
            <a:pPr eaLnBrk="1" hangingPunct="1"/>
            <a:r>
              <a:rPr lang="zh-CN" altLang="en-US" b="1" dirty="0" smtClean="0"/>
              <a:t>数字图像处理的发展与应用</a:t>
            </a:r>
          </a:p>
        </p:txBody>
      </p:sp>
    </p:spTree>
    <p:extLst>
      <p:ext uri="{BB962C8B-B14F-4D97-AF65-F5344CB8AC3E}">
        <p14:creationId xmlns:p14="http://schemas.microsoft.com/office/powerpoint/2010/main" val="238710124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zh-CN" altLang="en-US" b="1" dirty="0" smtClean="0"/>
              <a:t>医学图像处理</a:t>
            </a:r>
          </a:p>
        </p:txBody>
      </p:sp>
      <p:sp>
        <p:nvSpPr>
          <p:cNvPr id="46083" name="TextBox 7"/>
          <p:cNvSpPr>
            <a:spLocks noGrp="1" noChangeArrowheads="1"/>
          </p:cNvSpPr>
          <p:nvPr>
            <p:ph idx="1"/>
          </p:nvPr>
        </p:nvSpPr>
        <p:spPr>
          <a:xfrm>
            <a:off x="457200" y="1600200"/>
            <a:ext cx="8229600" cy="584200"/>
          </a:xfrm>
        </p:spPr>
        <p:txBody>
          <a:bodyPr>
            <a:spAutoFit/>
          </a:bodyPr>
          <a:lstStyle/>
          <a:p>
            <a:r>
              <a:rPr lang="zh-CN" altLang="en-US" dirty="0" smtClean="0"/>
              <a:t>都有哪些应用</a:t>
            </a:r>
            <a:r>
              <a:rPr lang="en-US" altLang="zh-CN" dirty="0" smtClean="0">
                <a:latin typeface="Times New Roman" pitchFamily="18" charset="0"/>
                <a:cs typeface="Times New Roman" pitchFamily="18" charset="0"/>
              </a:rPr>
              <a:t>???</a:t>
            </a:r>
            <a:endParaRPr lang="zh-CN" altLang="en-US"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73" name="Text Box 9"/>
          <p:cNvSpPr txBox="1">
            <a:spLocks noChangeArrowheads="1"/>
          </p:cNvSpPr>
          <p:nvPr/>
        </p:nvSpPr>
        <p:spPr bwMode="auto">
          <a:xfrm>
            <a:off x="2475086" y="214290"/>
            <a:ext cx="4382930" cy="1446550"/>
          </a:xfrm>
          <a:prstGeom prst="rect">
            <a:avLst/>
          </a:prstGeom>
          <a:noFill/>
          <a:ln w="9525">
            <a:noFill/>
            <a:miter lim="800000"/>
            <a:headEnd/>
            <a:tailEnd/>
          </a:ln>
        </p:spPr>
        <p:txBody>
          <a:bodyPr wrap="none">
            <a:spAutoFit/>
          </a:bodyPr>
          <a:lstStyle/>
          <a:p>
            <a:pPr algn="ctr"/>
            <a:r>
              <a:rPr lang="zh-CN" altLang="en-US" sz="4400" b="1" dirty="0">
                <a:latin typeface="Times New Roman" pitchFamily="18" charset="0"/>
                <a:ea typeface="华文新魏" pitchFamily="2" charset="-122"/>
                <a:cs typeface="Times New Roman" pitchFamily="18" charset="0"/>
              </a:rPr>
              <a:t> </a:t>
            </a:r>
            <a:r>
              <a:rPr lang="en-US" altLang="zh-CN" sz="4400" dirty="0">
                <a:latin typeface="Times New Roman" pitchFamily="18" charset="0"/>
                <a:ea typeface="+mn-ea"/>
                <a:cs typeface="Times New Roman" pitchFamily="18" charset="0"/>
              </a:rPr>
              <a:t>Ultrasound Image</a:t>
            </a:r>
          </a:p>
          <a:p>
            <a:pPr algn="ctr"/>
            <a:r>
              <a:rPr lang="zh-CN" altLang="en-US" sz="4400" b="1" dirty="0" smtClean="0">
                <a:latin typeface="Times New Roman" pitchFamily="18" charset="0"/>
                <a:ea typeface="+mn-ea"/>
                <a:cs typeface="Times New Roman" pitchFamily="18" charset="0"/>
              </a:rPr>
              <a:t>超声图像</a:t>
            </a:r>
            <a:endParaRPr lang="zh-CN" altLang="en-US" sz="4400" b="1" dirty="0">
              <a:latin typeface="Times New Roman" pitchFamily="18" charset="0"/>
              <a:ea typeface="+mn-ea"/>
              <a:cs typeface="Times New Roman" pitchFamily="18" charset="0"/>
            </a:endParaRPr>
          </a:p>
        </p:txBody>
      </p:sp>
      <p:pic>
        <p:nvPicPr>
          <p:cNvPr id="190474" name="Picture 10" descr="Img17246947"/>
          <p:cNvPicPr>
            <a:picLocks noChangeAspect="1" noChangeArrowheads="1"/>
          </p:cNvPicPr>
          <p:nvPr/>
        </p:nvPicPr>
        <p:blipFill>
          <a:blip r:embed="rId2" cstate="print"/>
          <a:srcRect/>
          <a:stretch>
            <a:fillRect/>
          </a:stretch>
        </p:blipFill>
        <p:spPr bwMode="auto">
          <a:xfrm>
            <a:off x="293612" y="1857364"/>
            <a:ext cx="5492834" cy="4357718"/>
          </a:xfrm>
          <a:prstGeom prst="rect">
            <a:avLst/>
          </a:prstGeom>
          <a:noFill/>
          <a:ln w="9525">
            <a:noFill/>
            <a:miter lim="800000"/>
            <a:headEnd/>
            <a:tailEnd/>
          </a:ln>
        </p:spPr>
      </p:pic>
      <p:pic>
        <p:nvPicPr>
          <p:cNvPr id="190475" name="Picture 11" descr="ob_04"/>
          <p:cNvPicPr>
            <a:picLocks noChangeAspect="1" noChangeArrowheads="1"/>
          </p:cNvPicPr>
          <p:nvPr/>
        </p:nvPicPr>
        <p:blipFill>
          <a:blip r:embed="rId3" cstate="print"/>
          <a:srcRect/>
          <a:stretch>
            <a:fillRect/>
          </a:stretch>
        </p:blipFill>
        <p:spPr bwMode="auto">
          <a:xfrm>
            <a:off x="5894426" y="1825625"/>
            <a:ext cx="2892416" cy="2015283"/>
          </a:xfrm>
          <a:prstGeom prst="rect">
            <a:avLst/>
          </a:prstGeom>
          <a:noFill/>
          <a:ln w="9525">
            <a:noFill/>
            <a:miter lim="800000"/>
            <a:headEnd/>
            <a:tailEnd/>
          </a:ln>
        </p:spPr>
      </p:pic>
      <p:pic>
        <p:nvPicPr>
          <p:cNvPr id="190476" name="Picture 12" descr="ob_07"/>
          <p:cNvPicPr>
            <a:picLocks noChangeAspect="1" noChangeArrowheads="1"/>
          </p:cNvPicPr>
          <p:nvPr/>
        </p:nvPicPr>
        <p:blipFill>
          <a:blip r:embed="rId4" cstate="print"/>
          <a:srcRect/>
          <a:stretch>
            <a:fillRect/>
          </a:stretch>
        </p:blipFill>
        <p:spPr bwMode="auto">
          <a:xfrm>
            <a:off x="5929321" y="4005263"/>
            <a:ext cx="2836853" cy="214836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190473"/>
                                        </p:tgtEl>
                                        <p:attrNameLst>
                                          <p:attrName>style.visibility</p:attrName>
                                        </p:attrNameLst>
                                      </p:cBhvr>
                                      <p:to>
                                        <p:strVal val="visible"/>
                                      </p:to>
                                    </p:set>
                                    <p:anim to="" calcmode="lin" valueType="num">
                                      <p:cBhvr>
                                        <p:cTn id="7" dur="1" fill="hold"/>
                                        <p:tgtEl>
                                          <p:spTgt spid="190473"/>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0475"/>
                                        </p:tgtEl>
                                        <p:attrNameLst>
                                          <p:attrName>style.visibility</p:attrName>
                                        </p:attrNameLst>
                                      </p:cBhvr>
                                      <p:to>
                                        <p:strVal val="visible"/>
                                      </p:to>
                                    </p:set>
                                    <p:animEffect transition="in" filter="blinds(horizontal)">
                                      <p:cBhvr>
                                        <p:cTn id="12" dur="500"/>
                                        <p:tgtEl>
                                          <p:spTgt spid="19047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0476"/>
                                        </p:tgtEl>
                                        <p:attrNameLst>
                                          <p:attrName>style.visibility</p:attrName>
                                        </p:attrNameLst>
                                      </p:cBhvr>
                                      <p:to>
                                        <p:strVal val="visible"/>
                                      </p:to>
                                    </p:set>
                                    <p:animEffect transition="in" filter="blinds(horizontal)">
                                      <p:cBhvr>
                                        <p:cTn id="17" dur="500"/>
                                        <p:tgtEl>
                                          <p:spTgt spid="19047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90474"/>
                                        </p:tgtEl>
                                        <p:attrNameLst>
                                          <p:attrName>style.visibility</p:attrName>
                                        </p:attrNameLst>
                                      </p:cBhvr>
                                      <p:to>
                                        <p:strVal val="visible"/>
                                      </p:to>
                                    </p:set>
                                    <p:animEffect transition="in" filter="blinds(horizontal)">
                                      <p:cBhvr>
                                        <p:cTn id="22" dur="500"/>
                                        <p:tgtEl>
                                          <p:spTgt spid="190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73"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Text Box 2"/>
          <p:cNvSpPr txBox="1">
            <a:spLocks noChangeArrowheads="1"/>
          </p:cNvSpPr>
          <p:nvPr/>
        </p:nvSpPr>
        <p:spPr bwMode="auto">
          <a:xfrm>
            <a:off x="1357290" y="285728"/>
            <a:ext cx="6763390" cy="1446550"/>
          </a:xfrm>
          <a:prstGeom prst="rect">
            <a:avLst/>
          </a:prstGeom>
          <a:noFill/>
          <a:ln w="9525">
            <a:noFill/>
            <a:miter lim="800000"/>
            <a:headEnd/>
            <a:tailEnd/>
          </a:ln>
        </p:spPr>
        <p:txBody>
          <a:bodyPr wrap="none">
            <a:spAutoFit/>
          </a:bodyPr>
          <a:lstStyle/>
          <a:p>
            <a:pPr algn="ctr"/>
            <a:r>
              <a:rPr kumimoji="1" lang="en-US" altLang="zh-CN" sz="4400" dirty="0">
                <a:latin typeface="Times New Roman" pitchFamily="18" charset="0"/>
                <a:ea typeface="+mn-ea"/>
                <a:cs typeface="Times New Roman" pitchFamily="18" charset="0"/>
              </a:rPr>
              <a:t>Imaging in the Infrared </a:t>
            </a:r>
            <a:r>
              <a:rPr kumimoji="1" lang="en-US" altLang="zh-CN" sz="4400" dirty="0" smtClean="0">
                <a:latin typeface="Times New Roman" pitchFamily="18" charset="0"/>
                <a:ea typeface="+mn-ea"/>
                <a:cs typeface="Times New Roman" pitchFamily="18" charset="0"/>
              </a:rPr>
              <a:t>Band</a:t>
            </a:r>
            <a:endParaRPr kumimoji="1" lang="en-US" altLang="zh-CN" sz="4400" dirty="0">
              <a:latin typeface="Times New Roman" pitchFamily="18" charset="0"/>
              <a:ea typeface="+mn-ea"/>
              <a:cs typeface="Times New Roman" pitchFamily="18" charset="0"/>
            </a:endParaRPr>
          </a:p>
          <a:p>
            <a:pPr algn="ctr"/>
            <a:r>
              <a:rPr kumimoji="1" lang="zh-CN" altLang="en-US" sz="4400" b="1" dirty="0" smtClean="0">
                <a:latin typeface="Times New Roman" pitchFamily="18" charset="0"/>
                <a:ea typeface="+mn-ea"/>
                <a:cs typeface="Times New Roman" pitchFamily="18" charset="0"/>
              </a:rPr>
              <a:t>红外图像</a:t>
            </a:r>
            <a:endParaRPr kumimoji="1" lang="zh-CN" altLang="en-US" sz="4400" b="1" dirty="0">
              <a:latin typeface="Times New Roman" pitchFamily="18" charset="0"/>
              <a:ea typeface="+mn-ea"/>
              <a:cs typeface="Times New Roman" pitchFamily="18" charset="0"/>
            </a:endParaRPr>
          </a:p>
        </p:txBody>
      </p:sp>
      <p:pic>
        <p:nvPicPr>
          <p:cNvPr id="48131" name="Picture 3" descr="0422nhkm01b1"/>
          <p:cNvPicPr>
            <a:picLocks noChangeAspect="1" noChangeArrowheads="1"/>
          </p:cNvPicPr>
          <p:nvPr/>
        </p:nvPicPr>
        <p:blipFill>
          <a:blip r:embed="rId3" cstate="print"/>
          <a:srcRect/>
          <a:stretch>
            <a:fillRect/>
          </a:stretch>
        </p:blipFill>
        <p:spPr bwMode="auto">
          <a:xfrm>
            <a:off x="534988" y="1916113"/>
            <a:ext cx="4006850" cy="3744912"/>
          </a:xfrm>
          <a:prstGeom prst="rect">
            <a:avLst/>
          </a:prstGeom>
          <a:noFill/>
          <a:ln w="9525">
            <a:noFill/>
            <a:miter lim="800000"/>
            <a:headEnd/>
            <a:tailEnd/>
          </a:ln>
        </p:spPr>
      </p:pic>
      <p:pic>
        <p:nvPicPr>
          <p:cNvPr id="48132" name="Picture 4" descr="0422nhkm01p2"/>
          <p:cNvPicPr>
            <a:picLocks noChangeAspect="1" noChangeArrowheads="1"/>
          </p:cNvPicPr>
          <p:nvPr/>
        </p:nvPicPr>
        <p:blipFill>
          <a:blip r:embed="rId4" cstate="print"/>
          <a:srcRect/>
          <a:stretch>
            <a:fillRect/>
          </a:stretch>
        </p:blipFill>
        <p:spPr bwMode="auto">
          <a:xfrm>
            <a:off x="4572000" y="1933575"/>
            <a:ext cx="4371975" cy="371951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58786"/>
                                        </p:tgtEl>
                                        <p:attrNameLst>
                                          <p:attrName>style.visibility</p:attrName>
                                        </p:attrNameLst>
                                      </p:cBhvr>
                                      <p:to>
                                        <p:strVal val="visible"/>
                                      </p:to>
                                    </p:set>
                                    <p:anim to="" calcmode="lin" valueType="num">
                                      <p:cBhvr>
                                        <p:cTn id="7" dur="1" fill="hold"/>
                                        <p:tgtEl>
                                          <p:spTgt spid="75878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786"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5" name="Picture 3" descr="1_1-1-21-50_2003042395017"/>
          <p:cNvPicPr>
            <a:picLocks noChangeAspect="1" noChangeArrowheads="1"/>
          </p:cNvPicPr>
          <p:nvPr/>
        </p:nvPicPr>
        <p:blipFill>
          <a:blip r:embed="rId3" cstate="print"/>
          <a:srcRect/>
          <a:stretch>
            <a:fillRect/>
          </a:stretch>
        </p:blipFill>
        <p:spPr bwMode="auto">
          <a:xfrm>
            <a:off x="1476375" y="1484313"/>
            <a:ext cx="6705600" cy="5072062"/>
          </a:xfrm>
          <a:prstGeom prst="rect">
            <a:avLst/>
          </a:prstGeom>
          <a:noFill/>
          <a:ln w="9525">
            <a:noFill/>
            <a:miter lim="800000"/>
            <a:headEnd/>
            <a:tailEnd/>
          </a:ln>
        </p:spPr>
      </p:pic>
      <p:sp>
        <p:nvSpPr>
          <p:cNvPr id="4" name="Text Box 2"/>
          <p:cNvSpPr txBox="1">
            <a:spLocks noChangeArrowheads="1"/>
          </p:cNvSpPr>
          <p:nvPr/>
        </p:nvSpPr>
        <p:spPr bwMode="auto">
          <a:xfrm>
            <a:off x="1451948" y="-24"/>
            <a:ext cx="6763390" cy="1446550"/>
          </a:xfrm>
          <a:prstGeom prst="rect">
            <a:avLst/>
          </a:prstGeom>
          <a:noFill/>
          <a:ln w="9525">
            <a:noFill/>
            <a:miter lim="800000"/>
            <a:headEnd/>
            <a:tailEnd/>
          </a:ln>
        </p:spPr>
        <p:txBody>
          <a:bodyPr wrap="none">
            <a:spAutoFit/>
          </a:bodyPr>
          <a:lstStyle/>
          <a:p>
            <a:pPr algn="ctr"/>
            <a:r>
              <a:rPr kumimoji="1" lang="en-US" altLang="zh-CN" sz="4400" dirty="0">
                <a:latin typeface="Times New Roman" pitchFamily="18" charset="0"/>
                <a:ea typeface="+mn-ea"/>
                <a:cs typeface="Times New Roman" pitchFamily="18" charset="0"/>
              </a:rPr>
              <a:t>Imaging in the Infrared </a:t>
            </a:r>
            <a:r>
              <a:rPr kumimoji="1" lang="en-US" altLang="zh-CN" sz="4400" dirty="0" smtClean="0">
                <a:latin typeface="Times New Roman" pitchFamily="18" charset="0"/>
                <a:ea typeface="+mn-ea"/>
                <a:cs typeface="Times New Roman" pitchFamily="18" charset="0"/>
              </a:rPr>
              <a:t>Band</a:t>
            </a:r>
          </a:p>
          <a:p>
            <a:pPr algn="ctr"/>
            <a:r>
              <a:rPr kumimoji="1" lang="zh-CN" altLang="en-US" sz="4400" b="1" dirty="0" smtClean="0">
                <a:latin typeface="Times New Roman" pitchFamily="18" charset="0"/>
                <a:ea typeface="+mn-ea"/>
                <a:cs typeface="Times New Roman" pitchFamily="18" charset="0"/>
              </a:rPr>
              <a:t>红外图像</a:t>
            </a:r>
            <a:endParaRPr kumimoji="1" lang="zh-CN" altLang="en-US" sz="4400" b="1" dirty="0">
              <a:latin typeface="Times New Roman" pitchFamily="18" charset="0"/>
              <a:ea typeface="+mn-ea"/>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4"/>
                                        </p:tgtEl>
                                        <p:attrNameLst>
                                          <p:attrName>style.visibility</p:attrName>
                                        </p:attrNameLst>
                                      </p:cBhvr>
                                      <p:to>
                                        <p:strVal val="visible"/>
                                      </p:to>
                                    </p:set>
                                    <p:anim to="" calcmode="lin" valueType="num">
                                      <p:cBhvr>
                                        <p:cTn id="7" dur="1" fill="hold"/>
                                        <p:tgtEl>
                                          <p:spTgt spid="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Text Box 2"/>
          <p:cNvSpPr txBox="1">
            <a:spLocks noChangeArrowheads="1"/>
          </p:cNvSpPr>
          <p:nvPr/>
        </p:nvSpPr>
        <p:spPr bwMode="auto">
          <a:xfrm>
            <a:off x="796052" y="214290"/>
            <a:ext cx="2847254" cy="1446550"/>
          </a:xfrm>
          <a:prstGeom prst="rect">
            <a:avLst/>
          </a:prstGeom>
          <a:noFill/>
          <a:ln w="9525">
            <a:noFill/>
            <a:miter lim="800000"/>
            <a:headEnd/>
            <a:tailEnd/>
          </a:ln>
        </p:spPr>
        <p:txBody>
          <a:bodyPr wrap="none">
            <a:spAutoFit/>
          </a:bodyPr>
          <a:lstStyle/>
          <a:p>
            <a:pPr algn="ctr"/>
            <a:r>
              <a:rPr kumimoji="1" lang="en-US" altLang="zh-CN" sz="4400" dirty="0">
                <a:latin typeface="Times New Roman" pitchFamily="18" charset="0"/>
                <a:ea typeface="+mn-ea"/>
                <a:cs typeface="Times New Roman" pitchFamily="18" charset="0"/>
              </a:rPr>
              <a:t>Micrograph</a:t>
            </a:r>
          </a:p>
          <a:p>
            <a:pPr algn="ctr"/>
            <a:r>
              <a:rPr kumimoji="1" lang="zh-CN" altLang="en-US" sz="4400" b="1" dirty="0" smtClean="0">
                <a:latin typeface="Times New Roman" pitchFamily="18" charset="0"/>
                <a:ea typeface="+mn-ea"/>
                <a:cs typeface="Times New Roman" pitchFamily="18" charset="0"/>
              </a:rPr>
              <a:t>显微图像</a:t>
            </a:r>
            <a:endParaRPr kumimoji="1" lang="zh-CN" altLang="en-US" sz="4400" b="1" dirty="0">
              <a:latin typeface="Times New Roman" pitchFamily="18" charset="0"/>
              <a:ea typeface="+mn-ea"/>
              <a:cs typeface="Times New Roman" pitchFamily="18" charset="0"/>
            </a:endParaRPr>
          </a:p>
        </p:txBody>
      </p:sp>
      <p:pic>
        <p:nvPicPr>
          <p:cNvPr id="50179" name="Picture 3" descr="0414nhko87p1"/>
          <p:cNvPicPr>
            <a:picLocks noChangeAspect="1" noChangeArrowheads="1"/>
          </p:cNvPicPr>
          <p:nvPr/>
        </p:nvPicPr>
        <p:blipFill>
          <a:blip r:embed="rId3" cstate="print"/>
          <a:srcRect/>
          <a:stretch>
            <a:fillRect/>
          </a:stretch>
        </p:blipFill>
        <p:spPr bwMode="auto">
          <a:xfrm>
            <a:off x="755650" y="1851025"/>
            <a:ext cx="3024188" cy="4637088"/>
          </a:xfrm>
          <a:prstGeom prst="rect">
            <a:avLst/>
          </a:prstGeom>
          <a:noFill/>
          <a:ln w="9525">
            <a:noFill/>
            <a:miter lim="800000"/>
            <a:headEnd/>
            <a:tailEnd/>
          </a:ln>
        </p:spPr>
      </p:pic>
      <p:pic>
        <p:nvPicPr>
          <p:cNvPr id="50180" name="Picture 4" descr="1_1-1-21-391_2003042295631"/>
          <p:cNvPicPr>
            <a:picLocks noChangeAspect="1" noChangeArrowheads="1"/>
          </p:cNvPicPr>
          <p:nvPr/>
        </p:nvPicPr>
        <p:blipFill>
          <a:blip r:embed="rId4" cstate="print"/>
          <a:srcRect/>
          <a:stretch>
            <a:fillRect/>
          </a:stretch>
        </p:blipFill>
        <p:spPr bwMode="auto">
          <a:xfrm>
            <a:off x="4114800" y="71438"/>
            <a:ext cx="4572000" cy="3568700"/>
          </a:xfrm>
          <a:prstGeom prst="rect">
            <a:avLst/>
          </a:prstGeom>
          <a:noFill/>
          <a:ln w="9525">
            <a:noFill/>
            <a:miter lim="800000"/>
            <a:headEnd/>
            <a:tailEnd/>
          </a:ln>
        </p:spPr>
      </p:pic>
      <p:pic>
        <p:nvPicPr>
          <p:cNvPr id="50181" name="Picture 5" descr="1_1-1-23-391_2003042295631"/>
          <p:cNvPicPr>
            <a:picLocks noChangeAspect="1" noChangeArrowheads="1"/>
          </p:cNvPicPr>
          <p:nvPr/>
        </p:nvPicPr>
        <p:blipFill>
          <a:blip r:embed="rId5" cstate="print"/>
          <a:srcRect/>
          <a:stretch>
            <a:fillRect/>
          </a:stretch>
        </p:blipFill>
        <p:spPr bwMode="auto">
          <a:xfrm>
            <a:off x="4143375" y="3638550"/>
            <a:ext cx="4572000" cy="31623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64930"/>
                                        </p:tgtEl>
                                        <p:attrNameLst>
                                          <p:attrName>style.visibility</p:attrName>
                                        </p:attrNameLst>
                                      </p:cBhvr>
                                      <p:to>
                                        <p:strVal val="visible"/>
                                      </p:to>
                                    </p:set>
                                    <p:anim to="" calcmode="lin" valueType="num">
                                      <p:cBhvr>
                                        <p:cTn id="7" dur="1" fill="hold"/>
                                        <p:tgtEl>
                                          <p:spTgt spid="764930"/>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930"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3" descr="sars"/>
          <p:cNvPicPr>
            <a:picLocks noChangeAspect="1" noChangeArrowheads="1"/>
          </p:cNvPicPr>
          <p:nvPr/>
        </p:nvPicPr>
        <p:blipFill>
          <a:blip r:embed="rId3" cstate="print"/>
          <a:srcRect/>
          <a:stretch>
            <a:fillRect/>
          </a:stretch>
        </p:blipFill>
        <p:spPr bwMode="auto">
          <a:xfrm>
            <a:off x="3689350" y="892175"/>
            <a:ext cx="2112963" cy="2232025"/>
          </a:xfrm>
          <a:prstGeom prst="rect">
            <a:avLst/>
          </a:prstGeom>
          <a:noFill/>
          <a:ln w="9525">
            <a:noFill/>
            <a:miter lim="800000"/>
            <a:headEnd/>
            <a:tailEnd/>
          </a:ln>
        </p:spPr>
      </p:pic>
      <p:pic>
        <p:nvPicPr>
          <p:cNvPr id="51204" name="Picture 4" descr="0408nhko51p2非典肺炎病毒"/>
          <p:cNvPicPr>
            <a:picLocks noChangeAspect="1" noChangeArrowheads="1"/>
          </p:cNvPicPr>
          <p:nvPr/>
        </p:nvPicPr>
        <p:blipFill>
          <a:blip r:embed="rId4" cstate="print"/>
          <a:srcRect/>
          <a:stretch>
            <a:fillRect/>
          </a:stretch>
        </p:blipFill>
        <p:spPr bwMode="auto">
          <a:xfrm>
            <a:off x="5859463" y="403225"/>
            <a:ext cx="3284537" cy="2719388"/>
          </a:xfrm>
          <a:prstGeom prst="rect">
            <a:avLst/>
          </a:prstGeom>
          <a:noFill/>
          <a:ln w="9525">
            <a:noFill/>
            <a:miter lim="800000"/>
            <a:headEnd/>
            <a:tailEnd/>
          </a:ln>
        </p:spPr>
      </p:pic>
      <p:pic>
        <p:nvPicPr>
          <p:cNvPr id="51205" name="Picture 5" descr="1_1-1-21-312_20030416223453"/>
          <p:cNvPicPr>
            <a:picLocks noChangeAspect="1" noChangeArrowheads="1"/>
          </p:cNvPicPr>
          <p:nvPr/>
        </p:nvPicPr>
        <p:blipFill>
          <a:blip r:embed="rId5" cstate="print"/>
          <a:srcRect/>
          <a:stretch>
            <a:fillRect/>
          </a:stretch>
        </p:blipFill>
        <p:spPr bwMode="auto">
          <a:xfrm>
            <a:off x="352425" y="1651000"/>
            <a:ext cx="3119438" cy="4657725"/>
          </a:xfrm>
          <a:prstGeom prst="rect">
            <a:avLst/>
          </a:prstGeom>
          <a:noFill/>
          <a:ln w="9525">
            <a:noFill/>
            <a:miter lim="800000"/>
            <a:headEnd/>
            <a:tailEnd/>
          </a:ln>
        </p:spPr>
      </p:pic>
      <p:pic>
        <p:nvPicPr>
          <p:cNvPr id="51206" name="Picture 6" descr="Img208761866"/>
          <p:cNvPicPr>
            <a:picLocks noChangeAspect="1" noChangeArrowheads="1"/>
          </p:cNvPicPr>
          <p:nvPr/>
        </p:nvPicPr>
        <p:blipFill>
          <a:blip r:embed="rId6" cstate="print"/>
          <a:srcRect/>
          <a:stretch>
            <a:fillRect/>
          </a:stretch>
        </p:blipFill>
        <p:spPr bwMode="auto">
          <a:xfrm>
            <a:off x="4135438" y="3429000"/>
            <a:ext cx="4572000" cy="2982913"/>
          </a:xfrm>
          <a:prstGeom prst="rect">
            <a:avLst/>
          </a:prstGeom>
          <a:noFill/>
          <a:ln w="9525">
            <a:noFill/>
            <a:miter lim="800000"/>
            <a:headEnd/>
            <a:tailEnd/>
          </a:ln>
        </p:spPr>
      </p:pic>
      <p:sp>
        <p:nvSpPr>
          <p:cNvPr id="7" name="Text Box 2"/>
          <p:cNvSpPr txBox="1">
            <a:spLocks noChangeArrowheads="1"/>
          </p:cNvSpPr>
          <p:nvPr/>
        </p:nvSpPr>
        <p:spPr bwMode="auto">
          <a:xfrm>
            <a:off x="500034" y="71414"/>
            <a:ext cx="2847254" cy="1446550"/>
          </a:xfrm>
          <a:prstGeom prst="rect">
            <a:avLst/>
          </a:prstGeom>
          <a:noFill/>
          <a:ln w="9525">
            <a:noFill/>
            <a:miter lim="800000"/>
            <a:headEnd/>
            <a:tailEnd/>
          </a:ln>
        </p:spPr>
        <p:txBody>
          <a:bodyPr wrap="none">
            <a:spAutoFit/>
          </a:bodyPr>
          <a:lstStyle/>
          <a:p>
            <a:pPr algn="ctr"/>
            <a:r>
              <a:rPr kumimoji="1" lang="en-US" altLang="zh-CN" sz="4400" dirty="0">
                <a:latin typeface="Times New Roman" pitchFamily="18" charset="0"/>
                <a:ea typeface="+mn-ea"/>
                <a:cs typeface="Times New Roman" pitchFamily="18" charset="0"/>
              </a:rPr>
              <a:t>Micrograph</a:t>
            </a:r>
          </a:p>
          <a:p>
            <a:pPr algn="ctr"/>
            <a:r>
              <a:rPr kumimoji="1" lang="zh-CN" altLang="en-US" sz="4400" b="1" dirty="0" smtClean="0">
                <a:latin typeface="Times New Roman" pitchFamily="18" charset="0"/>
                <a:ea typeface="+mn-ea"/>
                <a:cs typeface="Times New Roman" pitchFamily="18" charset="0"/>
              </a:rPr>
              <a:t>显微图像</a:t>
            </a:r>
            <a:endParaRPr kumimoji="1" lang="zh-CN" altLang="en-US" sz="4400" b="1" dirty="0">
              <a:latin typeface="Times New Roman" pitchFamily="18" charset="0"/>
              <a:ea typeface="+mn-ea"/>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内容占位符 4"/>
          <p:cNvSpPr>
            <a:spLocks noGrp="1"/>
          </p:cNvSpPr>
          <p:nvPr>
            <p:ph idx="1"/>
          </p:nvPr>
        </p:nvSpPr>
        <p:spPr>
          <a:xfrm>
            <a:off x="1331913" y="2060575"/>
            <a:ext cx="7354887" cy="4065588"/>
          </a:xfrm>
        </p:spPr>
        <p:txBody>
          <a:bodyPr/>
          <a:lstStyle/>
          <a:p>
            <a:pPr>
              <a:buFont typeface="Wingdings" pitchFamily="2" charset="2"/>
              <a:buChar char="Ø"/>
            </a:pPr>
            <a:r>
              <a:rPr lang="zh-CN" altLang="en-US" dirty="0" smtClean="0"/>
              <a:t>图像处理的发展</a:t>
            </a:r>
            <a:endParaRPr lang="en-US" altLang="zh-CN" dirty="0" smtClean="0"/>
          </a:p>
          <a:p>
            <a:pPr>
              <a:buFont typeface="Wingdings" pitchFamily="2" charset="2"/>
              <a:buChar char="Ø"/>
            </a:pPr>
            <a:r>
              <a:rPr lang="zh-CN" altLang="en-US" b="1" dirty="0">
                <a:solidFill>
                  <a:srgbClr val="0000FF"/>
                </a:solidFill>
              </a:rPr>
              <a:t>图像处理的应用</a:t>
            </a:r>
            <a:endParaRPr lang="en-US" altLang="zh-CN" b="1" dirty="0">
              <a:solidFill>
                <a:srgbClr val="0000FF"/>
              </a:solidFill>
            </a:endParaRPr>
          </a:p>
          <a:p>
            <a:pPr lvl="1">
              <a:buFont typeface="Wingdings" panose="05000000000000000000" pitchFamily="2" charset="2"/>
              <a:buChar char="ü"/>
            </a:pPr>
            <a:r>
              <a:rPr lang="zh-CN" altLang="en-US" dirty="0" smtClean="0"/>
              <a:t>日常生活</a:t>
            </a:r>
            <a:endParaRPr lang="en-US" altLang="zh-CN" dirty="0" smtClean="0"/>
          </a:p>
          <a:p>
            <a:pPr lvl="1">
              <a:buFont typeface="Wingdings" panose="05000000000000000000" pitchFamily="2" charset="2"/>
              <a:buChar char="ü"/>
            </a:pPr>
            <a:r>
              <a:rPr lang="zh-CN" altLang="en-US" dirty="0"/>
              <a:t>影视娱乐业</a:t>
            </a:r>
            <a:endParaRPr lang="en-US" altLang="zh-CN" dirty="0" smtClean="0"/>
          </a:p>
          <a:p>
            <a:pPr lvl="1">
              <a:buFont typeface="Wingdings" panose="05000000000000000000" pitchFamily="2" charset="2"/>
              <a:buChar char="ü"/>
            </a:pPr>
            <a:r>
              <a:rPr lang="zh-CN" altLang="en-US" dirty="0" smtClean="0"/>
              <a:t>军事领域</a:t>
            </a:r>
            <a:endParaRPr lang="en-US" altLang="zh-CN" dirty="0" smtClean="0"/>
          </a:p>
          <a:p>
            <a:pPr lvl="1">
              <a:buFont typeface="Wingdings" panose="05000000000000000000" pitchFamily="2" charset="2"/>
              <a:buChar char="ü"/>
            </a:pPr>
            <a:r>
              <a:rPr lang="zh-CN" altLang="en-US" dirty="0" smtClean="0"/>
              <a:t>红外成像</a:t>
            </a:r>
            <a:endParaRPr lang="en-US" altLang="zh-CN" dirty="0" smtClean="0"/>
          </a:p>
          <a:p>
            <a:pPr lvl="1">
              <a:buFont typeface="Wingdings" panose="05000000000000000000" pitchFamily="2" charset="2"/>
              <a:buChar char="ü"/>
            </a:pPr>
            <a:r>
              <a:rPr lang="zh-CN" altLang="en-US" dirty="0" smtClean="0"/>
              <a:t>医学成像</a:t>
            </a:r>
            <a:endParaRPr lang="en-US" altLang="zh-CN" dirty="0" smtClean="0"/>
          </a:p>
          <a:p>
            <a:pPr lvl="1">
              <a:buFont typeface="Wingdings" panose="05000000000000000000" pitchFamily="2" charset="2"/>
              <a:buChar char="ü"/>
            </a:pPr>
            <a:r>
              <a:rPr lang="zh-CN" altLang="en-US" dirty="0" smtClean="0"/>
              <a:t>计算机视觉</a:t>
            </a:r>
            <a:endParaRPr lang="zh-CN" altLang="en-US" dirty="0"/>
          </a:p>
        </p:txBody>
      </p:sp>
      <p:sp>
        <p:nvSpPr>
          <p:cNvPr id="8195" name="标题 1"/>
          <p:cNvSpPr>
            <a:spLocks noGrp="1"/>
          </p:cNvSpPr>
          <p:nvPr>
            <p:ph type="title"/>
          </p:nvPr>
        </p:nvSpPr>
        <p:spPr>
          <a:xfrm>
            <a:off x="428596" y="701824"/>
            <a:ext cx="8229600" cy="1143000"/>
          </a:xfrm>
        </p:spPr>
        <p:txBody>
          <a:bodyPr/>
          <a:lstStyle/>
          <a:p>
            <a:pPr eaLnBrk="1" hangingPunct="1"/>
            <a:r>
              <a:rPr lang="zh-CN" altLang="en-US" b="1" dirty="0" smtClean="0"/>
              <a:t>数字图像处理的发展与应用</a:t>
            </a:r>
          </a:p>
        </p:txBody>
      </p:sp>
    </p:spTree>
    <p:extLst>
      <p:ext uri="{BB962C8B-B14F-4D97-AF65-F5344CB8AC3E}">
        <p14:creationId xmlns:p14="http://schemas.microsoft.com/office/powerpoint/2010/main" val="330760305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Text Box 2"/>
          <p:cNvSpPr txBox="1">
            <a:spLocks noChangeArrowheads="1"/>
          </p:cNvSpPr>
          <p:nvPr/>
        </p:nvSpPr>
        <p:spPr bwMode="auto">
          <a:xfrm>
            <a:off x="3635375" y="516419"/>
            <a:ext cx="1829347" cy="769441"/>
          </a:xfrm>
          <a:prstGeom prst="rect">
            <a:avLst/>
          </a:prstGeom>
          <a:noFill/>
          <a:ln w="9525">
            <a:noFill/>
            <a:miter lim="800000"/>
            <a:headEnd/>
            <a:tailEnd/>
          </a:ln>
          <a:effectLst/>
        </p:spPr>
        <p:txBody>
          <a:bodyPr wrap="none">
            <a:spAutoFit/>
          </a:bodyPr>
          <a:lstStyle/>
          <a:p>
            <a:pPr algn="ctr">
              <a:defRPr/>
            </a:pPr>
            <a:r>
              <a:rPr lang="zh-CN" altLang="en-US" sz="4400" b="1" dirty="0">
                <a:effectLst>
                  <a:outerShdw blurRad="38100" dist="38100" dir="2700000" algn="tl">
                    <a:srgbClr val="000000"/>
                  </a:outerShdw>
                </a:effectLst>
                <a:latin typeface="Times New Roman" pitchFamily="18" charset="0"/>
                <a:ea typeface="华文新魏" pitchFamily="2" charset="-122"/>
                <a:cs typeface="Times New Roman" pitchFamily="18" charset="0"/>
              </a:rPr>
              <a:t> </a:t>
            </a:r>
            <a:r>
              <a:rPr lang="en-US" altLang="zh-CN" sz="4400" dirty="0">
                <a:latin typeface="Times New Roman" pitchFamily="18" charset="0"/>
                <a:ea typeface="华文新魏" pitchFamily="2" charset="-122"/>
                <a:cs typeface="Times New Roman" pitchFamily="18" charset="0"/>
              </a:rPr>
              <a:t>X-Ray</a:t>
            </a:r>
          </a:p>
        </p:txBody>
      </p:sp>
      <p:pic>
        <p:nvPicPr>
          <p:cNvPr id="52227" name="Picture 4" descr="http://static.howstuffworks.com/gif/x-ray-diagram.jpg"/>
          <p:cNvPicPr>
            <a:picLocks noChangeAspect="1" noChangeArrowheads="1"/>
          </p:cNvPicPr>
          <p:nvPr/>
        </p:nvPicPr>
        <p:blipFill>
          <a:blip r:embed="rId3" r:link="rId4" cstate="print"/>
          <a:srcRect/>
          <a:stretch>
            <a:fillRect/>
          </a:stretch>
        </p:blipFill>
        <p:spPr bwMode="auto">
          <a:xfrm>
            <a:off x="4932363" y="1844675"/>
            <a:ext cx="3887787" cy="4400550"/>
          </a:xfrm>
          <a:prstGeom prst="rect">
            <a:avLst/>
          </a:prstGeom>
          <a:noFill/>
          <a:ln w="9525">
            <a:noFill/>
            <a:miter lim="800000"/>
            <a:headEnd/>
            <a:tailEnd/>
          </a:ln>
        </p:spPr>
      </p:pic>
      <p:pic>
        <p:nvPicPr>
          <p:cNvPr id="52228" name="Picture 2" descr="Fig1"/>
          <p:cNvPicPr>
            <a:picLocks noChangeAspect="1" noChangeArrowheads="1"/>
          </p:cNvPicPr>
          <p:nvPr/>
        </p:nvPicPr>
        <p:blipFill>
          <a:blip r:embed="rId5" cstate="print"/>
          <a:srcRect/>
          <a:stretch>
            <a:fillRect/>
          </a:stretch>
        </p:blipFill>
        <p:spPr bwMode="auto">
          <a:xfrm>
            <a:off x="611188" y="1844675"/>
            <a:ext cx="4105275" cy="439261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293890"/>
                                        </p:tgtEl>
                                        <p:attrNameLst>
                                          <p:attrName>style.visibility</p:attrName>
                                        </p:attrNameLst>
                                      </p:cBhvr>
                                      <p:to>
                                        <p:strVal val="visible"/>
                                      </p:to>
                                    </p:set>
                                    <p:anim to="" calcmode="lin" valueType="num">
                                      <p:cBhvr>
                                        <p:cTn id="7" dur="1" fill="hold"/>
                                        <p:tgtEl>
                                          <p:spTgt spid="293890"/>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0"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3" name="Picture 5" descr="IMLineDiag"/>
          <p:cNvPicPr>
            <a:picLocks noChangeAspect="1" noChangeArrowheads="1"/>
          </p:cNvPicPr>
          <p:nvPr/>
        </p:nvPicPr>
        <p:blipFill>
          <a:blip r:embed="rId3" cstate="print"/>
          <a:srcRect/>
          <a:stretch>
            <a:fillRect/>
          </a:stretch>
        </p:blipFill>
        <p:spPr bwMode="auto">
          <a:xfrm>
            <a:off x="4667284" y="3225787"/>
            <a:ext cx="3814762" cy="2116138"/>
          </a:xfrm>
          <a:prstGeom prst="rect">
            <a:avLst/>
          </a:prstGeom>
          <a:noFill/>
          <a:ln w="9525">
            <a:noFill/>
            <a:miter lim="800000"/>
            <a:headEnd/>
            <a:tailEnd/>
          </a:ln>
        </p:spPr>
      </p:pic>
      <p:sp>
        <p:nvSpPr>
          <p:cNvPr id="53250" name="Rectangle 2"/>
          <p:cNvSpPr>
            <a:spLocks noGrp="1" noChangeArrowheads="1"/>
          </p:cNvSpPr>
          <p:nvPr>
            <p:ph type="title"/>
          </p:nvPr>
        </p:nvSpPr>
        <p:spPr>
          <a:xfrm>
            <a:off x="1609725" y="431800"/>
            <a:ext cx="5915025" cy="600075"/>
          </a:xfrm>
        </p:spPr>
        <p:txBody>
          <a:bodyPr/>
          <a:lstStyle/>
          <a:p>
            <a:r>
              <a:rPr lang="en-US" altLang="zh-CN" dirty="0" smtClean="0">
                <a:latin typeface="Times New Roman" pitchFamily="18" charset="0"/>
                <a:ea typeface="+mn-ea"/>
                <a:cs typeface="Times New Roman" pitchFamily="18" charset="0"/>
              </a:rPr>
              <a:t>E-Beam CT Scanner</a:t>
            </a:r>
          </a:p>
        </p:txBody>
      </p:sp>
      <p:pic>
        <p:nvPicPr>
          <p:cNvPr id="53251" name="Picture 3"/>
          <p:cNvPicPr>
            <a:picLocks noChangeArrowheads="1"/>
          </p:cNvPicPr>
          <p:nvPr/>
        </p:nvPicPr>
        <p:blipFill>
          <a:blip r:embed="rId4" cstate="print"/>
          <a:srcRect/>
          <a:stretch>
            <a:fillRect/>
          </a:stretch>
        </p:blipFill>
        <p:spPr bwMode="auto">
          <a:xfrm>
            <a:off x="500034" y="1500174"/>
            <a:ext cx="3749737" cy="4583133"/>
          </a:xfrm>
          <a:prstGeom prst="rect">
            <a:avLst/>
          </a:prstGeom>
          <a:noFill/>
          <a:ln w="9525">
            <a:noFill/>
            <a:miter lim="800000"/>
            <a:headEnd/>
            <a:tailEnd/>
          </a:ln>
        </p:spPr>
      </p:pic>
      <p:sp>
        <p:nvSpPr>
          <p:cNvPr id="53252" name="Rectangle 4"/>
          <p:cNvSpPr>
            <a:spLocks noChangeArrowheads="1"/>
          </p:cNvSpPr>
          <p:nvPr/>
        </p:nvSpPr>
        <p:spPr bwMode="auto">
          <a:xfrm>
            <a:off x="4310092" y="1511275"/>
            <a:ext cx="4548188" cy="1290638"/>
          </a:xfrm>
          <a:prstGeom prst="rect">
            <a:avLst/>
          </a:prstGeom>
          <a:noFill/>
          <a:ln w="9525">
            <a:noFill/>
            <a:miter lim="800000"/>
            <a:headEnd/>
            <a:tailEnd/>
          </a:ln>
        </p:spPr>
        <p:txBody>
          <a:bodyPr lIns="96835" tIns="48418" rIns="96835" bIns="48418"/>
          <a:lstStyle/>
          <a:p>
            <a:pPr marL="342900" indent="-342900">
              <a:lnSpc>
                <a:spcPct val="70000"/>
              </a:lnSpc>
              <a:spcBef>
                <a:spcPct val="20000"/>
              </a:spcBef>
              <a:buFontTx/>
              <a:buChar char="•"/>
            </a:pPr>
            <a:r>
              <a:rPr lang="en-US" altLang="zh-CN" sz="3200" dirty="0">
                <a:latin typeface="Times New Roman" pitchFamily="18" charset="0"/>
                <a:ea typeface="+mn-ea"/>
                <a:cs typeface="Times New Roman" pitchFamily="18" charset="0"/>
              </a:rPr>
              <a:t>Speed: 50, 100 ms</a:t>
            </a:r>
          </a:p>
          <a:p>
            <a:pPr marL="342900" indent="-342900">
              <a:lnSpc>
                <a:spcPct val="70000"/>
              </a:lnSpc>
              <a:spcBef>
                <a:spcPct val="20000"/>
              </a:spcBef>
              <a:buFontTx/>
              <a:buChar char="•"/>
            </a:pPr>
            <a:r>
              <a:rPr lang="en-US" altLang="zh-CN" sz="3200" dirty="0">
                <a:latin typeface="Times New Roman" pitchFamily="18" charset="0"/>
                <a:ea typeface="+mn-ea"/>
                <a:cs typeface="Times New Roman" pitchFamily="18" charset="0"/>
              </a:rPr>
              <a:t>Thickness: 1.5, 3, 6, 10 mm</a:t>
            </a:r>
          </a:p>
          <a:p>
            <a:pPr marL="342900" indent="-342900">
              <a:lnSpc>
                <a:spcPct val="70000"/>
              </a:lnSpc>
              <a:spcBef>
                <a:spcPct val="20000"/>
              </a:spcBef>
              <a:buFontTx/>
              <a:buChar char="•"/>
            </a:pPr>
            <a:r>
              <a:rPr lang="en-US" altLang="zh-CN" sz="3200" dirty="0">
                <a:latin typeface="Times New Roman" pitchFamily="18" charset="0"/>
                <a:ea typeface="+mn-ea"/>
                <a:cs typeface="Times New Roman" pitchFamily="18" charset="0"/>
              </a:rPr>
              <a:t>ECG trigger cardiac images</a:t>
            </a:r>
          </a:p>
        </p:txBody>
      </p:sp>
      <p:sp>
        <p:nvSpPr>
          <p:cNvPr id="53254" name="Rectangle 6"/>
          <p:cNvSpPr>
            <a:spLocks noChangeArrowheads="1"/>
          </p:cNvSpPr>
          <p:nvPr/>
        </p:nvSpPr>
        <p:spPr bwMode="auto">
          <a:xfrm>
            <a:off x="5381662" y="5583241"/>
            <a:ext cx="3257577" cy="497146"/>
          </a:xfrm>
          <a:prstGeom prst="rect">
            <a:avLst/>
          </a:prstGeom>
          <a:noFill/>
          <a:ln w="12700">
            <a:noFill/>
            <a:miter lim="800000"/>
            <a:headEnd/>
            <a:tailEnd/>
          </a:ln>
        </p:spPr>
        <p:txBody>
          <a:bodyPr wrap="square" lIns="66783" tIns="26713" rIns="66783" bIns="26713">
            <a:spAutoFit/>
          </a:bodyPr>
          <a:lstStyle/>
          <a:p>
            <a:pPr marL="601663" indent="-601663" defTabSz="962025" eaLnBrk="0" hangingPunct="0">
              <a:lnSpc>
                <a:spcPct val="90000"/>
              </a:lnSpc>
              <a:tabLst>
                <a:tab pos="962025" algn="l"/>
                <a:tab pos="2884488" algn="l"/>
                <a:tab pos="3846513" algn="l"/>
                <a:tab pos="4808538" algn="l"/>
                <a:tab pos="5770563" algn="l"/>
                <a:tab pos="6731000" algn="l"/>
              </a:tabLst>
            </a:pPr>
            <a:r>
              <a:rPr lang="en-US" altLang="zh-CN" sz="3200" dirty="0">
                <a:latin typeface="Times New Roman" pitchFamily="18" charset="0"/>
                <a:ea typeface="+mn-ea"/>
                <a:cs typeface="Times New Roman" pitchFamily="18" charset="0"/>
              </a:rPr>
              <a:t>(From </a:t>
            </a:r>
            <a:r>
              <a:rPr lang="en-US" altLang="zh-CN" sz="3200" dirty="0" err="1">
                <a:latin typeface="Times New Roman" pitchFamily="18" charset="0"/>
                <a:ea typeface="+mn-ea"/>
                <a:cs typeface="Times New Roman" pitchFamily="18" charset="0"/>
              </a:rPr>
              <a:t>Imatron</a:t>
            </a:r>
            <a:r>
              <a:rPr lang="en-US" altLang="zh-CN" sz="3200" dirty="0">
                <a:latin typeface="Times New Roman" pitchFamily="18" charset="0"/>
                <a:ea typeface="+mn-ea"/>
                <a:cs typeface="Times New Roman" pitchFamily="18" charset="0"/>
              </a:rPr>
              <a:t>)</a:t>
            </a:r>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select"/>
          <p:cNvPicPr>
            <a:picLocks noChangeAspect="1" noChangeArrowheads="1"/>
          </p:cNvPicPr>
          <p:nvPr/>
        </p:nvPicPr>
        <p:blipFill>
          <a:blip r:embed="rId3" cstate="print"/>
          <a:srcRect/>
          <a:stretch>
            <a:fillRect/>
          </a:stretch>
        </p:blipFill>
        <p:spPr bwMode="auto">
          <a:xfrm>
            <a:off x="468313" y="1196975"/>
            <a:ext cx="2222500" cy="2036763"/>
          </a:xfrm>
          <a:prstGeom prst="rect">
            <a:avLst/>
          </a:prstGeom>
          <a:noFill/>
          <a:ln w="9525">
            <a:noFill/>
            <a:miter lim="800000"/>
            <a:headEnd/>
            <a:tailEnd/>
          </a:ln>
        </p:spPr>
      </p:pic>
      <p:pic>
        <p:nvPicPr>
          <p:cNvPr id="54275" name="Picture 3" descr="ctroPQ2000SSV"/>
          <p:cNvPicPr>
            <a:picLocks noChangeAspect="1" noChangeArrowheads="1"/>
          </p:cNvPicPr>
          <p:nvPr/>
        </p:nvPicPr>
        <p:blipFill>
          <a:blip r:embed="rId4" cstate="print"/>
          <a:srcRect/>
          <a:stretch>
            <a:fillRect/>
          </a:stretch>
        </p:blipFill>
        <p:spPr bwMode="auto">
          <a:xfrm>
            <a:off x="3059113" y="1268413"/>
            <a:ext cx="2089150" cy="2179637"/>
          </a:xfrm>
          <a:prstGeom prst="rect">
            <a:avLst/>
          </a:prstGeom>
          <a:noFill/>
          <a:ln w="9525">
            <a:noFill/>
            <a:miter lim="800000"/>
            <a:headEnd/>
            <a:tailEnd/>
          </a:ln>
        </p:spPr>
      </p:pic>
      <p:pic>
        <p:nvPicPr>
          <p:cNvPr id="54276" name="Picture 4" descr="ctroctscanner2"/>
          <p:cNvPicPr>
            <a:picLocks noChangeAspect="1" noChangeArrowheads="1"/>
          </p:cNvPicPr>
          <p:nvPr/>
        </p:nvPicPr>
        <p:blipFill>
          <a:blip r:embed="rId5" cstate="print"/>
          <a:srcRect/>
          <a:stretch>
            <a:fillRect/>
          </a:stretch>
        </p:blipFill>
        <p:spPr bwMode="auto">
          <a:xfrm>
            <a:off x="5651500" y="1268413"/>
            <a:ext cx="2308225" cy="2306637"/>
          </a:xfrm>
          <a:prstGeom prst="rect">
            <a:avLst/>
          </a:prstGeom>
          <a:noFill/>
          <a:ln w="9525">
            <a:noFill/>
            <a:miter lim="800000"/>
            <a:headEnd/>
            <a:tailEnd/>
          </a:ln>
        </p:spPr>
      </p:pic>
      <p:pic>
        <p:nvPicPr>
          <p:cNvPr id="54277" name="Picture 5" descr="TWIN2"/>
          <p:cNvPicPr>
            <a:picLocks noChangeAspect="1" noChangeArrowheads="1"/>
          </p:cNvPicPr>
          <p:nvPr/>
        </p:nvPicPr>
        <p:blipFill>
          <a:blip r:embed="rId6" cstate="print"/>
          <a:srcRect/>
          <a:stretch>
            <a:fillRect/>
          </a:stretch>
        </p:blipFill>
        <p:spPr bwMode="auto">
          <a:xfrm>
            <a:off x="5724525" y="3933825"/>
            <a:ext cx="2112963" cy="1882775"/>
          </a:xfrm>
          <a:prstGeom prst="rect">
            <a:avLst/>
          </a:prstGeom>
          <a:noFill/>
          <a:ln w="9525">
            <a:noFill/>
            <a:miter lim="800000"/>
            <a:headEnd/>
            <a:tailEnd/>
          </a:ln>
        </p:spPr>
      </p:pic>
      <p:pic>
        <p:nvPicPr>
          <p:cNvPr id="54278" name="Picture 6" descr="col4"/>
          <p:cNvPicPr>
            <a:picLocks noChangeAspect="1" noChangeArrowheads="1"/>
          </p:cNvPicPr>
          <p:nvPr/>
        </p:nvPicPr>
        <p:blipFill>
          <a:blip r:embed="rId7" cstate="print"/>
          <a:srcRect/>
          <a:stretch>
            <a:fillRect/>
          </a:stretch>
        </p:blipFill>
        <p:spPr bwMode="auto">
          <a:xfrm>
            <a:off x="468313" y="3933825"/>
            <a:ext cx="1871662" cy="1871663"/>
          </a:xfrm>
          <a:prstGeom prst="rect">
            <a:avLst/>
          </a:prstGeom>
          <a:noFill/>
          <a:ln w="9525">
            <a:noFill/>
            <a:miter lim="800000"/>
            <a:headEnd/>
            <a:tailEnd/>
          </a:ln>
        </p:spPr>
      </p:pic>
      <p:pic>
        <p:nvPicPr>
          <p:cNvPr id="54279" name="Picture 7" descr="col9"/>
          <p:cNvPicPr>
            <a:picLocks noChangeAspect="1" noChangeArrowheads="1"/>
          </p:cNvPicPr>
          <p:nvPr/>
        </p:nvPicPr>
        <p:blipFill>
          <a:blip r:embed="rId8" cstate="print"/>
          <a:srcRect/>
          <a:stretch>
            <a:fillRect/>
          </a:stretch>
        </p:blipFill>
        <p:spPr bwMode="auto">
          <a:xfrm>
            <a:off x="2771775" y="3933825"/>
            <a:ext cx="1871663" cy="1871663"/>
          </a:xfrm>
          <a:prstGeom prst="rect">
            <a:avLst/>
          </a:prstGeom>
          <a:noFill/>
          <a:ln w="9525">
            <a:noFill/>
            <a:miter lim="800000"/>
            <a:headEnd/>
            <a:tailEnd/>
          </a:ln>
        </p:spPr>
      </p:pic>
      <p:sp>
        <p:nvSpPr>
          <p:cNvPr id="54280" name="Text Box 8"/>
          <p:cNvSpPr txBox="1">
            <a:spLocks noChangeArrowheads="1"/>
          </p:cNvSpPr>
          <p:nvPr/>
        </p:nvSpPr>
        <p:spPr bwMode="auto">
          <a:xfrm>
            <a:off x="417513" y="5873750"/>
            <a:ext cx="4920514" cy="584775"/>
          </a:xfrm>
          <a:prstGeom prst="rect">
            <a:avLst/>
          </a:prstGeom>
          <a:noFill/>
          <a:ln w="9525">
            <a:noFill/>
            <a:miter lim="800000"/>
            <a:headEnd/>
            <a:tailEnd/>
          </a:ln>
        </p:spPr>
        <p:txBody>
          <a:bodyPr wrap="none">
            <a:spAutoFit/>
          </a:bodyPr>
          <a:lstStyle/>
          <a:p>
            <a:r>
              <a:rPr lang="en-US" altLang="zh-CN" sz="3200" dirty="0">
                <a:latin typeface="Times New Roman" pitchFamily="18" charset="0"/>
                <a:cs typeface="Times New Roman" pitchFamily="18" charset="0"/>
              </a:rPr>
              <a:t>Colonoscopy with spiral CT </a:t>
            </a:r>
          </a:p>
        </p:txBody>
      </p:sp>
      <p:sp>
        <p:nvSpPr>
          <p:cNvPr id="54281" name="Text Box 9"/>
          <p:cNvSpPr txBox="1">
            <a:spLocks noChangeArrowheads="1"/>
          </p:cNvSpPr>
          <p:nvPr/>
        </p:nvSpPr>
        <p:spPr bwMode="auto">
          <a:xfrm>
            <a:off x="5724525" y="5857892"/>
            <a:ext cx="1997663" cy="584775"/>
          </a:xfrm>
          <a:prstGeom prst="rect">
            <a:avLst/>
          </a:prstGeom>
          <a:noFill/>
          <a:ln w="9525">
            <a:noFill/>
            <a:miter lim="800000"/>
            <a:headEnd/>
            <a:tailEnd/>
          </a:ln>
        </p:spPr>
        <p:txBody>
          <a:bodyPr wrap="none">
            <a:spAutoFit/>
          </a:bodyPr>
          <a:lstStyle/>
          <a:p>
            <a:r>
              <a:rPr lang="en-US" altLang="zh-CN" sz="3200" dirty="0">
                <a:latin typeface="Times New Roman" pitchFamily="18" charset="0"/>
                <a:cs typeface="Times New Roman" pitchFamily="18" charset="0"/>
              </a:rPr>
              <a:t>Spiral scan</a:t>
            </a:r>
          </a:p>
        </p:txBody>
      </p:sp>
      <p:sp>
        <p:nvSpPr>
          <p:cNvPr id="54282" name="Text Box 10"/>
          <p:cNvSpPr txBox="1">
            <a:spLocks noChangeArrowheads="1"/>
          </p:cNvSpPr>
          <p:nvPr/>
        </p:nvSpPr>
        <p:spPr bwMode="auto">
          <a:xfrm>
            <a:off x="428596" y="3357563"/>
            <a:ext cx="3012363" cy="584775"/>
          </a:xfrm>
          <a:prstGeom prst="rect">
            <a:avLst/>
          </a:prstGeom>
          <a:noFill/>
          <a:ln w="9525">
            <a:noFill/>
            <a:miter lim="800000"/>
            <a:headEnd/>
            <a:tailEnd/>
          </a:ln>
        </p:spPr>
        <p:txBody>
          <a:bodyPr wrap="none">
            <a:spAutoFit/>
          </a:bodyPr>
          <a:lstStyle/>
          <a:p>
            <a:r>
              <a:rPr lang="en-US" altLang="zh-CN" sz="3200" dirty="0">
                <a:latin typeface="Times New Roman" pitchFamily="18" charset="0"/>
                <a:cs typeface="Times New Roman" pitchFamily="18" charset="0"/>
              </a:rPr>
              <a:t>CT (by Picker)</a:t>
            </a:r>
            <a:r>
              <a:rPr lang="en-US" altLang="zh-CN" sz="3200" b="1" dirty="0">
                <a:latin typeface="Times New Roman" pitchFamily="18" charset="0"/>
                <a:cs typeface="Times New Roman" pitchFamily="18" charset="0"/>
              </a:rPr>
              <a:t>	</a:t>
            </a:r>
            <a:r>
              <a:rPr lang="en-US" altLang="zh-CN" dirty="0">
                <a:latin typeface="Times New Roman" pitchFamily="18" charset="0"/>
                <a:cs typeface="Times New Roman" pitchFamily="18" charset="0"/>
              </a:rPr>
              <a:t> </a:t>
            </a:r>
          </a:p>
        </p:txBody>
      </p:sp>
      <p:sp>
        <p:nvSpPr>
          <p:cNvPr id="11" name="Text Box 2"/>
          <p:cNvSpPr txBox="1">
            <a:spLocks noChangeArrowheads="1"/>
          </p:cNvSpPr>
          <p:nvPr/>
        </p:nvSpPr>
        <p:spPr bwMode="auto">
          <a:xfrm>
            <a:off x="0" y="248146"/>
            <a:ext cx="9022150" cy="769441"/>
          </a:xfrm>
          <a:prstGeom prst="rect">
            <a:avLst/>
          </a:prstGeom>
          <a:noFill/>
          <a:ln w="9525">
            <a:noFill/>
            <a:miter lim="800000"/>
            <a:headEnd/>
            <a:tailEnd/>
          </a:ln>
        </p:spPr>
        <p:txBody>
          <a:bodyPr wrap="none">
            <a:spAutoFit/>
          </a:bodyPr>
          <a:lstStyle/>
          <a:p>
            <a:pPr algn="ctr"/>
            <a:r>
              <a:rPr lang="en-US" altLang="zh-CN" sz="4400" dirty="0">
                <a:latin typeface="Times New Roman" pitchFamily="18" charset="0"/>
                <a:cs typeface="Times New Roman" pitchFamily="18" charset="0"/>
              </a:rPr>
              <a:t>Spiral Computed </a:t>
            </a:r>
            <a:r>
              <a:rPr lang="en-US" altLang="zh-CN" sz="4400" dirty="0" smtClean="0">
                <a:latin typeface="Times New Roman" pitchFamily="18" charset="0"/>
                <a:cs typeface="Times New Roman" pitchFamily="18" charset="0"/>
              </a:rPr>
              <a:t>Tomography </a:t>
            </a:r>
            <a:r>
              <a:rPr lang="zh-CN" altLang="en-US" sz="4400" dirty="0" smtClean="0">
                <a:latin typeface="Times New Roman" pitchFamily="18" charset="0"/>
                <a:cs typeface="Times New Roman" pitchFamily="18" charset="0"/>
              </a:rPr>
              <a:t>螺旋</a:t>
            </a:r>
            <a:r>
              <a:rPr lang="en-US" altLang="zh-CN" sz="4400" dirty="0" smtClean="0">
                <a:latin typeface="Times New Roman" pitchFamily="18" charset="0"/>
                <a:cs typeface="Times New Roman" pitchFamily="18" charset="0"/>
              </a:rPr>
              <a:t>CT</a:t>
            </a:r>
            <a:endParaRPr lang="en-US" altLang="zh-CN" sz="4400" dirty="0">
              <a:latin typeface="Times New Roman" pitchFamily="18" charset="0"/>
              <a:ea typeface="华文新魏" pitchFamily="2" charset="-122"/>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anim to="" calcmode="lin" valueType="num">
                                      <p:cBhvr>
                                        <p:cTn id="7" dur="1" fill="hold"/>
                                        <p:tgtEl>
                                          <p:spTgt spid="11"/>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endParaRPr lang="zh-CN" altLang="en-US" smtClean="0"/>
          </a:p>
        </p:txBody>
      </p:sp>
      <p:sp>
        <p:nvSpPr>
          <p:cNvPr id="55299" name="内容占位符 2"/>
          <p:cNvSpPr>
            <a:spLocks noGrp="1"/>
          </p:cNvSpPr>
          <p:nvPr>
            <p:ph idx="1"/>
          </p:nvPr>
        </p:nvSpPr>
        <p:spPr/>
        <p:txBody>
          <a:bodyPr/>
          <a:lstStyle/>
          <a:p>
            <a:endParaRPr lang="zh-CN" altLang="en-US" smtClean="0"/>
          </a:p>
        </p:txBody>
      </p:sp>
      <p:pic>
        <p:nvPicPr>
          <p:cNvPr id="55300" name="Picture 2"/>
          <p:cNvPicPr>
            <a:picLocks noChangeAspect="1" noChangeArrowheads="1"/>
          </p:cNvPicPr>
          <p:nvPr/>
        </p:nvPicPr>
        <p:blipFill>
          <a:blip r:embed="rId2" cstate="print"/>
          <a:srcRect/>
          <a:stretch>
            <a:fillRect/>
          </a:stretch>
        </p:blipFill>
        <p:spPr bwMode="auto">
          <a:xfrm>
            <a:off x="539750" y="260350"/>
            <a:ext cx="8343900" cy="59769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head"/>
          <p:cNvPicPr>
            <a:picLocks noChangeAspect="1" noChangeArrowheads="1"/>
          </p:cNvPicPr>
          <p:nvPr/>
        </p:nvPicPr>
        <p:blipFill>
          <a:blip r:embed="rId3" cstate="print"/>
          <a:srcRect/>
          <a:stretch>
            <a:fillRect/>
          </a:stretch>
        </p:blipFill>
        <p:spPr bwMode="auto">
          <a:xfrm>
            <a:off x="5715000" y="476250"/>
            <a:ext cx="3429000" cy="3429000"/>
          </a:xfrm>
          <a:prstGeom prst="rect">
            <a:avLst/>
          </a:prstGeom>
          <a:noFill/>
          <a:ln w="76200" cmpd="tri">
            <a:solidFill>
              <a:srgbClr val="FFFFFF"/>
            </a:solidFill>
            <a:miter lim="800000"/>
            <a:headEnd/>
            <a:tailEnd/>
          </a:ln>
        </p:spPr>
      </p:pic>
      <p:pic>
        <p:nvPicPr>
          <p:cNvPr id="56323" name="Picture 3" descr="smh-mri"/>
          <p:cNvPicPr>
            <a:picLocks noChangeAspect="1" noChangeArrowheads="1"/>
          </p:cNvPicPr>
          <p:nvPr/>
        </p:nvPicPr>
        <p:blipFill>
          <a:blip r:embed="rId4" cstate="print"/>
          <a:srcRect/>
          <a:stretch>
            <a:fillRect/>
          </a:stretch>
        </p:blipFill>
        <p:spPr bwMode="auto">
          <a:xfrm>
            <a:off x="5197475" y="4078288"/>
            <a:ext cx="3889375" cy="2668587"/>
          </a:xfrm>
          <a:prstGeom prst="rect">
            <a:avLst/>
          </a:prstGeom>
          <a:noFill/>
          <a:ln w="57150" cmpd="thickThin">
            <a:solidFill>
              <a:schemeClr val="bg1"/>
            </a:solidFill>
            <a:miter lim="800000"/>
            <a:headEnd/>
            <a:tailEnd/>
          </a:ln>
        </p:spPr>
      </p:pic>
      <p:pic>
        <p:nvPicPr>
          <p:cNvPr id="56324" name="Picture 4" descr="read-rm"/>
          <p:cNvPicPr>
            <a:picLocks noChangeAspect="1" noChangeArrowheads="1"/>
          </p:cNvPicPr>
          <p:nvPr/>
        </p:nvPicPr>
        <p:blipFill>
          <a:blip r:embed="rId5" cstate="print"/>
          <a:srcRect/>
          <a:stretch>
            <a:fillRect/>
          </a:stretch>
        </p:blipFill>
        <p:spPr bwMode="auto">
          <a:xfrm>
            <a:off x="117475" y="2851173"/>
            <a:ext cx="4968875" cy="3863975"/>
          </a:xfrm>
          <a:prstGeom prst="rect">
            <a:avLst/>
          </a:prstGeom>
          <a:noFill/>
          <a:ln w="57150" cmpd="thickThin">
            <a:solidFill>
              <a:srgbClr val="000000"/>
            </a:solidFill>
            <a:miter lim="800000"/>
            <a:headEnd/>
            <a:tailEnd/>
          </a:ln>
        </p:spPr>
      </p:pic>
      <p:sp>
        <p:nvSpPr>
          <p:cNvPr id="295941" name="Text Box 5"/>
          <p:cNvSpPr txBox="1">
            <a:spLocks noChangeArrowheads="1"/>
          </p:cNvSpPr>
          <p:nvPr/>
        </p:nvSpPr>
        <p:spPr bwMode="auto">
          <a:xfrm>
            <a:off x="214282" y="500042"/>
            <a:ext cx="5192447" cy="1754326"/>
          </a:xfrm>
          <a:prstGeom prst="rect">
            <a:avLst/>
          </a:prstGeom>
          <a:noFill/>
          <a:ln w="9525">
            <a:noFill/>
            <a:miter lim="800000"/>
            <a:headEnd/>
            <a:tailEnd/>
          </a:ln>
        </p:spPr>
        <p:txBody>
          <a:bodyPr wrap="none">
            <a:spAutoFit/>
          </a:bodyPr>
          <a:lstStyle/>
          <a:p>
            <a:pPr algn="ctr"/>
            <a:r>
              <a:rPr lang="zh-CN" altLang="en-US" sz="3200" b="1" dirty="0">
                <a:latin typeface="Times New Roman" pitchFamily="18" charset="0"/>
                <a:ea typeface="华文新魏" pitchFamily="2" charset="-122"/>
                <a:cs typeface="Times New Roman" pitchFamily="18" charset="0"/>
              </a:rPr>
              <a:t> </a:t>
            </a:r>
            <a:r>
              <a:rPr lang="en-US" altLang="zh-CN" sz="4400" dirty="0">
                <a:latin typeface="Times New Roman" pitchFamily="18" charset="0"/>
                <a:ea typeface="华文新魏" pitchFamily="2" charset="-122"/>
                <a:cs typeface="Times New Roman" pitchFamily="18" charset="0"/>
              </a:rPr>
              <a:t>MRI</a:t>
            </a:r>
          </a:p>
          <a:p>
            <a:pPr algn="ctr"/>
            <a:r>
              <a:rPr lang="en-US" altLang="zh-CN" sz="3200" dirty="0">
                <a:latin typeface="Times New Roman" pitchFamily="18" charset="0"/>
                <a:ea typeface="华文新魏" pitchFamily="2" charset="-122"/>
                <a:cs typeface="Times New Roman" pitchFamily="18" charset="0"/>
              </a:rPr>
              <a:t>Nuclear Magnetic Resonance</a:t>
            </a:r>
          </a:p>
          <a:p>
            <a:pPr algn="ctr"/>
            <a:r>
              <a:rPr lang="en-US" altLang="zh-CN" sz="3200" dirty="0" err="1">
                <a:latin typeface="Times New Roman" pitchFamily="18" charset="0"/>
                <a:ea typeface="华文新魏" pitchFamily="2" charset="-122"/>
                <a:cs typeface="Times New Roman" pitchFamily="18" charset="0"/>
              </a:rPr>
              <a:t>Magnatic</a:t>
            </a:r>
            <a:r>
              <a:rPr lang="en-US" altLang="zh-CN" sz="3200" dirty="0">
                <a:latin typeface="Times New Roman" pitchFamily="18" charset="0"/>
                <a:ea typeface="华文新魏" pitchFamily="2" charset="-122"/>
                <a:cs typeface="Times New Roman" pitchFamily="18" charset="0"/>
              </a:rPr>
              <a:t> Resonance Imaging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295941"/>
                                        </p:tgtEl>
                                        <p:attrNameLst>
                                          <p:attrName>style.visibility</p:attrName>
                                        </p:attrNameLst>
                                      </p:cBhvr>
                                      <p:to>
                                        <p:strVal val="visible"/>
                                      </p:to>
                                    </p:set>
                                    <p:anim to="" calcmode="lin" valueType="num">
                                      <p:cBhvr>
                                        <p:cTn id="7" dur="1" fill="hold"/>
                                        <p:tgtEl>
                                          <p:spTgt spid="295941"/>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41"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026"/>
          <p:cNvPicPr>
            <a:picLocks noChangeAspect="1" noChangeArrowheads="1"/>
          </p:cNvPicPr>
          <p:nvPr/>
        </p:nvPicPr>
        <p:blipFill>
          <a:blip r:embed="rId3" cstate="print"/>
          <a:srcRect/>
          <a:stretch>
            <a:fillRect/>
          </a:stretch>
        </p:blipFill>
        <p:spPr bwMode="auto">
          <a:xfrm>
            <a:off x="250825" y="704850"/>
            <a:ext cx="8505825" cy="6153150"/>
          </a:xfrm>
          <a:prstGeom prst="rect">
            <a:avLst/>
          </a:prstGeom>
          <a:solidFill>
            <a:srgbClr val="0000FF"/>
          </a:solidFill>
          <a:ln w="25400">
            <a:noFill/>
            <a:miter lim="800000"/>
            <a:headEnd/>
            <a:tailEnd type="none" w="sm" len="lg"/>
          </a:ln>
        </p:spPr>
      </p:pic>
      <p:sp>
        <p:nvSpPr>
          <p:cNvPr id="742403" name="Text Box 1027"/>
          <p:cNvSpPr txBox="1">
            <a:spLocks noChangeArrowheads="1"/>
          </p:cNvSpPr>
          <p:nvPr/>
        </p:nvSpPr>
        <p:spPr bwMode="auto">
          <a:xfrm>
            <a:off x="3563938" y="333375"/>
            <a:ext cx="1391727" cy="769441"/>
          </a:xfrm>
          <a:prstGeom prst="rect">
            <a:avLst/>
          </a:prstGeom>
          <a:noFill/>
          <a:ln w="9525">
            <a:noFill/>
            <a:miter lim="800000"/>
            <a:headEnd/>
            <a:tailEnd/>
          </a:ln>
        </p:spPr>
        <p:txBody>
          <a:bodyPr wrap="none">
            <a:spAutoFit/>
          </a:bodyPr>
          <a:lstStyle/>
          <a:p>
            <a:pPr algn="ctr"/>
            <a:r>
              <a:rPr kumimoji="1" lang="en-US" altLang="zh-CN" sz="4400" b="1" dirty="0">
                <a:latin typeface="Times New Roman" pitchFamily="18" charset="0"/>
                <a:ea typeface="华文新魏" pitchFamily="2" charset="-122"/>
              </a:rPr>
              <a:t> </a:t>
            </a:r>
            <a:r>
              <a:rPr kumimoji="1" lang="en-US" altLang="zh-CN" sz="4400" dirty="0">
                <a:latin typeface="Times New Roman" pitchFamily="18" charset="0"/>
                <a:ea typeface="华文新魏" pitchFamily="2" charset="-122"/>
              </a:rPr>
              <a:t>MRI</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42403"/>
                                        </p:tgtEl>
                                        <p:attrNameLst>
                                          <p:attrName>style.visibility</p:attrName>
                                        </p:attrNameLst>
                                      </p:cBhvr>
                                      <p:to>
                                        <p:strVal val="visible"/>
                                      </p:to>
                                    </p:set>
                                    <p:anim to="" calcmode="lin" valueType="num">
                                      <p:cBhvr>
                                        <p:cTn id="7" dur="1" fill="hold"/>
                                        <p:tgtEl>
                                          <p:spTgt spid="74240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403" grpId="0"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rrowheads="1"/>
          </p:cNvPicPr>
          <p:nvPr/>
        </p:nvPicPr>
        <p:blipFill>
          <a:blip r:embed="rId3" cstate="print"/>
          <a:srcRect/>
          <a:stretch>
            <a:fillRect/>
          </a:stretch>
        </p:blipFill>
        <p:spPr bwMode="auto">
          <a:xfrm>
            <a:off x="900113" y="2205038"/>
            <a:ext cx="3384550" cy="3527425"/>
          </a:xfrm>
          <a:prstGeom prst="rect">
            <a:avLst/>
          </a:prstGeom>
          <a:noFill/>
          <a:ln w="12700">
            <a:noFill/>
            <a:miter lim="800000"/>
            <a:headEnd/>
            <a:tailEnd/>
          </a:ln>
        </p:spPr>
      </p:pic>
      <p:pic>
        <p:nvPicPr>
          <p:cNvPr id="58371" name="Picture 3"/>
          <p:cNvPicPr>
            <a:picLocks noChangeArrowheads="1"/>
          </p:cNvPicPr>
          <p:nvPr/>
        </p:nvPicPr>
        <p:blipFill>
          <a:blip r:embed="rId4" cstate="print"/>
          <a:srcRect/>
          <a:stretch>
            <a:fillRect/>
          </a:stretch>
        </p:blipFill>
        <p:spPr bwMode="auto">
          <a:xfrm>
            <a:off x="4572000" y="2205038"/>
            <a:ext cx="3489325" cy="3527425"/>
          </a:xfrm>
          <a:prstGeom prst="rect">
            <a:avLst/>
          </a:prstGeom>
          <a:noFill/>
          <a:ln w="12700">
            <a:noFill/>
            <a:miter lim="800000"/>
            <a:headEnd/>
            <a:tailEnd/>
          </a:ln>
        </p:spPr>
      </p:pic>
      <p:sp>
        <p:nvSpPr>
          <p:cNvPr id="58372" name="Rectangle 4"/>
          <p:cNvSpPr>
            <a:spLocks noChangeArrowheads="1"/>
          </p:cNvSpPr>
          <p:nvPr/>
        </p:nvSpPr>
        <p:spPr bwMode="auto">
          <a:xfrm>
            <a:off x="2051720" y="332656"/>
            <a:ext cx="5430975" cy="766877"/>
          </a:xfrm>
          <a:prstGeom prst="rect">
            <a:avLst/>
          </a:prstGeom>
          <a:noFill/>
          <a:ln w="12700">
            <a:noFill/>
            <a:miter lim="800000"/>
            <a:headEnd/>
            <a:tailEnd/>
          </a:ln>
        </p:spPr>
        <p:txBody>
          <a:bodyPr wrap="none" lIns="90488" tIns="44450" rIns="90488" bIns="44450">
            <a:spAutoFit/>
          </a:bodyPr>
          <a:lstStyle/>
          <a:p>
            <a:pPr eaLnBrk="0" hangingPunct="0"/>
            <a:r>
              <a:rPr lang="en-US" altLang="zh-CN" sz="4400" dirty="0" smtClean="0">
                <a:latin typeface="Times New Roman" pitchFamily="18" charset="0"/>
                <a:cs typeface="Times New Roman" pitchFamily="18" charset="0"/>
              </a:rPr>
              <a:t>Hydrocephalus </a:t>
            </a:r>
            <a:r>
              <a:rPr lang="zh-CN" altLang="en-US" sz="4400" dirty="0" smtClean="0">
                <a:latin typeface="Times New Roman" pitchFamily="18" charset="0"/>
                <a:cs typeface="Times New Roman" pitchFamily="18" charset="0"/>
              </a:rPr>
              <a:t>脑水肿</a:t>
            </a:r>
            <a:endParaRPr lang="en-US" altLang="zh-CN" sz="4400" dirty="0">
              <a:latin typeface="Times New Roman" pitchFamily="18" charset="0"/>
              <a:cs typeface="Times New Roman" pitchFamily="18" charset="0"/>
            </a:endParaRPr>
          </a:p>
        </p:txBody>
      </p:sp>
      <p:sp>
        <p:nvSpPr>
          <p:cNvPr id="58373" name="Rectangle 5"/>
          <p:cNvSpPr>
            <a:spLocks noChangeArrowheads="1"/>
          </p:cNvSpPr>
          <p:nvPr/>
        </p:nvSpPr>
        <p:spPr bwMode="auto">
          <a:xfrm>
            <a:off x="71406" y="1418029"/>
            <a:ext cx="8958800" cy="582211"/>
          </a:xfrm>
          <a:prstGeom prst="rect">
            <a:avLst/>
          </a:prstGeom>
          <a:noFill/>
          <a:ln w="12700">
            <a:noFill/>
            <a:miter lim="800000"/>
            <a:headEnd/>
            <a:tailEnd/>
          </a:ln>
        </p:spPr>
        <p:txBody>
          <a:bodyPr wrap="none" lIns="90488" tIns="44450" rIns="90488" bIns="44450">
            <a:spAutoFit/>
          </a:bodyPr>
          <a:lstStyle/>
          <a:p>
            <a:pPr eaLnBrk="0" hangingPunct="0"/>
            <a:r>
              <a:rPr lang="en-US" altLang="zh-CN" sz="3200" dirty="0">
                <a:latin typeface="Times New Roman" pitchFamily="18" charset="0"/>
                <a:cs typeface="Times New Roman" pitchFamily="18" charset="0"/>
              </a:rPr>
              <a:t>MRI Center, University of Rochester Medical School</a:t>
            </a:r>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rrowheads="1"/>
          </p:cNvPicPr>
          <p:nvPr/>
        </p:nvPicPr>
        <p:blipFill>
          <a:blip r:embed="rId3" cstate="print"/>
          <a:srcRect/>
          <a:stretch>
            <a:fillRect/>
          </a:stretch>
        </p:blipFill>
        <p:spPr bwMode="auto">
          <a:xfrm>
            <a:off x="3468699" y="1066800"/>
            <a:ext cx="2817813" cy="2590800"/>
          </a:xfrm>
          <a:prstGeom prst="rect">
            <a:avLst/>
          </a:prstGeom>
          <a:noFill/>
          <a:ln w="12700">
            <a:noFill/>
            <a:miter lim="800000"/>
            <a:headEnd/>
            <a:tailEnd/>
          </a:ln>
        </p:spPr>
      </p:pic>
      <p:pic>
        <p:nvPicPr>
          <p:cNvPr id="59395" name="Picture 3"/>
          <p:cNvPicPr>
            <a:picLocks noChangeArrowheads="1"/>
          </p:cNvPicPr>
          <p:nvPr/>
        </p:nvPicPr>
        <p:blipFill>
          <a:blip r:embed="rId4" cstate="print"/>
          <a:srcRect/>
          <a:stretch>
            <a:fillRect/>
          </a:stretch>
        </p:blipFill>
        <p:spPr bwMode="auto">
          <a:xfrm>
            <a:off x="481013" y="3286124"/>
            <a:ext cx="2465387" cy="2697162"/>
          </a:xfrm>
          <a:prstGeom prst="rect">
            <a:avLst/>
          </a:prstGeom>
          <a:noFill/>
          <a:ln w="12700">
            <a:noFill/>
            <a:miter lim="800000"/>
            <a:headEnd/>
            <a:tailEnd/>
          </a:ln>
        </p:spPr>
      </p:pic>
      <p:pic>
        <p:nvPicPr>
          <p:cNvPr id="59396" name="Picture 4"/>
          <p:cNvPicPr>
            <a:picLocks noChangeArrowheads="1"/>
          </p:cNvPicPr>
          <p:nvPr/>
        </p:nvPicPr>
        <p:blipFill>
          <a:blip r:embed="rId5" cstate="print"/>
          <a:srcRect/>
          <a:stretch>
            <a:fillRect/>
          </a:stretch>
        </p:blipFill>
        <p:spPr bwMode="auto">
          <a:xfrm>
            <a:off x="6238875" y="3357562"/>
            <a:ext cx="2422525" cy="2651125"/>
          </a:xfrm>
          <a:prstGeom prst="rect">
            <a:avLst/>
          </a:prstGeom>
          <a:noFill/>
          <a:ln w="12700">
            <a:noFill/>
            <a:miter lim="800000"/>
            <a:headEnd/>
            <a:tailEnd/>
          </a:ln>
        </p:spPr>
      </p:pic>
      <p:sp>
        <p:nvSpPr>
          <p:cNvPr id="59397" name="AutoShape 5"/>
          <p:cNvSpPr>
            <a:spLocks noChangeArrowheads="1"/>
          </p:cNvSpPr>
          <p:nvPr/>
        </p:nvSpPr>
        <p:spPr bwMode="auto">
          <a:xfrm rot="20100000" flipH="1">
            <a:off x="1793261" y="2754156"/>
            <a:ext cx="2350788" cy="179881"/>
          </a:xfrm>
          <a:prstGeom prst="rightArrow">
            <a:avLst>
              <a:gd name="adj1" fmla="val 50000"/>
              <a:gd name="adj2" fmla="val 723363"/>
            </a:avLst>
          </a:prstGeom>
          <a:solidFill>
            <a:schemeClr val="accent1"/>
          </a:solidFill>
          <a:ln w="12700">
            <a:solidFill>
              <a:schemeClr val="tx2"/>
            </a:solidFill>
            <a:miter lim="800000"/>
            <a:headEnd/>
            <a:tailEnd/>
          </a:ln>
        </p:spPr>
        <p:txBody>
          <a:bodyPr wrap="none" anchor="ctr"/>
          <a:lstStyle/>
          <a:p>
            <a:endParaRPr lang="zh-CN" altLang="en-US" sz="3200">
              <a:latin typeface="Times New Roman" pitchFamily="18" charset="0"/>
              <a:cs typeface="Times New Roman" pitchFamily="18" charset="0"/>
            </a:endParaRPr>
          </a:p>
        </p:txBody>
      </p:sp>
      <p:sp>
        <p:nvSpPr>
          <p:cNvPr id="59398" name="AutoShape 6"/>
          <p:cNvSpPr>
            <a:spLocks noChangeArrowheads="1"/>
          </p:cNvSpPr>
          <p:nvPr/>
        </p:nvSpPr>
        <p:spPr bwMode="auto">
          <a:xfrm rot="1500000">
            <a:off x="5322888" y="2825750"/>
            <a:ext cx="2020887" cy="139700"/>
          </a:xfrm>
          <a:prstGeom prst="rightArrow">
            <a:avLst>
              <a:gd name="adj1" fmla="val 50000"/>
              <a:gd name="adj2" fmla="val 723362"/>
            </a:avLst>
          </a:prstGeom>
          <a:solidFill>
            <a:schemeClr val="accent1"/>
          </a:solidFill>
          <a:ln w="12700">
            <a:solidFill>
              <a:schemeClr val="tx2"/>
            </a:solidFill>
            <a:miter lim="800000"/>
            <a:headEnd/>
            <a:tailEnd/>
          </a:ln>
        </p:spPr>
        <p:txBody>
          <a:bodyPr wrap="none" anchor="ctr"/>
          <a:lstStyle/>
          <a:p>
            <a:endParaRPr lang="zh-CN" altLang="en-US" sz="3200">
              <a:latin typeface="Times New Roman" pitchFamily="18" charset="0"/>
              <a:cs typeface="Times New Roman" pitchFamily="18" charset="0"/>
            </a:endParaRPr>
          </a:p>
        </p:txBody>
      </p:sp>
      <p:sp>
        <p:nvSpPr>
          <p:cNvPr id="59399" name="Rectangle 7"/>
          <p:cNvSpPr>
            <a:spLocks noChangeArrowheads="1"/>
          </p:cNvSpPr>
          <p:nvPr/>
        </p:nvSpPr>
        <p:spPr bwMode="auto">
          <a:xfrm>
            <a:off x="357158" y="285728"/>
            <a:ext cx="8563243" cy="1074653"/>
          </a:xfrm>
          <a:prstGeom prst="rect">
            <a:avLst/>
          </a:prstGeom>
          <a:noFill/>
          <a:ln w="12700">
            <a:noFill/>
            <a:miter lim="800000"/>
            <a:headEnd/>
            <a:tailEnd/>
          </a:ln>
        </p:spPr>
        <p:txBody>
          <a:bodyPr wrap="none" lIns="90488" tIns="44450" rIns="90488" bIns="44450">
            <a:spAutoFit/>
          </a:bodyPr>
          <a:lstStyle/>
          <a:p>
            <a:pPr eaLnBrk="0" hangingPunct="0"/>
            <a:r>
              <a:rPr lang="en-US" altLang="zh-CN" sz="3200" dirty="0">
                <a:latin typeface="Times New Roman" pitchFamily="18" charset="0"/>
                <a:cs typeface="Times New Roman" pitchFamily="18" charset="0"/>
              </a:rPr>
              <a:t>Proton  NMR  Spectroscopy  in Multiple  </a:t>
            </a:r>
            <a:r>
              <a:rPr lang="en-US" altLang="zh-CN" sz="3200" dirty="0" smtClean="0">
                <a:latin typeface="Times New Roman" pitchFamily="18" charset="0"/>
                <a:cs typeface="Times New Roman" pitchFamily="18" charset="0"/>
              </a:rPr>
              <a:t>Sclerosis</a:t>
            </a:r>
          </a:p>
          <a:p>
            <a:pPr eaLnBrk="0" hangingPunct="0"/>
            <a:r>
              <a:rPr lang="zh-CN" altLang="en-US" sz="3200" b="1" dirty="0">
                <a:latin typeface="Times New Roman" pitchFamily="18" charset="0"/>
                <a:cs typeface="Times New Roman" pitchFamily="18" charset="0"/>
              </a:rPr>
              <a:t>脑动脉</a:t>
            </a:r>
            <a:r>
              <a:rPr lang="zh-CN" altLang="en-US" sz="3200" b="1" dirty="0" smtClean="0">
                <a:latin typeface="Times New Roman" pitchFamily="18" charset="0"/>
                <a:cs typeface="Times New Roman" pitchFamily="18" charset="0"/>
              </a:rPr>
              <a:t>硬化</a:t>
            </a:r>
            <a:endParaRPr lang="zh-CN" altLang="en-US" sz="3200" b="1" dirty="0">
              <a:latin typeface="Times New Roman" pitchFamily="18" charset="0"/>
              <a:cs typeface="Times New Roman" pitchFamily="18" charset="0"/>
            </a:endParaRPr>
          </a:p>
        </p:txBody>
      </p:sp>
      <p:sp>
        <p:nvSpPr>
          <p:cNvPr id="59400" name="Rectangle 8"/>
          <p:cNvSpPr>
            <a:spLocks noChangeArrowheads="1"/>
          </p:cNvSpPr>
          <p:nvPr/>
        </p:nvSpPr>
        <p:spPr bwMode="auto">
          <a:xfrm>
            <a:off x="1285852" y="5967413"/>
            <a:ext cx="7066807" cy="582211"/>
          </a:xfrm>
          <a:prstGeom prst="rect">
            <a:avLst/>
          </a:prstGeom>
          <a:noFill/>
          <a:ln w="12700">
            <a:noFill/>
            <a:miter lim="800000"/>
            <a:headEnd/>
            <a:tailEnd/>
          </a:ln>
        </p:spPr>
        <p:txBody>
          <a:bodyPr wrap="none" lIns="90488" tIns="44450" rIns="90488" bIns="44450">
            <a:spAutoFit/>
          </a:bodyPr>
          <a:lstStyle/>
          <a:p>
            <a:pPr eaLnBrk="0" hangingPunct="0"/>
            <a:r>
              <a:rPr lang="en-US" altLang="zh-CN" sz="3200" dirty="0">
                <a:latin typeface="Times New Roman" pitchFamily="18" charset="0"/>
                <a:cs typeface="Times New Roman" pitchFamily="18" charset="0"/>
              </a:rPr>
              <a:t>PM Matthews, Neurology</a:t>
            </a:r>
            <a:r>
              <a:rPr lang="en-US" altLang="zh-CN" sz="3200" i="1" dirty="0">
                <a:latin typeface="Times New Roman" pitchFamily="18" charset="0"/>
                <a:cs typeface="Times New Roman" pitchFamily="18" charset="0"/>
              </a:rPr>
              <a:t> </a:t>
            </a:r>
            <a:r>
              <a:rPr lang="en-US" altLang="zh-CN" sz="3200" dirty="0">
                <a:latin typeface="Times New Roman" pitchFamily="18" charset="0"/>
                <a:cs typeface="Times New Roman" pitchFamily="18" charset="0"/>
              </a:rPr>
              <a:t>41:1252 (1991)</a:t>
            </a:r>
          </a:p>
        </p:txBody>
      </p:sp>
      <p:sp>
        <p:nvSpPr>
          <p:cNvPr id="59401" name="Rectangle 9"/>
          <p:cNvSpPr>
            <a:spLocks noChangeArrowheads="1"/>
          </p:cNvSpPr>
          <p:nvPr/>
        </p:nvSpPr>
        <p:spPr bwMode="auto">
          <a:xfrm>
            <a:off x="2953867" y="4147920"/>
            <a:ext cx="3332645" cy="1567096"/>
          </a:xfrm>
          <a:prstGeom prst="rect">
            <a:avLst/>
          </a:prstGeom>
          <a:noFill/>
          <a:ln w="12700">
            <a:noFill/>
            <a:miter lim="800000"/>
            <a:headEnd/>
            <a:tailEnd/>
          </a:ln>
        </p:spPr>
        <p:txBody>
          <a:bodyPr wrap="none" lIns="90488" tIns="44450" rIns="90488" bIns="44450">
            <a:spAutoFit/>
          </a:bodyPr>
          <a:lstStyle/>
          <a:p>
            <a:pPr eaLnBrk="0" hangingPunct="0"/>
            <a:r>
              <a:rPr lang="en-US" altLang="zh-CN" sz="2400" dirty="0">
                <a:latin typeface="Times New Roman" pitchFamily="18" charset="0"/>
                <a:cs typeface="Times New Roman" pitchFamily="18" charset="0"/>
              </a:rPr>
              <a:t>CHO	</a:t>
            </a:r>
            <a:r>
              <a:rPr lang="en-US" altLang="zh-CN" sz="2400" dirty="0" err="1">
                <a:latin typeface="Times New Roman" pitchFamily="18" charset="0"/>
                <a:cs typeface="Times New Roman" pitchFamily="18" charset="0"/>
              </a:rPr>
              <a:t>Choline</a:t>
            </a:r>
            <a:endParaRPr lang="en-US" altLang="zh-CN" sz="2400" dirty="0">
              <a:latin typeface="Times New Roman" pitchFamily="18" charset="0"/>
              <a:cs typeface="Times New Roman" pitchFamily="18" charset="0"/>
            </a:endParaRPr>
          </a:p>
          <a:p>
            <a:pPr eaLnBrk="0" hangingPunct="0"/>
            <a:r>
              <a:rPr lang="en-US" altLang="zh-CN" sz="2400" dirty="0">
                <a:latin typeface="Times New Roman" pitchFamily="18" charset="0"/>
                <a:cs typeface="Times New Roman" pitchFamily="18" charset="0"/>
              </a:rPr>
              <a:t>Cr	</a:t>
            </a:r>
            <a:r>
              <a:rPr lang="en-US" altLang="zh-CN" sz="2400" dirty="0" err="1">
                <a:latin typeface="Times New Roman" pitchFamily="18" charset="0"/>
                <a:cs typeface="Times New Roman" pitchFamily="18" charset="0"/>
              </a:rPr>
              <a:t>Creatine</a:t>
            </a:r>
            <a:endParaRPr lang="en-US" altLang="zh-CN" sz="2400" dirty="0">
              <a:latin typeface="Times New Roman" pitchFamily="18" charset="0"/>
              <a:cs typeface="Times New Roman" pitchFamily="18" charset="0"/>
            </a:endParaRPr>
          </a:p>
          <a:p>
            <a:pPr eaLnBrk="0" hangingPunct="0"/>
            <a:r>
              <a:rPr lang="en-US" altLang="zh-CN" sz="2400" dirty="0">
                <a:latin typeface="Times New Roman" pitchFamily="18" charset="0"/>
                <a:cs typeface="Times New Roman" pitchFamily="18" charset="0"/>
              </a:rPr>
              <a:t>NAA	N-acetyl </a:t>
            </a:r>
            <a:r>
              <a:rPr lang="en-US" altLang="zh-CN" sz="2400" dirty="0" err="1">
                <a:latin typeface="Times New Roman" pitchFamily="18" charset="0"/>
                <a:cs typeface="Times New Roman" pitchFamily="18" charset="0"/>
              </a:rPr>
              <a:t>aspartate</a:t>
            </a:r>
            <a:endParaRPr lang="en-US" altLang="zh-CN" sz="2400" dirty="0">
              <a:latin typeface="Times New Roman" pitchFamily="18" charset="0"/>
              <a:cs typeface="Times New Roman" pitchFamily="18" charset="0"/>
            </a:endParaRPr>
          </a:p>
          <a:p>
            <a:pPr eaLnBrk="0" hangingPunct="0"/>
            <a:r>
              <a:rPr lang="en-US" altLang="zh-CN" sz="2400" dirty="0">
                <a:latin typeface="Times New Roman" pitchFamily="18" charset="0"/>
                <a:cs typeface="Times New Roman" pitchFamily="18" charset="0"/>
              </a:rPr>
              <a:t>LA	Lactate</a:t>
            </a:r>
          </a:p>
        </p:txBody>
      </p:sp>
      <p:sp>
        <p:nvSpPr>
          <p:cNvPr id="59402" name="Rectangle 10"/>
          <p:cNvSpPr>
            <a:spLocks noChangeArrowheads="1"/>
          </p:cNvSpPr>
          <p:nvPr/>
        </p:nvSpPr>
        <p:spPr bwMode="auto">
          <a:xfrm>
            <a:off x="6357950" y="1846657"/>
            <a:ext cx="2497480" cy="582211"/>
          </a:xfrm>
          <a:prstGeom prst="rect">
            <a:avLst/>
          </a:prstGeom>
          <a:noFill/>
          <a:ln w="12700">
            <a:noFill/>
            <a:miter lim="800000"/>
            <a:headEnd/>
            <a:tailEnd/>
          </a:ln>
        </p:spPr>
        <p:txBody>
          <a:bodyPr wrap="none" lIns="90488" tIns="44450" rIns="90488" bIns="44450">
            <a:spAutoFit/>
          </a:bodyPr>
          <a:lstStyle/>
          <a:p>
            <a:pPr eaLnBrk="0" hangingPunct="0"/>
            <a:r>
              <a:rPr lang="en-US" altLang="zh-CN" sz="3200" dirty="0">
                <a:latin typeface="Times New Roman" pitchFamily="18" charset="0"/>
                <a:cs typeface="Times New Roman" pitchFamily="18" charset="0"/>
              </a:rPr>
              <a:t>Active Plaque</a:t>
            </a:r>
          </a:p>
        </p:txBody>
      </p:sp>
      <p:sp>
        <p:nvSpPr>
          <p:cNvPr id="59403" name="Rectangle 11"/>
          <p:cNvSpPr>
            <a:spLocks noChangeArrowheads="1"/>
          </p:cNvSpPr>
          <p:nvPr/>
        </p:nvSpPr>
        <p:spPr bwMode="auto">
          <a:xfrm>
            <a:off x="52161" y="1714488"/>
            <a:ext cx="3305393" cy="1074653"/>
          </a:xfrm>
          <a:prstGeom prst="rect">
            <a:avLst/>
          </a:prstGeom>
          <a:noFill/>
          <a:ln w="12700">
            <a:noFill/>
            <a:miter lim="800000"/>
            <a:headEnd/>
            <a:tailEnd/>
          </a:ln>
        </p:spPr>
        <p:txBody>
          <a:bodyPr wrap="none" lIns="90488" tIns="44450" rIns="90488" bIns="44450">
            <a:spAutoFit/>
          </a:bodyPr>
          <a:lstStyle/>
          <a:p>
            <a:pPr eaLnBrk="0" hangingPunct="0"/>
            <a:r>
              <a:rPr lang="en-US" altLang="zh-CN" sz="3200" dirty="0">
                <a:latin typeface="Times New Roman" pitchFamily="18" charset="0"/>
                <a:cs typeface="Times New Roman" pitchFamily="18" charset="0"/>
              </a:rPr>
              <a:t>Normal-Appearing</a:t>
            </a:r>
          </a:p>
          <a:p>
            <a:pPr eaLnBrk="0" hangingPunct="0"/>
            <a:r>
              <a:rPr lang="en-US" altLang="zh-CN" sz="3200" dirty="0">
                <a:latin typeface="Times New Roman" pitchFamily="18" charset="0"/>
                <a:cs typeface="Times New Roman" pitchFamily="18" charset="0"/>
              </a:rPr>
              <a:t>White Matter</a:t>
            </a:r>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Text Box 2050"/>
          <p:cNvSpPr txBox="1">
            <a:spLocks noChangeArrowheads="1"/>
          </p:cNvSpPr>
          <p:nvPr/>
        </p:nvSpPr>
        <p:spPr bwMode="auto">
          <a:xfrm>
            <a:off x="4140200" y="260350"/>
            <a:ext cx="1313181" cy="769441"/>
          </a:xfrm>
          <a:prstGeom prst="rect">
            <a:avLst/>
          </a:prstGeom>
          <a:noFill/>
          <a:ln w="9525">
            <a:noFill/>
            <a:miter lim="800000"/>
            <a:headEnd/>
            <a:tailEnd/>
          </a:ln>
        </p:spPr>
        <p:txBody>
          <a:bodyPr wrap="none">
            <a:spAutoFit/>
          </a:bodyPr>
          <a:lstStyle/>
          <a:p>
            <a:pPr algn="ctr"/>
            <a:r>
              <a:rPr kumimoji="1" lang="en-US" altLang="zh-CN" sz="4400" dirty="0">
                <a:latin typeface="Times New Roman" pitchFamily="18" charset="0"/>
                <a:ea typeface="+mn-ea"/>
                <a:cs typeface="Times New Roman" pitchFamily="18" charset="0"/>
              </a:rPr>
              <a:t>DSA</a:t>
            </a:r>
          </a:p>
        </p:txBody>
      </p:sp>
      <p:pic>
        <p:nvPicPr>
          <p:cNvPr id="60419" name="Picture 2051" descr="Digital subtraction angiography (DSA)"/>
          <p:cNvPicPr>
            <a:picLocks noChangeAspect="1" noChangeArrowheads="1"/>
          </p:cNvPicPr>
          <p:nvPr/>
        </p:nvPicPr>
        <p:blipFill>
          <a:blip r:embed="rId3" cstate="print"/>
          <a:srcRect/>
          <a:stretch>
            <a:fillRect/>
          </a:stretch>
        </p:blipFill>
        <p:spPr bwMode="auto">
          <a:xfrm>
            <a:off x="571472" y="2060575"/>
            <a:ext cx="8072494" cy="4797425"/>
          </a:xfrm>
          <a:prstGeom prst="rect">
            <a:avLst/>
          </a:prstGeom>
          <a:noFill/>
          <a:ln w="9525">
            <a:noFill/>
            <a:miter lim="800000"/>
            <a:headEnd/>
            <a:tailEnd/>
          </a:ln>
        </p:spPr>
      </p:pic>
      <p:sp>
        <p:nvSpPr>
          <p:cNvPr id="60420" name="矩形 3"/>
          <p:cNvSpPr>
            <a:spLocks noChangeArrowheads="1"/>
          </p:cNvSpPr>
          <p:nvPr/>
        </p:nvSpPr>
        <p:spPr bwMode="auto">
          <a:xfrm>
            <a:off x="285720" y="928670"/>
            <a:ext cx="5564152" cy="1077218"/>
          </a:xfrm>
          <a:prstGeom prst="rect">
            <a:avLst/>
          </a:prstGeom>
          <a:noFill/>
          <a:ln w="9525">
            <a:noFill/>
            <a:miter lim="800000"/>
            <a:headEnd/>
            <a:tailEnd/>
          </a:ln>
        </p:spPr>
        <p:txBody>
          <a:bodyPr wrap="none">
            <a:spAutoFit/>
          </a:bodyPr>
          <a:lstStyle/>
          <a:p>
            <a:r>
              <a:rPr lang="en-US" altLang="zh-CN" sz="3200" dirty="0">
                <a:latin typeface="Times New Roman" pitchFamily="18" charset="0"/>
                <a:ea typeface="+mn-ea"/>
                <a:cs typeface="Times New Roman" pitchFamily="18" charset="0"/>
              </a:rPr>
              <a:t>Digital Subtraction Angiography</a:t>
            </a:r>
          </a:p>
          <a:p>
            <a:r>
              <a:rPr lang="zh-CN" altLang="en-US" sz="3200" b="1" dirty="0">
                <a:latin typeface="Times New Roman" pitchFamily="18" charset="0"/>
                <a:ea typeface="+mn-ea"/>
                <a:cs typeface="Times New Roman" pitchFamily="18" charset="0"/>
              </a:rPr>
              <a:t>数字减影血管造影</a:t>
            </a:r>
            <a:endParaRPr lang="zh-CN" altLang="en-US" sz="3200" dirty="0">
              <a:latin typeface="Times New Roman" pitchFamily="18" charset="0"/>
              <a:ea typeface="+mn-ea"/>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56738"/>
                                        </p:tgtEl>
                                        <p:attrNameLst>
                                          <p:attrName>style.visibility</p:attrName>
                                        </p:attrNameLst>
                                      </p:cBhvr>
                                      <p:to>
                                        <p:strVal val="visible"/>
                                      </p:to>
                                    </p:set>
                                    <p:anim to="" calcmode="lin" valueType="num">
                                      <p:cBhvr>
                                        <p:cTn id="7" dur="1" fill="hold"/>
                                        <p:tgtEl>
                                          <p:spTgt spid="75673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738"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Text Box 1026"/>
          <p:cNvSpPr txBox="1">
            <a:spLocks noChangeArrowheads="1"/>
          </p:cNvSpPr>
          <p:nvPr/>
        </p:nvSpPr>
        <p:spPr bwMode="auto">
          <a:xfrm>
            <a:off x="4427538" y="333375"/>
            <a:ext cx="1188146" cy="769441"/>
          </a:xfrm>
          <a:prstGeom prst="rect">
            <a:avLst/>
          </a:prstGeom>
          <a:noFill/>
          <a:ln w="9525">
            <a:noFill/>
            <a:miter lim="800000"/>
            <a:headEnd/>
            <a:tailEnd/>
          </a:ln>
        </p:spPr>
        <p:txBody>
          <a:bodyPr wrap="none">
            <a:spAutoFit/>
          </a:bodyPr>
          <a:lstStyle/>
          <a:p>
            <a:pPr algn="ctr"/>
            <a:r>
              <a:rPr kumimoji="1" lang="en-US" altLang="zh-CN" sz="4400" dirty="0">
                <a:latin typeface="Times New Roman" pitchFamily="18" charset="0"/>
                <a:ea typeface="+mn-ea"/>
                <a:cs typeface="Times New Roman" pitchFamily="18" charset="0"/>
              </a:rPr>
              <a:t>PET</a:t>
            </a:r>
          </a:p>
        </p:txBody>
      </p:sp>
      <p:pic>
        <p:nvPicPr>
          <p:cNvPr id="61443" name="Picture 1027" descr="pekingwb"/>
          <p:cNvPicPr>
            <a:picLocks noChangeAspect="1" noChangeArrowheads="1" noCrop="1"/>
          </p:cNvPicPr>
          <p:nvPr/>
        </p:nvPicPr>
        <p:blipFill>
          <a:blip r:embed="rId3" cstate="print"/>
          <a:srcRect/>
          <a:stretch>
            <a:fillRect/>
          </a:stretch>
        </p:blipFill>
        <p:spPr bwMode="auto">
          <a:xfrm>
            <a:off x="5000628" y="2024063"/>
            <a:ext cx="3436938" cy="4284662"/>
          </a:xfrm>
          <a:prstGeom prst="rect">
            <a:avLst/>
          </a:prstGeom>
          <a:noFill/>
          <a:ln w="9525">
            <a:noFill/>
            <a:miter lim="800000"/>
            <a:headEnd/>
            <a:tailEnd/>
          </a:ln>
        </p:spPr>
      </p:pic>
      <p:pic>
        <p:nvPicPr>
          <p:cNvPr id="61444" name="Picture 1028" descr="Fig1"/>
          <p:cNvPicPr>
            <a:picLocks noChangeAspect="1" noChangeArrowheads="1"/>
          </p:cNvPicPr>
          <p:nvPr/>
        </p:nvPicPr>
        <p:blipFill>
          <a:blip r:embed="rId4" cstate="print"/>
          <a:srcRect/>
          <a:stretch>
            <a:fillRect/>
          </a:stretch>
        </p:blipFill>
        <p:spPr bwMode="auto">
          <a:xfrm>
            <a:off x="1000100" y="2060575"/>
            <a:ext cx="3436938" cy="4248150"/>
          </a:xfrm>
          <a:prstGeom prst="rect">
            <a:avLst/>
          </a:prstGeom>
          <a:noFill/>
          <a:ln w="9525">
            <a:noFill/>
            <a:miter lim="800000"/>
            <a:headEnd/>
            <a:tailEnd/>
          </a:ln>
        </p:spPr>
      </p:pic>
      <p:sp>
        <p:nvSpPr>
          <p:cNvPr id="61445" name="矩形 4"/>
          <p:cNvSpPr>
            <a:spLocks noChangeArrowheads="1"/>
          </p:cNvSpPr>
          <p:nvPr/>
        </p:nvSpPr>
        <p:spPr bwMode="auto">
          <a:xfrm>
            <a:off x="357158" y="428604"/>
            <a:ext cx="5964249" cy="1569660"/>
          </a:xfrm>
          <a:prstGeom prst="rect">
            <a:avLst/>
          </a:prstGeom>
          <a:noFill/>
          <a:ln w="9525">
            <a:noFill/>
            <a:miter lim="800000"/>
            <a:headEnd/>
            <a:tailEnd/>
          </a:ln>
        </p:spPr>
        <p:txBody>
          <a:bodyPr wrap="square">
            <a:spAutoFit/>
          </a:bodyPr>
          <a:lstStyle/>
          <a:p>
            <a:r>
              <a:rPr lang="en-US" altLang="zh-CN" sz="3200" dirty="0">
                <a:latin typeface="Times New Roman" pitchFamily="18" charset="0"/>
                <a:ea typeface="+mn-ea"/>
                <a:cs typeface="Times New Roman" pitchFamily="18" charset="0"/>
              </a:rPr>
              <a:t>Positron</a:t>
            </a:r>
            <a:r>
              <a:rPr lang="zh-CN" altLang="en-US" sz="3200" dirty="0">
                <a:latin typeface="Times New Roman" pitchFamily="18" charset="0"/>
                <a:ea typeface="+mn-ea"/>
                <a:cs typeface="Times New Roman" pitchFamily="18" charset="0"/>
              </a:rPr>
              <a:t>，正电子，</a:t>
            </a:r>
          </a:p>
          <a:p>
            <a:r>
              <a:rPr lang="en-US" altLang="zh-CN" sz="3200" dirty="0">
                <a:latin typeface="Times New Roman" pitchFamily="18" charset="0"/>
                <a:ea typeface="+mn-ea"/>
                <a:cs typeface="Times New Roman" pitchFamily="18" charset="0"/>
              </a:rPr>
              <a:t>Emission</a:t>
            </a:r>
            <a:r>
              <a:rPr lang="zh-CN" altLang="en-US" sz="3200" dirty="0">
                <a:latin typeface="Times New Roman" pitchFamily="18" charset="0"/>
                <a:ea typeface="+mn-ea"/>
                <a:cs typeface="Times New Roman" pitchFamily="18" charset="0"/>
              </a:rPr>
              <a:t>，发射，</a:t>
            </a:r>
          </a:p>
          <a:p>
            <a:r>
              <a:rPr lang="en-US" altLang="zh-CN" sz="3200" dirty="0">
                <a:latin typeface="Times New Roman" pitchFamily="18" charset="0"/>
                <a:ea typeface="+mn-ea"/>
                <a:cs typeface="Times New Roman" pitchFamily="18" charset="0"/>
              </a:rPr>
              <a:t>Tomography</a:t>
            </a:r>
            <a:r>
              <a:rPr lang="zh-CN" altLang="en-US" sz="3200" dirty="0">
                <a:latin typeface="Times New Roman" pitchFamily="18" charset="0"/>
                <a:ea typeface="+mn-ea"/>
                <a:cs typeface="Times New Roman" pitchFamily="18" charset="0"/>
              </a:rPr>
              <a:t>，断层摄影术。</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46498"/>
                                        </p:tgtEl>
                                        <p:attrNameLst>
                                          <p:attrName>style.visibility</p:attrName>
                                        </p:attrNameLst>
                                      </p:cBhvr>
                                      <p:to>
                                        <p:strVal val="visible"/>
                                      </p:to>
                                    </p:set>
                                    <p:anim to="" calcmode="lin" valueType="num">
                                      <p:cBhvr>
                                        <p:cTn id="7" dur="1" fill="hold"/>
                                        <p:tgtEl>
                                          <p:spTgt spid="74649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6498" grpId="0" autoUpdateAnimBg="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1038</TotalTime>
  <Words>5408</Words>
  <Application>Microsoft Office PowerPoint</Application>
  <PresentationFormat>全屏显示(4:3)</PresentationFormat>
  <Paragraphs>671</Paragraphs>
  <Slides>112</Slides>
  <Notes>65</Notes>
  <HiddenSlides>0</HiddenSlides>
  <MMClips>3</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112</vt:i4>
      </vt:variant>
    </vt:vector>
  </HeadingPairs>
  <TitlesOfParts>
    <vt:vector size="125" baseType="lpstr">
      <vt:lpstr>PMingLiU</vt:lpstr>
      <vt:lpstr>华文新魏</vt:lpstr>
      <vt:lpstr>宋体</vt:lpstr>
      <vt:lpstr>Arial</vt:lpstr>
      <vt:lpstr>Arial Black</vt:lpstr>
      <vt:lpstr>Calibri</vt:lpstr>
      <vt:lpstr>Garamond</vt:lpstr>
      <vt:lpstr>Tahoma</vt:lpstr>
      <vt:lpstr>Times New Roman</vt:lpstr>
      <vt:lpstr>Wingdings</vt:lpstr>
      <vt:lpstr>Office 主题</vt:lpstr>
      <vt:lpstr>CorelPhotoPaint.Image.8</vt:lpstr>
      <vt:lpstr>Equation</vt:lpstr>
      <vt:lpstr>第一章   导论</vt:lpstr>
      <vt:lpstr>目  录</vt:lpstr>
      <vt:lpstr>数字图像处理的发展与应用</vt:lpstr>
      <vt:lpstr>Development  and Application of  Digital Image Processing 数字图像处理的发展概况和应用</vt:lpstr>
      <vt:lpstr>Development  and Application of  Digital Image Processing 数字图像处理的发展概况和应用</vt:lpstr>
      <vt:lpstr>Origins of Digital Image Processing 数字图像处理的历史</vt:lpstr>
      <vt:lpstr>Origins of Digital Image Processing 数字图像处理的历史</vt:lpstr>
      <vt:lpstr>Origins of Digital Image Processing 数字图像处理的历史</vt:lpstr>
      <vt:lpstr>数字图像处理的发展与应用</vt:lpstr>
      <vt:lpstr>图 像 处 理</vt:lpstr>
      <vt:lpstr>PowerPoint 演示文稿</vt:lpstr>
      <vt:lpstr>PowerPoint 演示文稿</vt:lpstr>
      <vt:lpstr>数字图像处理的发展与应用</vt:lpstr>
      <vt:lpstr>图像处理在日常生活中的应用</vt:lpstr>
      <vt:lpstr>Examples of Application 应用举例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城市交通管理系统</vt:lpstr>
      <vt:lpstr>PowerPoint 演示文稿</vt:lpstr>
      <vt:lpstr>PowerPoint 演示文稿</vt:lpstr>
      <vt:lpstr>PowerPoint 演示文稿</vt:lpstr>
      <vt:lpstr>数字图像处理的发展与应用</vt:lpstr>
      <vt:lpstr>图像处理在娱乐业中的应用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数字图像处理的发展与应用</vt:lpstr>
      <vt:lpstr>图像处理在军事中的应用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数字图像处理的发展与应用</vt:lpstr>
      <vt:lpstr>红外图像处理</vt:lpstr>
      <vt:lpstr>PowerPoint 演示文稿</vt:lpstr>
      <vt:lpstr>红外成像原理</vt:lpstr>
      <vt:lpstr>PowerPoint 演示文稿</vt:lpstr>
      <vt:lpstr>红外摄像的基本原理图</vt:lpstr>
      <vt:lpstr>红外成像系统</vt:lpstr>
      <vt:lpstr>被动式红外成像系统</vt:lpstr>
      <vt:lpstr>被动式红外成像系统</vt:lpstr>
      <vt:lpstr>被动式红外成像系统</vt:lpstr>
      <vt:lpstr>被动式红外成像系统</vt:lpstr>
      <vt:lpstr>被动式红外成像系统</vt:lpstr>
      <vt:lpstr>PowerPoint 演示文稿</vt:lpstr>
      <vt:lpstr>PowerPoint 演示文稿</vt:lpstr>
      <vt:lpstr>PowerPoint 演示文稿</vt:lpstr>
      <vt:lpstr>PowerPoint 演示文稿</vt:lpstr>
      <vt:lpstr>PowerPoint 演示文稿</vt:lpstr>
      <vt:lpstr>红外摄影图片</vt:lpstr>
      <vt:lpstr>汽车应用</vt:lpstr>
      <vt:lpstr>  艺术鉴定</vt:lpstr>
      <vt:lpstr>气象预测</vt:lpstr>
      <vt:lpstr>PowerPoint 演示文稿</vt:lpstr>
      <vt:lpstr>医学应用</vt:lpstr>
      <vt:lpstr>PowerPoint 演示文稿</vt:lpstr>
      <vt:lpstr>军事观察</vt:lpstr>
      <vt:lpstr>主动式红外成像系统</vt:lpstr>
      <vt:lpstr>PowerPoint 演示文稿</vt:lpstr>
      <vt:lpstr>主动式红外成像系统</vt:lpstr>
      <vt:lpstr>PowerPoint 演示文稿</vt:lpstr>
      <vt:lpstr>军事应用</vt:lpstr>
      <vt:lpstr>应用广泛</vt:lpstr>
      <vt:lpstr>PowerPoint 演示文稿</vt:lpstr>
      <vt:lpstr>数字图像处理的发展与应用</vt:lpstr>
      <vt:lpstr>医学图像处理</vt:lpstr>
      <vt:lpstr>PowerPoint 演示文稿</vt:lpstr>
      <vt:lpstr>PowerPoint 演示文稿</vt:lpstr>
      <vt:lpstr>PowerPoint 演示文稿</vt:lpstr>
      <vt:lpstr>PowerPoint 演示文稿</vt:lpstr>
      <vt:lpstr>PowerPoint 演示文稿</vt:lpstr>
      <vt:lpstr>PowerPoint 演示文稿</vt:lpstr>
      <vt:lpstr>E-Beam CT Scanner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数字图像处理的发展与应用</vt:lpstr>
      <vt:lpstr>PowerPoint 演示文稿</vt:lpstr>
      <vt:lpstr>图 像 处 理</vt:lpstr>
      <vt:lpstr>数字图像处理的发展与应用</vt:lpstr>
      <vt:lpstr>目  录</vt:lpstr>
      <vt:lpstr>作 业</vt:lpstr>
      <vt:lpstr>第一章   导论</vt:lpstr>
    </vt:vector>
  </TitlesOfParts>
  <Company>NCUT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图像信息处理</dc:title>
  <dc:creator>童立靖</dc:creator>
  <cp:lastModifiedBy>Administrator</cp:lastModifiedBy>
  <cp:revision>238</cp:revision>
  <dcterms:created xsi:type="dcterms:W3CDTF">2013-02-27T06:10:40Z</dcterms:created>
  <dcterms:modified xsi:type="dcterms:W3CDTF">2019-02-26T06:54:04Z</dcterms:modified>
</cp:coreProperties>
</file>